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13716000" cx="24384000"/>
  <p:notesSz cx="6858000" cy="9144000"/>
  <p:embeddedFontLst>
    <p:embeddedFont>
      <p:font typeface="Montserrat SemiBold"/>
      <p:regular r:id="rId20"/>
      <p:bold r:id="rId21"/>
      <p:italic r:id="rId22"/>
      <p:boldItalic r:id="rId23"/>
    </p:embeddedFont>
    <p:embeddedFont>
      <p:font typeface="Roboto"/>
      <p:regular r:id="rId24"/>
      <p:bold r:id="rId25"/>
      <p:italic r:id="rId26"/>
      <p:boldItalic r:id="rId27"/>
    </p:embeddedFont>
    <p:embeddedFont>
      <p:font typeface="Poppins"/>
      <p:regular r:id="rId28"/>
      <p:bold r:id="rId29"/>
      <p:italic r:id="rId30"/>
      <p:boldItalic r:id="rId31"/>
    </p:embeddedFont>
    <p:embeddedFont>
      <p:font typeface="Montserrat"/>
      <p:bold r:id="rId32"/>
      <p:boldItalic r:id="rId33"/>
    </p:embeddedFont>
    <p:embeddedFont>
      <p:font typeface="Helvetica Neue"/>
      <p:regular r:id="rId34"/>
      <p:bold r:id="rId35"/>
      <p:italic r:id="rId36"/>
      <p:boldItalic r:id="rId37"/>
    </p:embeddedFont>
    <p:embeddedFont>
      <p:font typeface="Roboto Light"/>
      <p:regular r:id="rId38"/>
      <p:bold r:id="rId39"/>
      <p:italic r:id="rId40"/>
      <p:boldItalic r:id="rId41"/>
    </p:embeddedFont>
    <p:embeddedFont>
      <p:font typeface="Helvetica Neue Light"/>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RobotoLight-italic.fntdata"/><Relationship Id="rId20" Type="http://schemas.openxmlformats.org/officeDocument/2006/relationships/font" Target="fonts/MontserratSemiBold-regular.fntdata"/><Relationship Id="rId42" Type="http://schemas.openxmlformats.org/officeDocument/2006/relationships/font" Target="fonts/HelveticaNeueLight-regular.fntdata"/><Relationship Id="rId41" Type="http://schemas.openxmlformats.org/officeDocument/2006/relationships/font" Target="fonts/RobotoLight-boldItalic.fntdata"/><Relationship Id="rId22" Type="http://schemas.openxmlformats.org/officeDocument/2006/relationships/font" Target="fonts/MontserratSemiBold-italic.fntdata"/><Relationship Id="rId44" Type="http://schemas.openxmlformats.org/officeDocument/2006/relationships/font" Target="fonts/HelveticaNeueLight-italic.fntdata"/><Relationship Id="rId21" Type="http://schemas.openxmlformats.org/officeDocument/2006/relationships/font" Target="fonts/MontserratSemiBold-bold.fntdata"/><Relationship Id="rId43" Type="http://schemas.openxmlformats.org/officeDocument/2006/relationships/font" Target="fonts/HelveticaNeueLight-bold.fntdata"/><Relationship Id="rId24" Type="http://schemas.openxmlformats.org/officeDocument/2006/relationships/font" Target="fonts/Roboto-regular.fntdata"/><Relationship Id="rId23" Type="http://schemas.openxmlformats.org/officeDocument/2006/relationships/font" Target="fonts/MontserratSemiBold-boldItalic.fntdata"/><Relationship Id="rId45" Type="http://schemas.openxmlformats.org/officeDocument/2006/relationships/font" Target="fonts/HelveticaNeueLight-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italic.fntdata"/><Relationship Id="rId25" Type="http://schemas.openxmlformats.org/officeDocument/2006/relationships/font" Target="fonts/Roboto-bold.fntdata"/><Relationship Id="rId28" Type="http://schemas.openxmlformats.org/officeDocument/2006/relationships/font" Target="fonts/Poppins-regular.fntdata"/><Relationship Id="rId27" Type="http://schemas.openxmlformats.org/officeDocument/2006/relationships/font" Target="fonts/Roboto-bold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Italic.fntdata"/><Relationship Id="rId30" Type="http://schemas.openxmlformats.org/officeDocument/2006/relationships/font" Target="fonts/Poppins-italic.fntdata"/><Relationship Id="rId11" Type="http://schemas.openxmlformats.org/officeDocument/2006/relationships/slide" Target="slides/slide7.xml"/><Relationship Id="rId33" Type="http://schemas.openxmlformats.org/officeDocument/2006/relationships/font" Target="fonts/Montserrat-boldItalic.fntdata"/><Relationship Id="rId10" Type="http://schemas.openxmlformats.org/officeDocument/2006/relationships/slide" Target="slides/slide6.xml"/><Relationship Id="rId32" Type="http://schemas.openxmlformats.org/officeDocument/2006/relationships/font" Target="fonts/Montserrat-bold.fntdata"/><Relationship Id="rId13" Type="http://schemas.openxmlformats.org/officeDocument/2006/relationships/slide" Target="slides/slide9.xml"/><Relationship Id="rId35" Type="http://schemas.openxmlformats.org/officeDocument/2006/relationships/font" Target="fonts/HelveticaNeue-bold.fntdata"/><Relationship Id="rId12" Type="http://schemas.openxmlformats.org/officeDocument/2006/relationships/slide" Target="slides/slide8.xml"/><Relationship Id="rId34" Type="http://schemas.openxmlformats.org/officeDocument/2006/relationships/font" Target="fonts/HelveticaNeue-regular.fntdata"/><Relationship Id="rId15" Type="http://schemas.openxmlformats.org/officeDocument/2006/relationships/slide" Target="slides/slide11.xml"/><Relationship Id="rId37" Type="http://schemas.openxmlformats.org/officeDocument/2006/relationships/font" Target="fonts/HelveticaNeue-boldItalic.fntdata"/><Relationship Id="rId14" Type="http://schemas.openxmlformats.org/officeDocument/2006/relationships/slide" Target="slides/slide10.xml"/><Relationship Id="rId36" Type="http://schemas.openxmlformats.org/officeDocument/2006/relationships/font" Target="fonts/HelveticaNeue-italic.fntdata"/><Relationship Id="rId17" Type="http://schemas.openxmlformats.org/officeDocument/2006/relationships/slide" Target="slides/slide13.xml"/><Relationship Id="rId39" Type="http://schemas.openxmlformats.org/officeDocument/2006/relationships/font" Target="fonts/RobotoLight-bold.fntdata"/><Relationship Id="rId16" Type="http://schemas.openxmlformats.org/officeDocument/2006/relationships/slide" Target="slides/slide12.xml"/><Relationship Id="rId38" Type="http://schemas.openxmlformats.org/officeDocument/2006/relationships/font" Target="fonts/RobotoLight-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 name="Google Shape;70;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Google Shape;164;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9" name="Shape 9"/>
        <p:cNvGrpSpPr/>
        <p:nvPr/>
      </p:nvGrpSpPr>
      <p:grpSpPr>
        <a:xfrm>
          <a:off x="0" y="0"/>
          <a:ext cx="0" cy="0"/>
          <a:chOff x="0" y="0"/>
          <a:chExt cx="0" cy="0"/>
        </a:xfrm>
      </p:grpSpPr>
      <p:sp>
        <p:nvSpPr>
          <p:cNvPr id="10" name="Google Shape;10;p2"/>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1pPr>
            <a:lvl2pPr indent="-228600" lvl="1" marL="9144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2pPr>
            <a:lvl3pPr indent="-228600" lvl="2" marL="13716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3pPr>
            <a:lvl4pPr indent="-228600" lvl="3" marL="18288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4pPr>
            <a:lvl5pPr indent="-228600" lvl="4" marL="22860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2" name="Google Shape;12;p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2387600" y="8953500"/>
            <a:ext cx="19621500" cy="585521"/>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200"/>
              <a:buFont typeface="Helvetica Neue"/>
              <a:buNone/>
              <a:defRPr i="1" sz="3200"/>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8" name="Google Shape;48;p11"/>
          <p:cNvSpPr txBox="1"/>
          <p:nvPr>
            <p:ph idx="2" type="body"/>
          </p:nvPr>
        </p:nvSpPr>
        <p:spPr>
          <a:xfrm>
            <a:off x="2387600" y="6076950"/>
            <a:ext cx="19621500" cy="825500"/>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9" name="Google Shape;49;p1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52" name="Google Shape;52;p1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6" name="Google Shape;16;p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7" name="Shape 17"/>
        <p:cNvGrpSpPr/>
        <p:nvPr/>
      </p:nvGrpSpPr>
      <p:grpSpPr>
        <a:xfrm>
          <a:off x="0" y="0"/>
          <a:ext cx="0" cy="0"/>
          <a:chOff x="0" y="0"/>
          <a:chExt cx="0" cy="0"/>
        </a:xfrm>
      </p:grpSpPr>
      <p:sp>
        <p:nvSpPr>
          <p:cNvPr id="18" name="Google Shape;18;p4"/>
          <p:cNvSpPr/>
          <p:nvPr>
            <p:ph idx="2" type="pic"/>
          </p:nvPr>
        </p:nvSpPr>
        <p:spPr>
          <a:xfrm>
            <a:off x="3125968" y="673100"/>
            <a:ext cx="18135601"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19" name="Google Shape;19;p4"/>
          <p:cNvSpPr txBox="1"/>
          <p:nvPr>
            <p:ph type="title"/>
          </p:nvPr>
        </p:nvSpPr>
        <p:spPr>
          <a:xfrm>
            <a:off x="635000" y="9512300"/>
            <a:ext cx="23114000" cy="20066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 type="body"/>
          </p:nvPr>
        </p:nvSpPr>
        <p:spPr>
          <a:xfrm>
            <a:off x="635000" y="11442700"/>
            <a:ext cx="23114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1pPr>
            <a:lvl2pPr indent="-228600" lvl="1" marL="9144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2pPr>
            <a:lvl3pPr indent="-228600" lvl="2" marL="13716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3pPr>
            <a:lvl4pPr indent="-228600" lvl="3" marL="18288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4pPr>
            <a:lvl5pPr indent="-228600" lvl="4" marL="22860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1" name="Google Shape;21;p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2" name="Shape 22"/>
        <p:cNvGrpSpPr/>
        <p:nvPr/>
      </p:nvGrpSpPr>
      <p:grpSpPr>
        <a:xfrm>
          <a:off x="0" y="0"/>
          <a:ext cx="0" cy="0"/>
          <a:chOff x="0" y="0"/>
          <a:chExt cx="0" cy="0"/>
        </a:xfrm>
      </p:grpSpPr>
      <p:sp>
        <p:nvSpPr>
          <p:cNvPr id="23" name="Google Shape;23;p5"/>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5" name="Shape 25"/>
        <p:cNvGrpSpPr/>
        <p:nvPr/>
      </p:nvGrpSpPr>
      <p:grpSpPr>
        <a:xfrm>
          <a:off x="0" y="0"/>
          <a:ext cx="0" cy="0"/>
          <a:chOff x="0" y="0"/>
          <a:chExt cx="0" cy="0"/>
        </a:xfrm>
      </p:grpSpPr>
      <p:sp>
        <p:nvSpPr>
          <p:cNvPr id="26" name="Google Shape;26;p6"/>
          <p:cNvSpPr/>
          <p:nvPr>
            <p:ph idx="2" type="pic"/>
          </p:nvPr>
        </p:nvSpPr>
        <p:spPr>
          <a:xfrm>
            <a:off x="13165980" y="952500"/>
            <a:ext cx="9525001"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7" name="Google Shape;27;p6"/>
          <p:cNvSpPr txBox="1"/>
          <p:nvPr>
            <p:ph type="title"/>
          </p:nvPr>
        </p:nvSpPr>
        <p:spPr>
          <a:xfrm>
            <a:off x="1651000" y="952500"/>
            <a:ext cx="10223500" cy="55499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 type="body"/>
          </p:nvPr>
        </p:nvSpPr>
        <p:spPr>
          <a:xfrm>
            <a:off x="1651000" y="6527800"/>
            <a:ext cx="10223500" cy="5727700"/>
          </a:xfrm>
          <a:prstGeom prst="rect">
            <a:avLst/>
          </a:prstGeom>
          <a:noFill/>
          <a:ln>
            <a:noFill/>
          </a:ln>
        </p:spPr>
        <p:txBody>
          <a:bodyPr anchorCtr="0" anchor="t" bIns="50800" lIns="50800" spcFirstLastPara="1" rIns="50800" wrap="square" tIns="50800">
            <a:noAutofit/>
          </a:bodyPr>
          <a:lstStyle>
            <a:lvl1pPr indent="-228600" lvl="0" marL="4572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1pPr>
            <a:lvl2pPr indent="-228600" lvl="1" marL="9144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2pPr>
            <a:lvl3pPr indent="-228600" lvl="2" marL="13716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3pPr>
            <a:lvl4pPr indent="-228600" lvl="3" marL="18288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4pPr>
            <a:lvl5pPr indent="-228600" lvl="4" marL="22860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9" name="Google Shape;29;p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0" name="Shape 30"/>
        <p:cNvGrpSpPr/>
        <p:nvPr/>
      </p:nvGrpSpPr>
      <p:grpSpPr>
        <a:xfrm>
          <a:off x="0" y="0"/>
          <a:ext cx="0" cy="0"/>
          <a:chOff x="0" y="0"/>
          <a:chExt cx="0" cy="0"/>
        </a:xfrm>
      </p:grpSpPr>
      <p:sp>
        <p:nvSpPr>
          <p:cNvPr id="31" name="Google Shape;31;p7"/>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2" name="Google Shape;32;p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13169900" y="3149600"/>
            <a:ext cx="9525000" cy="9296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35" name="Google Shape;35;p8"/>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1689100" y="3149600"/>
            <a:ext cx="10223500" cy="9296400"/>
          </a:xfrm>
          <a:prstGeom prst="rect">
            <a:avLst/>
          </a:prstGeom>
          <a:noFill/>
          <a:ln>
            <a:noFill/>
          </a:ln>
        </p:spPr>
        <p:txBody>
          <a:bodyPr anchorCtr="0" anchor="ctr" bIns="50800" lIns="50800" spcFirstLastPara="1" rIns="50800" wrap="square" tIns="50800">
            <a:noAutofit/>
          </a:bodyPr>
          <a:lstStyle>
            <a:lvl1pPr indent="-530225" lvl="0" marL="457200" algn="l">
              <a:lnSpc>
                <a:spcPct val="100000"/>
              </a:lnSpc>
              <a:spcBef>
                <a:spcPts val="4500"/>
              </a:spcBef>
              <a:spcAft>
                <a:spcPts val="0"/>
              </a:spcAft>
              <a:buClr>
                <a:srgbClr val="000000"/>
              </a:buClr>
              <a:buSzPts val="4750"/>
              <a:buFont typeface="Helvetica Neue"/>
              <a:buChar char="•"/>
              <a:defRPr sz="3800"/>
            </a:lvl1pPr>
            <a:lvl2pPr indent="-530225" lvl="1" marL="914400" algn="l">
              <a:lnSpc>
                <a:spcPct val="100000"/>
              </a:lnSpc>
              <a:spcBef>
                <a:spcPts val="4500"/>
              </a:spcBef>
              <a:spcAft>
                <a:spcPts val="0"/>
              </a:spcAft>
              <a:buClr>
                <a:srgbClr val="000000"/>
              </a:buClr>
              <a:buSzPts val="4750"/>
              <a:buFont typeface="Helvetica Neue"/>
              <a:buChar char="•"/>
              <a:defRPr sz="3800"/>
            </a:lvl2pPr>
            <a:lvl3pPr indent="-530225" lvl="2" marL="1371600" algn="l">
              <a:lnSpc>
                <a:spcPct val="100000"/>
              </a:lnSpc>
              <a:spcBef>
                <a:spcPts val="4500"/>
              </a:spcBef>
              <a:spcAft>
                <a:spcPts val="0"/>
              </a:spcAft>
              <a:buClr>
                <a:srgbClr val="000000"/>
              </a:buClr>
              <a:buSzPts val="4750"/>
              <a:buFont typeface="Helvetica Neue"/>
              <a:buChar char="•"/>
              <a:defRPr sz="3800"/>
            </a:lvl3pPr>
            <a:lvl4pPr indent="-530225" lvl="3" marL="1828800" algn="l">
              <a:lnSpc>
                <a:spcPct val="100000"/>
              </a:lnSpc>
              <a:spcBef>
                <a:spcPts val="4500"/>
              </a:spcBef>
              <a:spcAft>
                <a:spcPts val="0"/>
              </a:spcAft>
              <a:buClr>
                <a:srgbClr val="000000"/>
              </a:buClr>
              <a:buSzPts val="4750"/>
              <a:buFont typeface="Helvetica Neue"/>
              <a:buChar char="•"/>
              <a:defRPr sz="3800"/>
            </a:lvl4pPr>
            <a:lvl5pPr indent="-530225" lvl="4" marL="2286000" algn="l">
              <a:lnSpc>
                <a:spcPct val="100000"/>
              </a:lnSpc>
              <a:spcBef>
                <a:spcPts val="4500"/>
              </a:spcBef>
              <a:spcAft>
                <a:spcPts val="0"/>
              </a:spcAft>
              <a:buClr>
                <a:srgbClr val="000000"/>
              </a:buClr>
              <a:buSzPts val="4750"/>
              <a:buFont typeface="Helvetica Neue"/>
              <a:buChar char="•"/>
              <a:defRPr sz="3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7" name="Google Shape;37;p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1689100" y="1778000"/>
            <a:ext cx="21005799" cy="101600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0" name="Google Shape;40;p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3" name="Google Shape;43;p10"/>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4" name="Google Shape;44;p10"/>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5" name="Google Shape;45;p1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41350" lvl="0" marL="457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indent="-641350" lvl="1" marL="914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indent="-641350" lvl="2" marL="1371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indent="-641350" lvl="3" marL="1828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indent="-641350" lvl="4" marL="22860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indent="-641350" lvl="5" marL="2743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indent="-641350" lvl="6" marL="3200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indent="-641350" lvl="7" marL="3657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indent="-641350" lvl="8" marL="4114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push dir="r"/>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jpg"/><Relationship Id="rId4" Type="http://schemas.openxmlformats.org/officeDocument/2006/relationships/image" Target="../media/image11.jpg"/><Relationship Id="rId5" Type="http://schemas.openxmlformats.org/officeDocument/2006/relationships/image" Target="../media/image1.jpg"/><Relationship Id="rId6"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jpg"/><Relationship Id="rId4" Type="http://schemas.openxmlformats.org/officeDocument/2006/relationships/image" Target="../media/image10.jpg"/><Relationship Id="rId5"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jpg"/><Relationship Id="rId4" Type="http://schemas.openxmlformats.org/officeDocument/2006/relationships/image" Target="../media/image5.jpg"/><Relationship Id="rId5"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Google Shape;59;p14"/>
          <p:cNvSpPr/>
          <p:nvPr/>
        </p:nvSpPr>
        <p:spPr>
          <a:xfrm>
            <a:off x="-108977" y="0"/>
            <a:ext cx="11619841" cy="13716000"/>
          </a:xfrm>
          <a:prstGeom prst="rect">
            <a:avLst/>
          </a:prstGeom>
          <a:solidFill>
            <a:srgbClr val="D5D5D5">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200"/>
              <a:buFont typeface="Helvetica Neue"/>
              <a:buNone/>
            </a:pPr>
            <a:r>
              <a:rPr b="0" i="0" lang="en-US" sz="3200" u="none" cap="none" strike="noStrike">
                <a:solidFill>
                  <a:srgbClr val="FFFFFF"/>
                </a:solidFill>
                <a:latin typeface="Helvetica Neue"/>
                <a:ea typeface="Helvetica Neue"/>
                <a:cs typeface="Helvetica Neue"/>
                <a:sym typeface="Helvetica Neue"/>
              </a:rPr>
              <a:t>?</a:t>
            </a:r>
            <a:endParaRPr/>
          </a:p>
        </p:txBody>
      </p:sp>
      <p:pic>
        <p:nvPicPr>
          <p:cNvPr id="60" name="Google Shape;60;p14"/>
          <p:cNvPicPr preferRelativeResize="0"/>
          <p:nvPr/>
        </p:nvPicPr>
        <p:blipFill rotWithShape="1">
          <a:blip r:embed="rId3">
            <a:alphaModFix/>
          </a:blip>
          <a:srcRect b="0" l="19289" r="54790" t="0"/>
          <a:stretch/>
        </p:blipFill>
        <p:spPr>
          <a:xfrm flipH="1">
            <a:off x="19184549" y="0"/>
            <a:ext cx="4740176" cy="13716001"/>
          </a:xfrm>
          <a:prstGeom prst="rect">
            <a:avLst/>
          </a:prstGeom>
          <a:noFill/>
          <a:ln>
            <a:noFill/>
          </a:ln>
        </p:spPr>
      </p:pic>
      <p:sp>
        <p:nvSpPr>
          <p:cNvPr id="61" name="Google Shape;61;p14"/>
          <p:cNvSpPr txBox="1"/>
          <p:nvPr>
            <p:ph idx="4294967295" type="ctrTitle"/>
          </p:nvPr>
        </p:nvSpPr>
        <p:spPr>
          <a:xfrm>
            <a:off x="-320599" y="5047667"/>
            <a:ext cx="19843597" cy="2567707"/>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FFC32B"/>
              </a:buClr>
              <a:buSzPts val="8500"/>
              <a:buFont typeface="Montserrat"/>
              <a:buNone/>
            </a:pPr>
            <a:r>
              <a:rPr b="1" i="0" lang="en-US" sz="8500" u="none" cap="none" strike="noStrike">
                <a:solidFill>
                  <a:srgbClr val="FFC32B"/>
                </a:solidFill>
                <a:latin typeface="Montserrat"/>
                <a:ea typeface="Montserrat"/>
                <a:cs typeface="Montserrat"/>
                <a:sym typeface="Montserrat"/>
              </a:rPr>
              <a:t>ULTIMA SOLUTIONS</a:t>
            </a:r>
            <a:endParaRPr/>
          </a:p>
        </p:txBody>
      </p:sp>
      <p:sp>
        <p:nvSpPr>
          <p:cNvPr id="62" name="Google Shape;62;p14"/>
          <p:cNvSpPr txBox="1"/>
          <p:nvPr>
            <p:ph idx="4294967295" type="subTitle"/>
          </p:nvPr>
        </p:nvSpPr>
        <p:spPr>
          <a:xfrm>
            <a:off x="1802755" y="11276955"/>
            <a:ext cx="15596891" cy="76329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Clr>
                <a:srgbClr val="000000"/>
              </a:buClr>
              <a:buSzPts val="3000"/>
              <a:buFont typeface="Roboto Light"/>
              <a:buNone/>
            </a:pPr>
            <a:r>
              <a:rPr b="0" i="0" lang="en-US" sz="3000" u="none" cap="none" strike="noStrike">
                <a:solidFill>
                  <a:srgbClr val="000000"/>
                </a:solidFill>
                <a:latin typeface="Roboto Light"/>
                <a:ea typeface="Roboto Light"/>
                <a:cs typeface="Roboto Light"/>
                <a:sym typeface="Roboto Light"/>
              </a:rPr>
              <a:t>94 Summit St. Davenport, IA 52807 | +9082 09284 | ultima@solutions.com</a:t>
            </a:r>
            <a:endParaRPr/>
          </a:p>
        </p:txBody>
      </p:sp>
      <p:sp>
        <p:nvSpPr>
          <p:cNvPr id="63" name="Google Shape;63;p14"/>
          <p:cNvSpPr/>
          <p:nvPr/>
        </p:nvSpPr>
        <p:spPr>
          <a:xfrm>
            <a:off x="1802755" y="7205389"/>
            <a:ext cx="15596891" cy="763291"/>
          </a:xfrm>
          <a:prstGeom prst="rect">
            <a:avLst/>
          </a:prstGeom>
          <a:noFill/>
          <a:ln>
            <a:noFill/>
          </a:ln>
        </p:spPr>
        <p:txBody>
          <a:bodyPr anchorCtr="0" anchor="ctr" bIns="50800" lIns="50800" spcFirstLastPara="1" rIns="50800" wrap="square" tIns="50800">
            <a:noAutofit/>
          </a:bodyPr>
          <a:lstStyle/>
          <a:p>
            <a:pPr indent="0" lvl="0" marL="0" marR="0" rtl="0" algn="ctr">
              <a:lnSpc>
                <a:spcPct val="159550"/>
              </a:lnSpc>
              <a:spcBef>
                <a:spcPts val="0"/>
              </a:spcBef>
              <a:spcAft>
                <a:spcPts val="0"/>
              </a:spcAft>
              <a:buClr>
                <a:srgbClr val="000000"/>
              </a:buClr>
              <a:buSzPts val="4450"/>
              <a:buFont typeface="Roboto"/>
              <a:buNone/>
            </a:pPr>
            <a:r>
              <a:rPr b="0" i="0" lang="en-US" sz="4450" u="none" cap="none" strike="noStrike">
                <a:solidFill>
                  <a:srgbClr val="000000"/>
                </a:solidFill>
                <a:latin typeface="Roboto"/>
                <a:ea typeface="Roboto"/>
                <a:cs typeface="Roboto"/>
                <a:sym typeface="Roboto"/>
              </a:rPr>
              <a:t>The Prime Mover of Digital Solutions</a:t>
            </a:r>
            <a:endParaRPr/>
          </a:p>
        </p:txBody>
      </p:sp>
      <p:sp>
        <p:nvSpPr>
          <p:cNvPr id="64" name="Google Shape;64;p14"/>
          <p:cNvSpPr/>
          <p:nvPr/>
        </p:nvSpPr>
        <p:spPr>
          <a:xfrm>
            <a:off x="23918830" y="0"/>
            <a:ext cx="465172" cy="13817204"/>
          </a:xfrm>
          <a:prstGeom prst="rect">
            <a:avLst/>
          </a:prstGeom>
          <a:solidFill>
            <a:srgbClr val="FFC32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5" name="Google Shape;65;p14"/>
          <p:cNvSpPr/>
          <p:nvPr/>
        </p:nvSpPr>
        <p:spPr>
          <a:xfrm>
            <a:off x="8831634" y="4477320"/>
            <a:ext cx="319932" cy="319932"/>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6" name="Google Shape;66;p14"/>
          <p:cNvSpPr/>
          <p:nvPr/>
        </p:nvSpPr>
        <p:spPr>
          <a:xfrm>
            <a:off x="9441234" y="4477320"/>
            <a:ext cx="319932" cy="319932"/>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7" name="Google Shape;67;p14"/>
          <p:cNvSpPr/>
          <p:nvPr/>
        </p:nvSpPr>
        <p:spPr>
          <a:xfrm>
            <a:off x="10050834" y="4477320"/>
            <a:ext cx="319932" cy="319932"/>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23"/>
          <p:cNvSpPr/>
          <p:nvPr/>
        </p:nvSpPr>
        <p:spPr>
          <a:xfrm>
            <a:off x="2740883" y="2214236"/>
            <a:ext cx="18902234" cy="9287528"/>
          </a:xfrm>
          <a:prstGeom prst="rect">
            <a:avLst/>
          </a:prstGeom>
          <a:solidFill>
            <a:srgbClr val="D5D5D5">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2" name="Google Shape;182;p23"/>
          <p:cNvSpPr/>
          <p:nvPr/>
        </p:nvSpPr>
        <p:spPr>
          <a:xfrm>
            <a:off x="1591436" y="5624884"/>
            <a:ext cx="5989406" cy="1397001"/>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000"/>
              <a:buFont typeface="Montserrat"/>
              <a:buNone/>
            </a:pPr>
            <a:r>
              <a:rPr b="1" i="0" lang="en-US" sz="9000" u="none" cap="none" strike="noStrike">
                <a:solidFill>
                  <a:srgbClr val="000000"/>
                </a:solidFill>
                <a:latin typeface="Montserrat"/>
                <a:ea typeface="Montserrat"/>
                <a:cs typeface="Montserrat"/>
                <a:sym typeface="Montserrat"/>
              </a:rPr>
              <a:t>Main Goal</a:t>
            </a:r>
            <a:endParaRPr/>
          </a:p>
        </p:txBody>
      </p:sp>
      <p:sp>
        <p:nvSpPr>
          <p:cNvPr id="183" name="Google Shape;183;p23"/>
          <p:cNvSpPr/>
          <p:nvPr/>
        </p:nvSpPr>
        <p:spPr>
          <a:xfrm>
            <a:off x="14791447" y="5784849"/>
            <a:ext cx="8014901" cy="2146302"/>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Ultima Solutions’ main goal is to become a well renowned and trusted website product provider in addition to becoming a leading digital marketing agency in the country.</a:t>
            </a:r>
            <a:endParaRPr/>
          </a:p>
        </p:txBody>
      </p:sp>
      <p:sp>
        <p:nvSpPr>
          <p:cNvPr id="184" name="Google Shape;184;p23"/>
          <p:cNvSpPr/>
          <p:nvPr/>
        </p:nvSpPr>
        <p:spPr>
          <a:xfrm>
            <a:off x="11010064" y="1592192"/>
            <a:ext cx="352161" cy="10531615"/>
          </a:xfrm>
          <a:prstGeom prst="rect">
            <a:avLst/>
          </a:prstGeom>
          <a:solidFill>
            <a:srgbClr val="FFC32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5" name="Google Shape;185;p23"/>
          <p:cNvSpPr/>
          <p:nvPr/>
        </p:nvSpPr>
        <p:spPr>
          <a:xfrm>
            <a:off x="1587500" y="7771184"/>
            <a:ext cx="319931" cy="319932"/>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6" name="Google Shape;186;p23"/>
          <p:cNvSpPr/>
          <p:nvPr/>
        </p:nvSpPr>
        <p:spPr>
          <a:xfrm>
            <a:off x="2197100" y="7771184"/>
            <a:ext cx="319931" cy="319932"/>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7" name="Google Shape;187;p23"/>
          <p:cNvSpPr/>
          <p:nvPr/>
        </p:nvSpPr>
        <p:spPr>
          <a:xfrm>
            <a:off x="2806700" y="7771184"/>
            <a:ext cx="319931" cy="319932"/>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24"/>
          <p:cNvSpPr/>
          <p:nvPr/>
        </p:nvSpPr>
        <p:spPr>
          <a:xfrm>
            <a:off x="11581223" y="1625600"/>
            <a:ext cx="11202691" cy="2133600"/>
          </a:xfrm>
          <a:prstGeom prst="rect">
            <a:avLst/>
          </a:prstGeom>
          <a:solidFill>
            <a:srgbClr val="D5D5D5">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3" name="Google Shape;193;p24"/>
          <p:cNvSpPr/>
          <p:nvPr/>
        </p:nvSpPr>
        <p:spPr>
          <a:xfrm>
            <a:off x="7039385" y="5888183"/>
            <a:ext cx="15744528" cy="2133601"/>
          </a:xfrm>
          <a:prstGeom prst="rect">
            <a:avLst/>
          </a:prstGeom>
          <a:solidFill>
            <a:srgbClr val="D5D5D5">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4" name="Google Shape;194;p24"/>
          <p:cNvSpPr/>
          <p:nvPr/>
        </p:nvSpPr>
        <p:spPr>
          <a:xfrm>
            <a:off x="2612047" y="9976077"/>
            <a:ext cx="20171867" cy="2133601"/>
          </a:xfrm>
          <a:prstGeom prst="rect">
            <a:avLst/>
          </a:prstGeom>
          <a:solidFill>
            <a:srgbClr val="D5D5D5">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5" name="Google Shape;195;p24"/>
          <p:cNvSpPr/>
          <p:nvPr/>
        </p:nvSpPr>
        <p:spPr>
          <a:xfrm>
            <a:off x="14175230" y="2362427"/>
            <a:ext cx="8513773" cy="5461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Increase in monthly profits as of May 2021</a:t>
            </a:r>
            <a:endParaRPr/>
          </a:p>
        </p:txBody>
      </p:sp>
      <p:sp>
        <p:nvSpPr>
          <p:cNvPr id="196" name="Google Shape;196;p24"/>
          <p:cNvSpPr/>
          <p:nvPr/>
        </p:nvSpPr>
        <p:spPr>
          <a:xfrm>
            <a:off x="10441429" y="1841727"/>
            <a:ext cx="3108791" cy="15875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FFC32B"/>
              </a:buClr>
              <a:buSzPts val="10000"/>
              <a:buFont typeface="Roboto"/>
              <a:buNone/>
            </a:pPr>
            <a:r>
              <a:rPr b="1" i="0" lang="en-US" sz="10000" u="none" cap="none" strike="noStrike">
                <a:solidFill>
                  <a:srgbClr val="FFC32B"/>
                </a:solidFill>
                <a:latin typeface="Roboto"/>
                <a:ea typeface="Roboto"/>
                <a:cs typeface="Roboto"/>
                <a:sym typeface="Roboto"/>
              </a:rPr>
              <a:t>30%</a:t>
            </a:r>
            <a:endParaRPr/>
          </a:p>
        </p:txBody>
      </p:sp>
      <p:sp>
        <p:nvSpPr>
          <p:cNvPr id="197" name="Google Shape;197;p24"/>
          <p:cNvSpPr/>
          <p:nvPr/>
        </p:nvSpPr>
        <p:spPr>
          <a:xfrm>
            <a:off x="1591435" y="1409699"/>
            <a:ext cx="6019599" cy="2794001"/>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000"/>
              <a:buFont typeface="Montserrat"/>
              <a:buNone/>
            </a:pPr>
            <a:r>
              <a:rPr b="1" i="0" lang="en-US" sz="9000" u="none" cap="none" strike="noStrike">
                <a:solidFill>
                  <a:srgbClr val="000000"/>
                </a:solidFill>
                <a:latin typeface="Montserrat"/>
                <a:ea typeface="Montserrat"/>
                <a:cs typeface="Montserrat"/>
                <a:sym typeface="Montserrat"/>
              </a:rPr>
              <a:t>Overview of Growth</a:t>
            </a:r>
            <a:endParaRPr/>
          </a:p>
        </p:txBody>
      </p:sp>
      <p:sp>
        <p:nvSpPr>
          <p:cNvPr id="198" name="Google Shape;198;p24"/>
          <p:cNvSpPr/>
          <p:nvPr/>
        </p:nvSpPr>
        <p:spPr>
          <a:xfrm>
            <a:off x="5209654" y="10769827"/>
            <a:ext cx="8822541" cy="5461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Increase in sold products as of January 2022</a:t>
            </a:r>
            <a:endParaRPr/>
          </a:p>
        </p:txBody>
      </p:sp>
      <p:sp>
        <p:nvSpPr>
          <p:cNvPr id="199" name="Google Shape;199;p24"/>
          <p:cNvSpPr/>
          <p:nvPr/>
        </p:nvSpPr>
        <p:spPr>
          <a:xfrm>
            <a:off x="1475854" y="10249127"/>
            <a:ext cx="3108791" cy="15875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FFC32B"/>
              </a:buClr>
              <a:buSzPts val="10000"/>
              <a:buFont typeface="Roboto"/>
              <a:buNone/>
            </a:pPr>
            <a:r>
              <a:rPr b="1" i="0" lang="en-US" sz="10000" u="none" cap="none" strike="noStrike">
                <a:solidFill>
                  <a:srgbClr val="FFC32B"/>
                </a:solidFill>
                <a:latin typeface="Roboto"/>
                <a:ea typeface="Roboto"/>
                <a:cs typeface="Roboto"/>
                <a:sym typeface="Roboto"/>
              </a:rPr>
              <a:t>65%</a:t>
            </a:r>
            <a:endParaRPr/>
          </a:p>
        </p:txBody>
      </p:sp>
      <p:sp>
        <p:nvSpPr>
          <p:cNvPr id="200" name="Google Shape;200;p24"/>
          <p:cNvSpPr/>
          <p:nvPr/>
        </p:nvSpPr>
        <p:spPr>
          <a:xfrm>
            <a:off x="9647629" y="6681933"/>
            <a:ext cx="8822542" cy="5461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Increase in event reviews as of June 2022</a:t>
            </a:r>
            <a:endParaRPr/>
          </a:p>
        </p:txBody>
      </p:sp>
      <p:sp>
        <p:nvSpPr>
          <p:cNvPr id="201" name="Google Shape;201;p24"/>
          <p:cNvSpPr/>
          <p:nvPr/>
        </p:nvSpPr>
        <p:spPr>
          <a:xfrm>
            <a:off x="5913829" y="6161233"/>
            <a:ext cx="3108791" cy="15875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FFC32B"/>
              </a:buClr>
              <a:buSzPts val="10000"/>
              <a:buFont typeface="Roboto"/>
              <a:buNone/>
            </a:pPr>
            <a:r>
              <a:rPr b="1" i="0" lang="en-US" sz="10000" u="none" cap="none" strike="noStrike">
                <a:solidFill>
                  <a:srgbClr val="FFC32B"/>
                </a:solidFill>
                <a:latin typeface="Roboto"/>
                <a:ea typeface="Roboto"/>
                <a:cs typeface="Roboto"/>
                <a:sym typeface="Roboto"/>
              </a:rPr>
              <a:t>60%</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25"/>
          <p:cNvSpPr/>
          <p:nvPr/>
        </p:nvSpPr>
        <p:spPr>
          <a:xfrm>
            <a:off x="-124554" y="1574233"/>
            <a:ext cx="14515838" cy="10567533"/>
          </a:xfrm>
          <a:prstGeom prst="rect">
            <a:avLst/>
          </a:prstGeom>
          <a:solidFill>
            <a:srgbClr val="D5D5D5">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207" name="Google Shape;207;p25"/>
          <p:cNvPicPr preferRelativeResize="0"/>
          <p:nvPr/>
        </p:nvPicPr>
        <p:blipFill rotWithShape="1">
          <a:blip r:embed="rId3">
            <a:alphaModFix/>
          </a:blip>
          <a:srcRect b="0" l="3070" r="72283" t="0"/>
          <a:stretch/>
        </p:blipFill>
        <p:spPr>
          <a:xfrm>
            <a:off x="2719341" y="0"/>
            <a:ext cx="6068915" cy="13716001"/>
          </a:xfrm>
          <a:prstGeom prst="rect">
            <a:avLst/>
          </a:prstGeom>
          <a:noFill/>
          <a:ln>
            <a:noFill/>
          </a:ln>
        </p:spPr>
      </p:pic>
      <p:sp>
        <p:nvSpPr>
          <p:cNvPr id="208" name="Google Shape;208;p25"/>
          <p:cNvSpPr/>
          <p:nvPr/>
        </p:nvSpPr>
        <p:spPr>
          <a:xfrm>
            <a:off x="9732116" y="4762500"/>
            <a:ext cx="4039459" cy="4191001"/>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000"/>
              <a:buFont typeface="Montserrat"/>
              <a:buNone/>
            </a:pPr>
            <a:r>
              <a:rPr b="1" i="0" lang="en-US" sz="9000" u="none" cap="none" strike="noStrike">
                <a:solidFill>
                  <a:srgbClr val="000000"/>
                </a:solidFill>
                <a:latin typeface="Montserrat"/>
                <a:ea typeface="Montserrat"/>
                <a:cs typeface="Montserrat"/>
                <a:sym typeface="Montserrat"/>
              </a:rPr>
              <a:t>What</a:t>
            </a:r>
            <a:endParaRPr/>
          </a:p>
          <a:p>
            <a:pPr indent="0" lvl="0" marL="0" marR="0" rtl="0" algn="l">
              <a:lnSpc>
                <a:spcPct val="100000"/>
              </a:lnSpc>
              <a:spcBef>
                <a:spcPts val="0"/>
              </a:spcBef>
              <a:spcAft>
                <a:spcPts val="0"/>
              </a:spcAft>
              <a:buClr>
                <a:srgbClr val="000000"/>
              </a:buClr>
              <a:buSzPts val="9000"/>
              <a:buFont typeface="Montserrat"/>
              <a:buNone/>
            </a:pPr>
            <a:r>
              <a:rPr b="1" i="0" lang="en-US" sz="9000" u="none" cap="none" strike="noStrike">
                <a:solidFill>
                  <a:srgbClr val="000000"/>
                </a:solidFill>
                <a:latin typeface="Montserrat"/>
                <a:ea typeface="Montserrat"/>
                <a:cs typeface="Montserrat"/>
                <a:sym typeface="Montserrat"/>
              </a:rPr>
              <a:t>We Offer</a:t>
            </a:r>
            <a:endParaRPr/>
          </a:p>
        </p:txBody>
      </p:sp>
      <p:sp>
        <p:nvSpPr>
          <p:cNvPr id="209" name="Google Shape;209;p25"/>
          <p:cNvSpPr/>
          <p:nvPr/>
        </p:nvSpPr>
        <p:spPr>
          <a:xfrm>
            <a:off x="16181830" y="7010627"/>
            <a:ext cx="8381871" cy="5715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000000"/>
              </a:buClr>
              <a:buSzPts val="3000"/>
              <a:buFont typeface="Montserrat"/>
              <a:buNone/>
            </a:pPr>
            <a:r>
              <a:rPr b="0" i="0" lang="en-US" sz="3000" u="none" cap="none" strike="noStrike">
                <a:solidFill>
                  <a:srgbClr val="000000"/>
                </a:solidFill>
                <a:latin typeface="Montserrat"/>
                <a:ea typeface="Montserrat"/>
                <a:cs typeface="Montserrat"/>
                <a:sym typeface="Montserrat"/>
              </a:rPr>
              <a:t>Effective Website Templates</a:t>
            </a:r>
            <a:endParaRPr/>
          </a:p>
        </p:txBody>
      </p:sp>
      <p:sp>
        <p:nvSpPr>
          <p:cNvPr id="210" name="Google Shape;210;p25"/>
          <p:cNvSpPr/>
          <p:nvPr/>
        </p:nvSpPr>
        <p:spPr>
          <a:xfrm>
            <a:off x="16181830" y="10553927"/>
            <a:ext cx="8381871" cy="5715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000000"/>
              </a:buClr>
              <a:buSzPts val="3000"/>
              <a:buFont typeface="Montserrat"/>
              <a:buNone/>
            </a:pPr>
            <a:r>
              <a:rPr b="0" i="0" lang="en-US" sz="3000" u="none" cap="none" strike="noStrike">
                <a:solidFill>
                  <a:srgbClr val="000000"/>
                </a:solidFill>
                <a:latin typeface="Montserrat"/>
                <a:ea typeface="Montserrat"/>
                <a:cs typeface="Montserrat"/>
                <a:sym typeface="Montserrat"/>
              </a:rPr>
              <a:t>Friendly &amp; Reliable Service</a:t>
            </a:r>
            <a:endParaRPr/>
          </a:p>
        </p:txBody>
      </p:sp>
      <p:sp>
        <p:nvSpPr>
          <p:cNvPr id="211" name="Google Shape;211;p25"/>
          <p:cNvSpPr/>
          <p:nvPr/>
        </p:nvSpPr>
        <p:spPr>
          <a:xfrm>
            <a:off x="16181830" y="9372827"/>
            <a:ext cx="8381871" cy="5715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000000"/>
              </a:buClr>
              <a:buSzPts val="3000"/>
              <a:buFont typeface="Montserrat"/>
              <a:buNone/>
            </a:pPr>
            <a:r>
              <a:rPr b="0" i="0" lang="en-US" sz="3000" u="none" cap="none" strike="noStrike">
                <a:solidFill>
                  <a:srgbClr val="000000"/>
                </a:solidFill>
                <a:latin typeface="Montserrat"/>
                <a:ea typeface="Montserrat"/>
                <a:cs typeface="Montserrat"/>
                <a:sym typeface="Montserrat"/>
              </a:rPr>
              <a:t>Effective Web Marketing Strategies</a:t>
            </a:r>
            <a:endParaRPr/>
          </a:p>
        </p:txBody>
      </p:sp>
      <p:sp>
        <p:nvSpPr>
          <p:cNvPr id="212" name="Google Shape;212;p25"/>
          <p:cNvSpPr/>
          <p:nvPr/>
        </p:nvSpPr>
        <p:spPr>
          <a:xfrm>
            <a:off x="16181830" y="8191727"/>
            <a:ext cx="8381871" cy="5715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000000"/>
              </a:buClr>
              <a:buSzPts val="3000"/>
              <a:buFont typeface="Montserrat"/>
              <a:buNone/>
            </a:pPr>
            <a:r>
              <a:rPr b="0" i="0" lang="en-US" sz="3000" u="none" cap="none" strike="noStrike">
                <a:solidFill>
                  <a:srgbClr val="000000"/>
                </a:solidFill>
                <a:latin typeface="Montserrat"/>
                <a:ea typeface="Montserrat"/>
                <a:cs typeface="Montserrat"/>
                <a:sym typeface="Montserrat"/>
              </a:rPr>
              <a:t>Affordable Website Designs</a:t>
            </a:r>
            <a:endParaRPr/>
          </a:p>
        </p:txBody>
      </p:sp>
      <p:sp>
        <p:nvSpPr>
          <p:cNvPr id="213" name="Google Shape;213;p25"/>
          <p:cNvSpPr/>
          <p:nvPr/>
        </p:nvSpPr>
        <p:spPr>
          <a:xfrm rot="-5400000">
            <a:off x="20196683" y="7745572"/>
            <a:ext cx="352161" cy="8331071"/>
          </a:xfrm>
          <a:prstGeom prst="rect">
            <a:avLst/>
          </a:prstGeom>
          <a:solidFill>
            <a:srgbClr val="FFC32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4" name="Google Shape;214;p25"/>
          <p:cNvSpPr/>
          <p:nvPr/>
        </p:nvSpPr>
        <p:spPr>
          <a:xfrm>
            <a:off x="21228798" y="1630734"/>
            <a:ext cx="319932" cy="319932"/>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5" name="Google Shape;215;p25"/>
          <p:cNvSpPr/>
          <p:nvPr/>
        </p:nvSpPr>
        <p:spPr>
          <a:xfrm>
            <a:off x="21838398" y="1630734"/>
            <a:ext cx="319932" cy="319932"/>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6" name="Google Shape;216;p25"/>
          <p:cNvSpPr/>
          <p:nvPr/>
        </p:nvSpPr>
        <p:spPr>
          <a:xfrm>
            <a:off x="22447998" y="1630734"/>
            <a:ext cx="319932" cy="319932"/>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pic>
        <p:nvPicPr>
          <p:cNvPr id="221" name="Google Shape;221;p26"/>
          <p:cNvPicPr preferRelativeResize="0"/>
          <p:nvPr/>
        </p:nvPicPr>
        <p:blipFill rotWithShape="1">
          <a:blip r:embed="rId3">
            <a:alphaModFix/>
          </a:blip>
          <a:srcRect b="31125" l="793" r="0" t="15020"/>
          <a:stretch/>
        </p:blipFill>
        <p:spPr>
          <a:xfrm>
            <a:off x="-11942" y="3187681"/>
            <a:ext cx="17385081" cy="4939904"/>
          </a:xfrm>
          <a:prstGeom prst="rect">
            <a:avLst/>
          </a:prstGeom>
          <a:noFill/>
          <a:ln>
            <a:noFill/>
          </a:ln>
        </p:spPr>
      </p:pic>
      <p:pic>
        <p:nvPicPr>
          <p:cNvPr id="222" name="Google Shape;222;p26"/>
          <p:cNvPicPr preferRelativeResize="0"/>
          <p:nvPr/>
        </p:nvPicPr>
        <p:blipFill rotWithShape="1">
          <a:blip r:embed="rId4">
            <a:alphaModFix/>
          </a:blip>
          <a:srcRect b="1494" l="0" r="0" t="1495"/>
          <a:stretch/>
        </p:blipFill>
        <p:spPr>
          <a:xfrm>
            <a:off x="-202046" y="8254999"/>
            <a:ext cx="8941963" cy="5480150"/>
          </a:xfrm>
          <a:prstGeom prst="rect">
            <a:avLst/>
          </a:prstGeom>
          <a:noFill/>
          <a:ln>
            <a:noFill/>
          </a:ln>
        </p:spPr>
      </p:pic>
      <p:pic>
        <p:nvPicPr>
          <p:cNvPr id="223" name="Google Shape;223;p26"/>
          <p:cNvPicPr preferRelativeResize="0"/>
          <p:nvPr/>
        </p:nvPicPr>
        <p:blipFill rotWithShape="1">
          <a:blip r:embed="rId5">
            <a:alphaModFix/>
          </a:blip>
          <a:srcRect b="0" l="7579" r="7578" t="0"/>
          <a:stretch/>
        </p:blipFill>
        <p:spPr>
          <a:xfrm>
            <a:off x="8859305" y="8249642"/>
            <a:ext cx="8531595" cy="5490569"/>
          </a:xfrm>
          <a:prstGeom prst="rect">
            <a:avLst/>
          </a:prstGeom>
          <a:noFill/>
          <a:ln>
            <a:noFill/>
          </a:ln>
        </p:spPr>
      </p:pic>
      <p:pic>
        <p:nvPicPr>
          <p:cNvPr id="224" name="Google Shape;224;p26"/>
          <p:cNvPicPr preferRelativeResize="0"/>
          <p:nvPr/>
        </p:nvPicPr>
        <p:blipFill rotWithShape="1">
          <a:blip r:embed="rId6">
            <a:alphaModFix/>
          </a:blip>
          <a:srcRect b="913" l="29834" r="25912" t="0"/>
          <a:stretch/>
        </p:blipFill>
        <p:spPr>
          <a:xfrm>
            <a:off x="17510288" y="2963598"/>
            <a:ext cx="6876029" cy="10765401"/>
          </a:xfrm>
          <a:prstGeom prst="rect">
            <a:avLst/>
          </a:prstGeom>
          <a:noFill/>
          <a:ln>
            <a:noFill/>
          </a:ln>
        </p:spPr>
      </p:pic>
      <p:sp>
        <p:nvSpPr>
          <p:cNvPr id="225" name="Google Shape;225;p26"/>
          <p:cNvSpPr/>
          <p:nvPr/>
        </p:nvSpPr>
        <p:spPr>
          <a:xfrm>
            <a:off x="-5463" y="-21196"/>
            <a:ext cx="24394924" cy="3264620"/>
          </a:xfrm>
          <a:prstGeom prst="rect">
            <a:avLst/>
          </a:prstGeom>
          <a:solidFill>
            <a:srgbClr val="FFFFFF"/>
          </a:solidFill>
          <a:ln>
            <a:noFill/>
          </a:ln>
          <a:effectLst>
            <a:outerShdw blurRad="381000" rotWithShape="0" dir="16200000" dist="150757">
              <a:srgbClr val="000000">
                <a:alpha val="5882"/>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26" name="Google Shape;226;p26"/>
          <p:cNvSpPr/>
          <p:nvPr/>
        </p:nvSpPr>
        <p:spPr>
          <a:xfrm>
            <a:off x="4504066" y="912614"/>
            <a:ext cx="8213790" cy="1397001"/>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000"/>
              <a:buFont typeface="Montserrat"/>
              <a:buNone/>
            </a:pPr>
            <a:r>
              <a:rPr b="1" i="0" lang="en-US" sz="9000" u="none" cap="none" strike="noStrike">
                <a:solidFill>
                  <a:srgbClr val="000000"/>
                </a:solidFill>
                <a:latin typeface="Montserrat"/>
                <a:ea typeface="Montserrat"/>
                <a:cs typeface="Montserrat"/>
                <a:sym typeface="Montserrat"/>
              </a:rPr>
              <a:t>Image Gallery</a:t>
            </a:r>
            <a:endParaRPr/>
          </a:p>
        </p:txBody>
      </p:sp>
      <p:sp>
        <p:nvSpPr>
          <p:cNvPr id="227" name="Google Shape;227;p26"/>
          <p:cNvSpPr/>
          <p:nvPr/>
        </p:nvSpPr>
        <p:spPr>
          <a:xfrm>
            <a:off x="1549400" y="1451148"/>
            <a:ext cx="319931" cy="319932"/>
          </a:xfrm>
          <a:prstGeom prst="ellipse">
            <a:avLst/>
          </a:prstGeom>
          <a:solidFill>
            <a:srgbClr val="FFC32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28" name="Google Shape;228;p26"/>
          <p:cNvSpPr/>
          <p:nvPr/>
        </p:nvSpPr>
        <p:spPr>
          <a:xfrm>
            <a:off x="2159000" y="1451148"/>
            <a:ext cx="319931" cy="319932"/>
          </a:xfrm>
          <a:prstGeom prst="ellipse">
            <a:avLst/>
          </a:prstGeom>
          <a:solidFill>
            <a:srgbClr val="FFC32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29" name="Google Shape;229;p26"/>
          <p:cNvSpPr/>
          <p:nvPr/>
        </p:nvSpPr>
        <p:spPr>
          <a:xfrm>
            <a:off x="2768600" y="1451148"/>
            <a:ext cx="319931" cy="319932"/>
          </a:xfrm>
          <a:prstGeom prst="ellipse">
            <a:avLst/>
          </a:prstGeom>
          <a:solidFill>
            <a:srgbClr val="FFC32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Google Shape;234;p27"/>
          <p:cNvSpPr/>
          <p:nvPr/>
        </p:nvSpPr>
        <p:spPr>
          <a:xfrm>
            <a:off x="0" y="-107554"/>
            <a:ext cx="2930064" cy="13931108"/>
          </a:xfrm>
          <a:prstGeom prst="rect">
            <a:avLst/>
          </a:prstGeom>
          <a:solidFill>
            <a:srgbClr val="D5D5D5">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35" name="Google Shape;235;p27"/>
          <p:cNvSpPr/>
          <p:nvPr/>
        </p:nvSpPr>
        <p:spPr>
          <a:xfrm>
            <a:off x="8616166" y="10667154"/>
            <a:ext cx="2480677" cy="4699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5E5E5E"/>
              </a:buClr>
              <a:buSzPts val="2500"/>
              <a:buFont typeface="Roboto"/>
              <a:buNone/>
            </a:pPr>
            <a:r>
              <a:rPr b="0" i="1" lang="en-US" sz="2500" u="none" cap="none" strike="noStrike">
                <a:solidFill>
                  <a:srgbClr val="5E5E5E"/>
                </a:solidFill>
                <a:latin typeface="Roboto"/>
                <a:ea typeface="Roboto"/>
                <a:cs typeface="Roboto"/>
                <a:sym typeface="Roboto"/>
              </a:rPr>
              <a:t>Founder &amp; CEO</a:t>
            </a:r>
            <a:endParaRPr/>
          </a:p>
        </p:txBody>
      </p:sp>
      <p:sp>
        <p:nvSpPr>
          <p:cNvPr id="236" name="Google Shape;236;p27"/>
          <p:cNvSpPr/>
          <p:nvPr/>
        </p:nvSpPr>
        <p:spPr>
          <a:xfrm>
            <a:off x="7276189" y="8887687"/>
            <a:ext cx="5160631" cy="113538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JERRY </a:t>
            </a:r>
            <a:endParaRPr/>
          </a:p>
          <a:p>
            <a:pPr indent="0" lvl="0" marL="0" marR="0" rtl="0" algn="ctr">
              <a:lnSpc>
                <a:spcPct val="12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HOWARDSON</a:t>
            </a:r>
            <a:endParaRPr/>
          </a:p>
        </p:txBody>
      </p:sp>
      <p:sp>
        <p:nvSpPr>
          <p:cNvPr id="237" name="Google Shape;237;p27"/>
          <p:cNvSpPr/>
          <p:nvPr/>
        </p:nvSpPr>
        <p:spPr>
          <a:xfrm rot="-5400000">
            <a:off x="9680423" y="11539080"/>
            <a:ext cx="352162" cy="760082"/>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238" name="Google Shape;238;p27"/>
          <p:cNvPicPr preferRelativeResize="0"/>
          <p:nvPr/>
        </p:nvPicPr>
        <p:blipFill rotWithShape="1">
          <a:blip r:embed="rId3">
            <a:alphaModFix/>
          </a:blip>
          <a:srcRect b="20814" l="6817" r="8730" t="6771"/>
          <a:stretch/>
        </p:blipFill>
        <p:spPr>
          <a:xfrm>
            <a:off x="7276189" y="1601501"/>
            <a:ext cx="5160631" cy="6629401"/>
          </a:xfrm>
          <a:prstGeom prst="rect">
            <a:avLst/>
          </a:prstGeom>
          <a:noFill/>
          <a:ln>
            <a:noFill/>
          </a:ln>
        </p:spPr>
      </p:pic>
      <p:sp>
        <p:nvSpPr>
          <p:cNvPr id="239" name="Google Shape;239;p27"/>
          <p:cNvSpPr/>
          <p:nvPr/>
        </p:nvSpPr>
        <p:spPr>
          <a:xfrm>
            <a:off x="13197656" y="3186854"/>
            <a:ext cx="3639652" cy="4699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5E5E5E"/>
              </a:buClr>
              <a:buSzPts val="2500"/>
              <a:buFont typeface="Roboto"/>
              <a:buNone/>
            </a:pPr>
            <a:r>
              <a:rPr b="0" i="1" lang="en-US" sz="2500" u="none" cap="none" strike="noStrike">
                <a:solidFill>
                  <a:srgbClr val="5E5E5E"/>
                </a:solidFill>
                <a:latin typeface="Roboto"/>
                <a:ea typeface="Roboto"/>
                <a:cs typeface="Roboto"/>
                <a:sym typeface="Roboto"/>
              </a:rPr>
              <a:t>Chief Operating Officer</a:t>
            </a:r>
            <a:endParaRPr/>
          </a:p>
        </p:txBody>
      </p:sp>
      <p:sp>
        <p:nvSpPr>
          <p:cNvPr id="240" name="Google Shape;240;p27"/>
          <p:cNvSpPr/>
          <p:nvPr/>
        </p:nvSpPr>
        <p:spPr>
          <a:xfrm>
            <a:off x="12437166" y="1445487"/>
            <a:ext cx="5160631" cy="113538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JOHN</a:t>
            </a:r>
            <a:endParaRPr/>
          </a:p>
          <a:p>
            <a:pPr indent="0" lvl="0" marL="0" marR="0" rtl="0" algn="ctr">
              <a:lnSpc>
                <a:spcPct val="12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 JAMESON</a:t>
            </a:r>
            <a:endParaRPr/>
          </a:p>
        </p:txBody>
      </p:sp>
      <p:sp>
        <p:nvSpPr>
          <p:cNvPr id="241" name="Google Shape;241;p27"/>
          <p:cNvSpPr/>
          <p:nvPr/>
        </p:nvSpPr>
        <p:spPr>
          <a:xfrm rot="-5400000">
            <a:off x="14841401" y="4058780"/>
            <a:ext cx="352161" cy="760082"/>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42" name="Google Shape;242;p27"/>
          <p:cNvSpPr/>
          <p:nvPr/>
        </p:nvSpPr>
        <p:spPr>
          <a:xfrm>
            <a:off x="18307277" y="10629054"/>
            <a:ext cx="3731230" cy="4699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5E5E5E"/>
              </a:buClr>
              <a:buSzPts val="2500"/>
              <a:buFont typeface="Roboto"/>
              <a:buNone/>
            </a:pPr>
            <a:r>
              <a:rPr b="0" i="1" lang="en-US" sz="2500" u="none" cap="none" strike="noStrike">
                <a:solidFill>
                  <a:srgbClr val="5E5E5E"/>
                </a:solidFill>
                <a:latin typeface="Roboto"/>
                <a:ea typeface="Roboto"/>
                <a:cs typeface="Roboto"/>
                <a:sym typeface="Roboto"/>
              </a:rPr>
              <a:t>Chief Marketing Manager</a:t>
            </a:r>
            <a:endParaRPr/>
          </a:p>
        </p:txBody>
      </p:sp>
      <p:sp>
        <p:nvSpPr>
          <p:cNvPr id="243" name="Google Shape;243;p27"/>
          <p:cNvSpPr/>
          <p:nvPr/>
        </p:nvSpPr>
        <p:spPr>
          <a:xfrm>
            <a:off x="17592575" y="8887687"/>
            <a:ext cx="5160632" cy="113538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LAURA </a:t>
            </a:r>
            <a:endParaRPr/>
          </a:p>
          <a:p>
            <a:pPr indent="0" lvl="0" marL="0" marR="0" rtl="0" algn="ctr">
              <a:lnSpc>
                <a:spcPct val="12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KEATS</a:t>
            </a:r>
            <a:endParaRPr/>
          </a:p>
        </p:txBody>
      </p:sp>
      <p:sp>
        <p:nvSpPr>
          <p:cNvPr id="244" name="Google Shape;244;p27"/>
          <p:cNvSpPr/>
          <p:nvPr/>
        </p:nvSpPr>
        <p:spPr>
          <a:xfrm rot="-5400000">
            <a:off x="19996810" y="11500980"/>
            <a:ext cx="352161" cy="760082"/>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245" name="Google Shape;245;p27"/>
          <p:cNvPicPr preferRelativeResize="0"/>
          <p:nvPr/>
        </p:nvPicPr>
        <p:blipFill rotWithShape="1">
          <a:blip r:embed="rId4">
            <a:alphaModFix/>
          </a:blip>
          <a:srcRect b="1359" l="30672" r="18591" t="885"/>
          <a:stretch/>
        </p:blipFill>
        <p:spPr>
          <a:xfrm>
            <a:off x="12437166" y="5460305"/>
            <a:ext cx="5160631" cy="6629401"/>
          </a:xfrm>
          <a:prstGeom prst="rect">
            <a:avLst/>
          </a:prstGeom>
          <a:noFill/>
          <a:ln>
            <a:noFill/>
          </a:ln>
        </p:spPr>
      </p:pic>
      <p:pic>
        <p:nvPicPr>
          <p:cNvPr id="246" name="Google Shape;246;p27"/>
          <p:cNvPicPr preferRelativeResize="0"/>
          <p:nvPr/>
        </p:nvPicPr>
        <p:blipFill rotWithShape="1">
          <a:blip r:embed="rId5">
            <a:alphaModFix/>
          </a:blip>
          <a:srcRect b="7174" l="0" r="0" t="7173"/>
          <a:stretch/>
        </p:blipFill>
        <p:spPr>
          <a:xfrm>
            <a:off x="17592575" y="1601501"/>
            <a:ext cx="5160632" cy="6629401"/>
          </a:xfrm>
          <a:prstGeom prst="rect">
            <a:avLst/>
          </a:prstGeom>
          <a:noFill/>
          <a:ln>
            <a:noFill/>
          </a:ln>
        </p:spPr>
      </p:pic>
      <p:sp>
        <p:nvSpPr>
          <p:cNvPr id="247" name="Google Shape;247;p27"/>
          <p:cNvSpPr/>
          <p:nvPr/>
        </p:nvSpPr>
        <p:spPr>
          <a:xfrm>
            <a:off x="7063729" y="5541892"/>
            <a:ext cx="352161" cy="8214196"/>
          </a:xfrm>
          <a:prstGeom prst="rect">
            <a:avLst/>
          </a:prstGeom>
          <a:solidFill>
            <a:srgbClr val="FFC32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48" name="Google Shape;248;p27"/>
          <p:cNvSpPr/>
          <p:nvPr/>
        </p:nvSpPr>
        <p:spPr>
          <a:xfrm>
            <a:off x="1591436" y="1346199"/>
            <a:ext cx="4795407" cy="2794001"/>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000"/>
              <a:buFont typeface="Montserrat"/>
              <a:buNone/>
            </a:pPr>
            <a:r>
              <a:rPr b="1" i="0" lang="en-US" sz="9000" u="none" cap="none" strike="noStrike">
                <a:solidFill>
                  <a:srgbClr val="000000"/>
                </a:solidFill>
                <a:latin typeface="Montserrat"/>
                <a:ea typeface="Montserrat"/>
                <a:cs typeface="Montserrat"/>
                <a:sym typeface="Montserrat"/>
              </a:rPr>
              <a:t>The Team</a:t>
            </a:r>
            <a:endParaRPr/>
          </a:p>
        </p:txBody>
      </p:sp>
      <p:sp>
        <p:nvSpPr>
          <p:cNvPr id="249" name="Google Shape;249;p27"/>
          <p:cNvSpPr/>
          <p:nvPr/>
        </p:nvSpPr>
        <p:spPr>
          <a:xfrm>
            <a:off x="1587500" y="11746455"/>
            <a:ext cx="319931" cy="319932"/>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50" name="Google Shape;250;p27"/>
          <p:cNvSpPr/>
          <p:nvPr/>
        </p:nvSpPr>
        <p:spPr>
          <a:xfrm>
            <a:off x="2197100" y="11746455"/>
            <a:ext cx="319931" cy="319932"/>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51" name="Google Shape;251;p27"/>
          <p:cNvSpPr/>
          <p:nvPr/>
        </p:nvSpPr>
        <p:spPr>
          <a:xfrm>
            <a:off x="2806700" y="11746455"/>
            <a:ext cx="319931" cy="319932"/>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52" name="Google Shape;252;p27"/>
          <p:cNvSpPr/>
          <p:nvPr/>
        </p:nvSpPr>
        <p:spPr>
          <a:xfrm>
            <a:off x="22619008" y="0"/>
            <a:ext cx="352161" cy="4605411"/>
          </a:xfrm>
          <a:prstGeom prst="rect">
            <a:avLst/>
          </a:prstGeom>
          <a:solidFill>
            <a:srgbClr val="FFC32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28"/>
          <p:cNvSpPr/>
          <p:nvPr/>
        </p:nvSpPr>
        <p:spPr>
          <a:xfrm>
            <a:off x="2740883" y="2214236"/>
            <a:ext cx="18902234" cy="8802646"/>
          </a:xfrm>
          <a:prstGeom prst="rect">
            <a:avLst/>
          </a:prstGeom>
          <a:solidFill>
            <a:srgbClr val="D5D5D5">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58" name="Google Shape;258;p28"/>
          <p:cNvSpPr/>
          <p:nvPr/>
        </p:nvSpPr>
        <p:spPr>
          <a:xfrm>
            <a:off x="5952017" y="4613815"/>
            <a:ext cx="12551136" cy="287258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15000"/>
              <a:buFont typeface="Montserrat"/>
              <a:buNone/>
            </a:pPr>
            <a:r>
              <a:rPr b="1" i="0" lang="en-US" sz="15000" u="none" cap="none" strike="noStrike">
                <a:solidFill>
                  <a:srgbClr val="000000"/>
                </a:solidFill>
                <a:latin typeface="Montserrat"/>
                <a:ea typeface="Montserrat"/>
                <a:cs typeface="Montserrat"/>
                <a:sym typeface="Montserrat"/>
              </a:rPr>
              <a:t>THANK</a:t>
            </a:r>
            <a:r>
              <a:rPr b="1" i="0" lang="en-US" sz="15000" u="none" cap="none" strike="noStrike">
                <a:solidFill>
                  <a:srgbClr val="F4D3BC"/>
                </a:solidFill>
                <a:latin typeface="Montserrat"/>
                <a:ea typeface="Montserrat"/>
                <a:cs typeface="Montserrat"/>
                <a:sym typeface="Montserrat"/>
              </a:rPr>
              <a:t> </a:t>
            </a:r>
            <a:r>
              <a:rPr b="1" i="0" lang="en-US" sz="15000" u="none" cap="none" strike="noStrike">
                <a:solidFill>
                  <a:srgbClr val="FFC32B"/>
                </a:solidFill>
                <a:latin typeface="Montserrat"/>
                <a:ea typeface="Montserrat"/>
                <a:cs typeface="Montserrat"/>
                <a:sym typeface="Montserrat"/>
              </a:rPr>
              <a:t>YOU</a:t>
            </a:r>
            <a:endParaRPr/>
          </a:p>
        </p:txBody>
      </p:sp>
      <p:sp>
        <p:nvSpPr>
          <p:cNvPr id="259" name="Google Shape;259;p28"/>
          <p:cNvSpPr/>
          <p:nvPr/>
        </p:nvSpPr>
        <p:spPr>
          <a:xfrm>
            <a:off x="9313316" y="11680725"/>
            <a:ext cx="5757368" cy="606625"/>
          </a:xfrm>
          <a:prstGeom prst="rect">
            <a:avLst/>
          </a:prstGeom>
          <a:noFill/>
          <a:ln>
            <a:noFill/>
          </a:ln>
        </p:spPr>
        <p:txBody>
          <a:bodyPr anchorCtr="0" anchor="t" bIns="50800" lIns="50800" spcFirstLastPara="1" rIns="50800" wrap="square" tIns="50800">
            <a:noAutofit/>
          </a:bodyPr>
          <a:lstStyle/>
          <a:p>
            <a:pPr indent="0" lvl="0" marL="0" marR="0" rtl="0" algn="ctr">
              <a:lnSpc>
                <a:spcPct val="186666"/>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ultima@solutions.com</a:t>
            </a:r>
            <a:endParaRPr/>
          </a:p>
        </p:txBody>
      </p:sp>
      <p:sp>
        <p:nvSpPr>
          <p:cNvPr id="260" name="Google Shape;260;p28"/>
          <p:cNvSpPr/>
          <p:nvPr/>
        </p:nvSpPr>
        <p:spPr>
          <a:xfrm rot="-5400000">
            <a:off x="12015920" y="-1957228"/>
            <a:ext cx="352161" cy="8331071"/>
          </a:xfrm>
          <a:prstGeom prst="rect">
            <a:avLst/>
          </a:prstGeom>
          <a:solidFill>
            <a:srgbClr val="FFC32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61" name="Google Shape;261;p28"/>
          <p:cNvSpPr/>
          <p:nvPr/>
        </p:nvSpPr>
        <p:spPr>
          <a:xfrm>
            <a:off x="11422434" y="9715822"/>
            <a:ext cx="319932" cy="319932"/>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62" name="Google Shape;262;p28"/>
          <p:cNvSpPr/>
          <p:nvPr/>
        </p:nvSpPr>
        <p:spPr>
          <a:xfrm>
            <a:off x="12032034" y="9715822"/>
            <a:ext cx="319932" cy="319932"/>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63" name="Google Shape;263;p28"/>
          <p:cNvSpPr/>
          <p:nvPr/>
        </p:nvSpPr>
        <p:spPr>
          <a:xfrm>
            <a:off x="12641634" y="9715822"/>
            <a:ext cx="319932" cy="319932"/>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5"/>
          <p:cNvSpPr/>
          <p:nvPr/>
        </p:nvSpPr>
        <p:spPr>
          <a:xfrm>
            <a:off x="7957706" y="-40353"/>
            <a:ext cx="16451694" cy="13796707"/>
          </a:xfrm>
          <a:prstGeom prst="rect">
            <a:avLst/>
          </a:prstGeom>
          <a:solidFill>
            <a:srgbClr val="D5D5D5">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3" name="Google Shape;73;p15"/>
          <p:cNvSpPr/>
          <p:nvPr/>
        </p:nvSpPr>
        <p:spPr>
          <a:xfrm>
            <a:off x="9933429" y="2442712"/>
            <a:ext cx="12846756" cy="150368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000"/>
              <a:buFont typeface="Roboto"/>
              <a:buNone/>
            </a:pPr>
            <a:r>
              <a:rPr b="0" i="0" lang="en-US" sz="2000" u="none" cap="none" strike="noStrike">
                <a:solidFill>
                  <a:srgbClr val="5E5E5E"/>
                </a:solidFill>
                <a:latin typeface="Roboto"/>
                <a:ea typeface="Roboto"/>
                <a:cs typeface="Roboto"/>
                <a:sym typeface="Roboto"/>
              </a:rPr>
              <a:t>This summer crazy sale will be held at the Downtown Palace on April 01, 2025 from 8am onwards. Tickets start at $20 per person and will include free tech consultation with our professional staff in addition to a 75% discount on great selections. Profits gained from this event will be donated to Little Kids Learning Center for new school equipment and computers.</a:t>
            </a:r>
            <a:endParaRPr/>
          </a:p>
        </p:txBody>
      </p:sp>
      <p:sp>
        <p:nvSpPr>
          <p:cNvPr id="74" name="Google Shape;74;p15"/>
          <p:cNvSpPr/>
          <p:nvPr/>
        </p:nvSpPr>
        <p:spPr>
          <a:xfrm>
            <a:off x="9933429" y="1473427"/>
            <a:ext cx="9964906" cy="5715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AN INNOVATION</a:t>
            </a:r>
            <a:endParaRPr/>
          </a:p>
        </p:txBody>
      </p:sp>
      <p:sp>
        <p:nvSpPr>
          <p:cNvPr id="75" name="Google Shape;75;p15"/>
          <p:cNvSpPr/>
          <p:nvPr/>
        </p:nvSpPr>
        <p:spPr>
          <a:xfrm>
            <a:off x="1591436" y="1353052"/>
            <a:ext cx="4795407" cy="1397001"/>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000"/>
              <a:buFont typeface="Montserrat"/>
              <a:buNone/>
            </a:pPr>
            <a:r>
              <a:rPr b="1" i="0" lang="en-US" sz="9000" u="none" cap="none" strike="noStrike">
                <a:solidFill>
                  <a:srgbClr val="000000"/>
                </a:solidFill>
                <a:latin typeface="Montserrat"/>
                <a:ea typeface="Montserrat"/>
                <a:cs typeface="Montserrat"/>
                <a:sym typeface="Montserrat"/>
              </a:rPr>
              <a:t>Agenda</a:t>
            </a:r>
            <a:endParaRPr/>
          </a:p>
        </p:txBody>
      </p:sp>
      <p:sp>
        <p:nvSpPr>
          <p:cNvPr id="76" name="Google Shape;76;p15"/>
          <p:cNvSpPr/>
          <p:nvPr/>
        </p:nvSpPr>
        <p:spPr>
          <a:xfrm>
            <a:off x="9933429" y="10685012"/>
            <a:ext cx="12846756" cy="150368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000"/>
              <a:buFont typeface="Roboto"/>
              <a:buNone/>
            </a:pPr>
            <a:r>
              <a:rPr b="0" i="0" lang="en-US" sz="2000" u="none" cap="none" strike="noStrike">
                <a:solidFill>
                  <a:srgbClr val="5E5E5E"/>
                </a:solidFill>
                <a:latin typeface="Roboto"/>
                <a:ea typeface="Roboto"/>
                <a:cs typeface="Roboto"/>
                <a:sym typeface="Roboto"/>
              </a:rPr>
              <a:t>Members of the Board will be having their monthly meeting at the Manhattan, New York Ultima Solutions headquarters every month starting January 03, 2020 from 12pm to 6pm to discuss the company’s current status and future projects. Additionally, the monthly meeting will also discuss the status of the company’s budget, profit, future developed events and marketing impact of the Ultima Solutions.</a:t>
            </a:r>
            <a:endParaRPr/>
          </a:p>
        </p:txBody>
      </p:sp>
      <p:sp>
        <p:nvSpPr>
          <p:cNvPr id="77" name="Google Shape;77;p15"/>
          <p:cNvSpPr/>
          <p:nvPr/>
        </p:nvSpPr>
        <p:spPr>
          <a:xfrm>
            <a:off x="9933429" y="9728427"/>
            <a:ext cx="9964906" cy="5715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FFC32B"/>
              </a:buClr>
              <a:buSzPts val="3000"/>
              <a:buFont typeface="Montserrat SemiBold"/>
              <a:buNone/>
            </a:pPr>
            <a:r>
              <a:rPr b="0" i="0" lang="en-US" sz="3000" u="none" cap="none" strike="noStrike">
                <a:solidFill>
                  <a:srgbClr val="FFC32B"/>
                </a:solidFill>
                <a:latin typeface="Montserrat SemiBold"/>
                <a:ea typeface="Montserrat SemiBold"/>
                <a:cs typeface="Montserrat SemiBold"/>
                <a:sym typeface="Montserrat SemiBold"/>
              </a:rPr>
              <a:t>MONTHLY BOARD MEETING</a:t>
            </a:r>
            <a:endParaRPr/>
          </a:p>
        </p:txBody>
      </p:sp>
      <p:sp>
        <p:nvSpPr>
          <p:cNvPr id="78" name="Google Shape;78;p15"/>
          <p:cNvSpPr/>
          <p:nvPr/>
        </p:nvSpPr>
        <p:spPr>
          <a:xfrm>
            <a:off x="9933429" y="6563862"/>
            <a:ext cx="12846756" cy="150368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000"/>
              <a:buFont typeface="Roboto"/>
              <a:buNone/>
            </a:pPr>
            <a:r>
              <a:rPr b="0" i="0" lang="en-US" sz="2000" u="none" cap="none" strike="noStrike">
                <a:solidFill>
                  <a:srgbClr val="5E5E5E"/>
                </a:solidFill>
                <a:latin typeface="Roboto"/>
                <a:ea typeface="Roboto"/>
                <a:cs typeface="Roboto"/>
                <a:sym typeface="Roboto"/>
              </a:rPr>
              <a:t>This event will be held at the Downtown Activity Center room on September 30, 2025 from 10am to 7pm. Tickets will be at $50 per person and will entitle all attendees to a 50% discount for a purchase of at least $1500 worth of electronics. 50% of profits will be given to the Amazon Reforestation Event while the other 50% will be donated to Hope Future Learning Center for new school equipment.</a:t>
            </a:r>
            <a:endParaRPr/>
          </a:p>
        </p:txBody>
      </p:sp>
      <p:sp>
        <p:nvSpPr>
          <p:cNvPr id="79" name="Google Shape;79;p15"/>
          <p:cNvSpPr/>
          <p:nvPr/>
        </p:nvSpPr>
        <p:spPr>
          <a:xfrm>
            <a:off x="9933429" y="5607277"/>
            <a:ext cx="9964906" cy="5715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TECH START</a:t>
            </a:r>
            <a:endParaRPr/>
          </a:p>
        </p:txBody>
      </p:sp>
      <p:sp>
        <p:nvSpPr>
          <p:cNvPr id="80" name="Google Shape;80;p15"/>
          <p:cNvSpPr/>
          <p:nvPr/>
        </p:nvSpPr>
        <p:spPr>
          <a:xfrm>
            <a:off x="1590939" y="3586092"/>
            <a:ext cx="352161" cy="10154981"/>
          </a:xfrm>
          <a:prstGeom prst="rect">
            <a:avLst/>
          </a:prstGeom>
          <a:solidFill>
            <a:srgbClr val="FFC32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1" name="Google Shape;81;p15"/>
          <p:cNvSpPr/>
          <p:nvPr/>
        </p:nvSpPr>
        <p:spPr>
          <a:xfrm>
            <a:off x="6604000" y="11734800"/>
            <a:ext cx="319931" cy="319931"/>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2" name="Google Shape;82;p15"/>
          <p:cNvSpPr/>
          <p:nvPr/>
        </p:nvSpPr>
        <p:spPr>
          <a:xfrm>
            <a:off x="7213600" y="11734800"/>
            <a:ext cx="319931" cy="319931"/>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3" name="Google Shape;83;p15"/>
          <p:cNvSpPr/>
          <p:nvPr/>
        </p:nvSpPr>
        <p:spPr>
          <a:xfrm>
            <a:off x="7823200" y="11734800"/>
            <a:ext cx="319931" cy="319931"/>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Google Shape;88;p16"/>
          <p:cNvSpPr/>
          <p:nvPr/>
        </p:nvSpPr>
        <p:spPr>
          <a:xfrm>
            <a:off x="1565853" y="-40353"/>
            <a:ext cx="13771299" cy="13796707"/>
          </a:xfrm>
          <a:prstGeom prst="rect">
            <a:avLst/>
          </a:prstGeom>
          <a:solidFill>
            <a:srgbClr val="D5D5D5">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89" name="Google Shape;89;p16"/>
          <p:cNvPicPr preferRelativeResize="0"/>
          <p:nvPr/>
        </p:nvPicPr>
        <p:blipFill rotWithShape="1">
          <a:blip r:embed="rId3">
            <a:alphaModFix/>
          </a:blip>
          <a:srcRect b="55194" l="29299" r="29299" t="339"/>
          <a:stretch/>
        </p:blipFill>
        <p:spPr>
          <a:xfrm>
            <a:off x="3772197" y="0"/>
            <a:ext cx="8524082" cy="13716001"/>
          </a:xfrm>
          <a:prstGeom prst="rect">
            <a:avLst/>
          </a:prstGeom>
          <a:noFill/>
          <a:ln>
            <a:noFill/>
          </a:ln>
        </p:spPr>
      </p:pic>
      <p:sp>
        <p:nvSpPr>
          <p:cNvPr id="90" name="Google Shape;90;p16"/>
          <p:cNvSpPr/>
          <p:nvPr/>
        </p:nvSpPr>
        <p:spPr>
          <a:xfrm>
            <a:off x="13506466" y="5518149"/>
            <a:ext cx="9256624" cy="26797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Ultima Solutions is a digital marketing company located in Manhattan, New York and was founded in 2005 by Jerry Howards who was a former stockbroker, IT expert and philanthropist from</a:t>
            </a:r>
            <a:endParaRPr/>
          </a:p>
          <a:p>
            <a:pPr indent="0" lvl="0" marL="0" marR="0" rtl="0" algn="just">
              <a:lnSpc>
                <a:spcPct val="12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Illinois, Chicago.</a:t>
            </a:r>
            <a:endParaRPr/>
          </a:p>
        </p:txBody>
      </p:sp>
      <p:sp>
        <p:nvSpPr>
          <p:cNvPr id="91" name="Google Shape;91;p16"/>
          <p:cNvSpPr/>
          <p:nvPr/>
        </p:nvSpPr>
        <p:spPr>
          <a:xfrm>
            <a:off x="13506466" y="1358899"/>
            <a:ext cx="4039459" cy="1397001"/>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000"/>
              <a:buFont typeface="Montserrat"/>
              <a:buNone/>
            </a:pPr>
            <a:r>
              <a:rPr b="1" i="0" lang="en-US" sz="9000" u="none" cap="none" strike="noStrike">
                <a:solidFill>
                  <a:srgbClr val="000000"/>
                </a:solidFill>
                <a:latin typeface="Montserrat"/>
                <a:ea typeface="Montserrat"/>
                <a:cs typeface="Montserrat"/>
                <a:sym typeface="Montserrat"/>
              </a:rPr>
              <a:t>About</a:t>
            </a:r>
            <a:endParaRPr/>
          </a:p>
        </p:txBody>
      </p:sp>
      <p:sp>
        <p:nvSpPr>
          <p:cNvPr id="92" name="Google Shape;92;p16"/>
          <p:cNvSpPr/>
          <p:nvPr/>
        </p:nvSpPr>
        <p:spPr>
          <a:xfrm rot="-5400000">
            <a:off x="6176963" y="-4333710"/>
            <a:ext cx="352161" cy="12782219"/>
          </a:xfrm>
          <a:prstGeom prst="rect">
            <a:avLst/>
          </a:prstGeom>
          <a:solidFill>
            <a:srgbClr val="FFC32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93" name="Google Shape;93;p16"/>
          <p:cNvSpPr/>
          <p:nvPr/>
        </p:nvSpPr>
        <p:spPr>
          <a:xfrm>
            <a:off x="21247100" y="11734800"/>
            <a:ext cx="319931" cy="319931"/>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94" name="Google Shape;94;p16"/>
          <p:cNvSpPr/>
          <p:nvPr/>
        </p:nvSpPr>
        <p:spPr>
          <a:xfrm>
            <a:off x="21856700" y="11734800"/>
            <a:ext cx="319931" cy="319931"/>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95" name="Google Shape;95;p16"/>
          <p:cNvSpPr/>
          <p:nvPr/>
        </p:nvSpPr>
        <p:spPr>
          <a:xfrm>
            <a:off x="22466300" y="11734800"/>
            <a:ext cx="319931" cy="319931"/>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Google Shape;100;p17"/>
          <p:cNvSpPr/>
          <p:nvPr/>
        </p:nvSpPr>
        <p:spPr>
          <a:xfrm>
            <a:off x="2861253" y="-40353"/>
            <a:ext cx="11461983" cy="13796707"/>
          </a:xfrm>
          <a:prstGeom prst="rect">
            <a:avLst/>
          </a:prstGeom>
          <a:solidFill>
            <a:srgbClr val="D5D5D5">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01" name="Google Shape;101;p17"/>
          <p:cNvPicPr preferRelativeResize="0"/>
          <p:nvPr/>
        </p:nvPicPr>
        <p:blipFill rotWithShape="1">
          <a:blip r:embed="rId3">
            <a:alphaModFix/>
          </a:blip>
          <a:srcRect b="2222" l="0" r="1" t="2222"/>
          <a:stretch/>
        </p:blipFill>
        <p:spPr>
          <a:xfrm>
            <a:off x="1752435" y="3709210"/>
            <a:ext cx="7007622" cy="10042922"/>
          </a:xfrm>
          <a:custGeom>
            <a:rect b="b" l="l" r="r" t="t"/>
            <a:pathLst>
              <a:path extrusionOk="0" h="21600" w="21600">
                <a:moveTo>
                  <a:pt x="0" y="21600"/>
                </a:moveTo>
                <a:lnTo>
                  <a:pt x="21600" y="21600"/>
                </a:lnTo>
                <a:lnTo>
                  <a:pt x="21600" y="0"/>
                </a:lnTo>
                <a:lnTo>
                  <a:pt x="0" y="0"/>
                </a:lnTo>
                <a:lnTo>
                  <a:pt x="0" y="21600"/>
                </a:lnTo>
                <a:close/>
              </a:path>
            </a:pathLst>
          </a:custGeom>
          <a:noFill/>
          <a:ln>
            <a:noFill/>
          </a:ln>
        </p:spPr>
      </p:pic>
      <p:sp>
        <p:nvSpPr>
          <p:cNvPr id="102" name="Google Shape;102;p17"/>
          <p:cNvSpPr/>
          <p:nvPr/>
        </p:nvSpPr>
        <p:spPr>
          <a:xfrm>
            <a:off x="11069373" y="4645423"/>
            <a:ext cx="3911799" cy="3200401"/>
          </a:xfrm>
          <a:prstGeom prst="rect">
            <a:avLst/>
          </a:prstGeom>
          <a:noFill/>
          <a:ln>
            <a:noFill/>
          </a:ln>
        </p:spPr>
        <p:txBody>
          <a:bodyPr anchorCtr="0" anchor="ctr" bIns="50800" lIns="50800" spcFirstLastPara="1" rIns="50800" wrap="square" tIns="50800">
            <a:noAutofit/>
          </a:bodyPr>
          <a:lstStyle/>
          <a:p>
            <a:pPr indent="0" lvl="0" marL="0" marR="0" rtl="0" algn="l">
              <a:lnSpc>
                <a:spcPct val="130000"/>
              </a:lnSpc>
              <a:spcBef>
                <a:spcPts val="0"/>
              </a:spcBef>
              <a:spcAft>
                <a:spcPts val="0"/>
              </a:spcAft>
              <a:buClr>
                <a:srgbClr val="FFC32B"/>
              </a:buClr>
              <a:buSzPts val="20000"/>
              <a:buFont typeface="Montserrat SemiBold"/>
              <a:buNone/>
            </a:pPr>
            <a:r>
              <a:rPr b="0" i="0" lang="en-US" sz="20000" u="none" cap="none" strike="noStrike">
                <a:solidFill>
                  <a:srgbClr val="FFC32B"/>
                </a:solidFill>
                <a:latin typeface="Montserrat SemiBold"/>
                <a:ea typeface="Montserrat SemiBold"/>
                <a:cs typeface="Montserrat SemiBold"/>
                <a:sym typeface="Montserrat SemiBold"/>
              </a:rPr>
              <a:t>“</a:t>
            </a:r>
            <a:endParaRPr/>
          </a:p>
        </p:txBody>
      </p:sp>
      <p:sp>
        <p:nvSpPr>
          <p:cNvPr id="103" name="Google Shape;103;p17"/>
          <p:cNvSpPr/>
          <p:nvPr/>
        </p:nvSpPr>
        <p:spPr>
          <a:xfrm>
            <a:off x="11065636" y="2201134"/>
            <a:ext cx="7781197" cy="1397001"/>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000"/>
              <a:buFont typeface="Montserrat"/>
              <a:buNone/>
            </a:pPr>
            <a:r>
              <a:rPr b="1" i="0" lang="en-US" sz="9000" u="none" cap="none" strike="noStrike">
                <a:solidFill>
                  <a:srgbClr val="000000"/>
                </a:solidFill>
                <a:latin typeface="Montserrat"/>
                <a:ea typeface="Montserrat"/>
                <a:cs typeface="Montserrat"/>
                <a:sym typeface="Montserrat"/>
              </a:rPr>
              <a:t>Testimonial</a:t>
            </a:r>
            <a:endParaRPr/>
          </a:p>
        </p:txBody>
      </p:sp>
      <p:sp>
        <p:nvSpPr>
          <p:cNvPr id="104" name="Google Shape;104;p17"/>
          <p:cNvSpPr/>
          <p:nvPr/>
        </p:nvSpPr>
        <p:spPr>
          <a:xfrm>
            <a:off x="11069373" y="6723800"/>
            <a:ext cx="11695212" cy="156972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900"/>
              <a:buFont typeface="Roboto"/>
              <a:buNone/>
            </a:pPr>
            <a:r>
              <a:rPr b="0" i="0" lang="en-US" sz="2900" u="none" cap="none" strike="noStrike">
                <a:solidFill>
                  <a:srgbClr val="5E5E5E"/>
                </a:solidFill>
                <a:latin typeface="Roboto"/>
                <a:ea typeface="Roboto"/>
                <a:cs typeface="Roboto"/>
                <a:sym typeface="Roboto"/>
              </a:rPr>
              <a:t>I am always happy and satisfied with my purchases at Ultima Solutions. They do their best to help me find gadgets that are best suited to my needs and cost efficient.</a:t>
            </a:r>
            <a:endParaRPr/>
          </a:p>
        </p:txBody>
      </p:sp>
      <p:sp>
        <p:nvSpPr>
          <p:cNvPr id="105" name="Google Shape;105;p17"/>
          <p:cNvSpPr/>
          <p:nvPr/>
        </p:nvSpPr>
        <p:spPr>
          <a:xfrm>
            <a:off x="12644173" y="9045176"/>
            <a:ext cx="10118726" cy="533401"/>
          </a:xfrm>
          <a:prstGeom prst="rect">
            <a:avLst/>
          </a:prstGeom>
          <a:noFill/>
          <a:ln>
            <a:noFill/>
          </a:ln>
        </p:spPr>
        <p:txBody>
          <a:bodyPr anchorCtr="0" anchor="ctr" bIns="50800" lIns="50800" spcFirstLastPara="1" rIns="50800" wrap="square" tIns="50800">
            <a:noAutofit/>
          </a:bodyPr>
          <a:lstStyle/>
          <a:p>
            <a:pPr indent="0" lvl="0" marL="0" marR="0" rtl="0" algn="r">
              <a:lnSpc>
                <a:spcPct val="186206"/>
              </a:lnSpc>
              <a:spcBef>
                <a:spcPts val="0"/>
              </a:spcBef>
              <a:spcAft>
                <a:spcPts val="0"/>
              </a:spcAft>
              <a:buClr>
                <a:srgbClr val="5E5E5E"/>
              </a:buClr>
              <a:buSzPts val="2900"/>
              <a:buFont typeface="Roboto"/>
              <a:buNone/>
            </a:pPr>
            <a:r>
              <a:rPr b="1" i="1" lang="en-US" sz="2900" u="none" cap="none" strike="noStrike">
                <a:solidFill>
                  <a:srgbClr val="5E5E5E"/>
                </a:solidFill>
                <a:latin typeface="Roboto"/>
                <a:ea typeface="Roboto"/>
                <a:cs typeface="Roboto"/>
                <a:sym typeface="Roboto"/>
              </a:rPr>
              <a:t>- Scott Riley, 29, Social Media Artist</a:t>
            </a:r>
            <a:endParaRPr/>
          </a:p>
        </p:txBody>
      </p:sp>
      <p:sp>
        <p:nvSpPr>
          <p:cNvPr id="106" name="Google Shape;106;p17"/>
          <p:cNvSpPr/>
          <p:nvPr/>
        </p:nvSpPr>
        <p:spPr>
          <a:xfrm>
            <a:off x="1590939" y="2468492"/>
            <a:ext cx="352161" cy="6553407"/>
          </a:xfrm>
          <a:prstGeom prst="rect">
            <a:avLst/>
          </a:prstGeom>
          <a:solidFill>
            <a:srgbClr val="FFC32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7" name="Google Shape;107;p17"/>
          <p:cNvSpPr/>
          <p:nvPr/>
        </p:nvSpPr>
        <p:spPr>
          <a:xfrm>
            <a:off x="21247100" y="11734800"/>
            <a:ext cx="319931" cy="319931"/>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8" name="Google Shape;108;p17"/>
          <p:cNvSpPr/>
          <p:nvPr/>
        </p:nvSpPr>
        <p:spPr>
          <a:xfrm>
            <a:off x="21856700" y="11734800"/>
            <a:ext cx="319931" cy="319931"/>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9" name="Google Shape;109;p17"/>
          <p:cNvSpPr/>
          <p:nvPr/>
        </p:nvSpPr>
        <p:spPr>
          <a:xfrm>
            <a:off x="22466300" y="11734800"/>
            <a:ext cx="319931" cy="319931"/>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sp>
        <p:nvSpPr>
          <p:cNvPr id="114" name="Google Shape;114;p18"/>
          <p:cNvSpPr/>
          <p:nvPr/>
        </p:nvSpPr>
        <p:spPr>
          <a:xfrm>
            <a:off x="578725" y="-34202"/>
            <a:ext cx="4582156" cy="13716002"/>
          </a:xfrm>
          <a:prstGeom prst="rect">
            <a:avLst/>
          </a:prstGeom>
          <a:solidFill>
            <a:srgbClr val="D5D5D5">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15" name="Google Shape;115;p18"/>
          <p:cNvPicPr preferRelativeResize="0"/>
          <p:nvPr/>
        </p:nvPicPr>
        <p:blipFill rotWithShape="1">
          <a:blip r:embed="rId3">
            <a:alphaModFix/>
          </a:blip>
          <a:srcRect b="5150" l="58006" r="8591" t="0"/>
          <a:stretch/>
        </p:blipFill>
        <p:spPr>
          <a:xfrm>
            <a:off x="17200166" y="0"/>
            <a:ext cx="7245053" cy="13716000"/>
          </a:xfrm>
          <a:prstGeom prst="rect">
            <a:avLst/>
          </a:prstGeom>
          <a:noFill/>
          <a:ln>
            <a:noFill/>
          </a:ln>
        </p:spPr>
      </p:pic>
      <p:sp>
        <p:nvSpPr>
          <p:cNvPr id="116" name="Google Shape;116;p18"/>
          <p:cNvSpPr/>
          <p:nvPr/>
        </p:nvSpPr>
        <p:spPr>
          <a:xfrm>
            <a:off x="7336547" y="6687956"/>
            <a:ext cx="8273763" cy="37465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Tickets will be at $50 per person and will entitle all attendees to a 50% discount for a purchase of at least $1500 worth of electronics. 50% of profits will be given to the Amazon Reforestation Event while the other 50% will be donated to Hope Future Learning Center for new school equipment.</a:t>
            </a:r>
            <a:endParaRPr/>
          </a:p>
        </p:txBody>
      </p:sp>
      <p:sp>
        <p:nvSpPr>
          <p:cNvPr id="117" name="Google Shape;117;p18"/>
          <p:cNvSpPr/>
          <p:nvPr/>
        </p:nvSpPr>
        <p:spPr>
          <a:xfrm>
            <a:off x="7374647" y="5059542"/>
            <a:ext cx="6737518" cy="113538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April 01, 2025</a:t>
            </a:r>
            <a:endParaRPr/>
          </a:p>
          <a:p>
            <a:pPr indent="0" lvl="0" marL="0" marR="0" rtl="0" algn="l">
              <a:lnSpc>
                <a:spcPct val="12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Downtown Palace</a:t>
            </a:r>
            <a:endParaRPr/>
          </a:p>
        </p:txBody>
      </p:sp>
      <p:sp>
        <p:nvSpPr>
          <p:cNvPr id="118" name="Google Shape;118;p18"/>
          <p:cNvSpPr/>
          <p:nvPr/>
        </p:nvSpPr>
        <p:spPr>
          <a:xfrm>
            <a:off x="7554285" y="1452261"/>
            <a:ext cx="7863945" cy="774701"/>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Clr>
                <a:srgbClr val="000000"/>
              </a:buClr>
              <a:buSzPts val="5000"/>
              <a:buFont typeface="Montserrat SemiBold"/>
              <a:buNone/>
            </a:pPr>
            <a:r>
              <a:rPr b="0" i="0" lang="en-US" sz="5000" u="none" cap="none" strike="noStrike">
                <a:solidFill>
                  <a:srgbClr val="000000"/>
                </a:solidFill>
                <a:latin typeface="Montserrat SemiBold"/>
                <a:ea typeface="Montserrat SemiBold"/>
                <a:cs typeface="Montserrat SemiBold"/>
                <a:sym typeface="Montserrat SemiBold"/>
              </a:rPr>
              <a:t>AN INNOVATION</a:t>
            </a:r>
            <a:endParaRPr/>
          </a:p>
        </p:txBody>
      </p:sp>
      <p:sp>
        <p:nvSpPr>
          <p:cNvPr id="119" name="Google Shape;119;p18"/>
          <p:cNvSpPr/>
          <p:nvPr/>
        </p:nvSpPr>
        <p:spPr>
          <a:xfrm rot="-5400000">
            <a:off x="2948583" y="-1316174"/>
            <a:ext cx="352161" cy="6311570"/>
          </a:xfrm>
          <a:prstGeom prst="rect">
            <a:avLst/>
          </a:prstGeom>
          <a:solidFill>
            <a:srgbClr val="FFC32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0" name="Google Shape;120;p18"/>
          <p:cNvSpPr/>
          <p:nvPr/>
        </p:nvSpPr>
        <p:spPr>
          <a:xfrm>
            <a:off x="4724400" y="11734800"/>
            <a:ext cx="319931" cy="319931"/>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1" name="Google Shape;121;p18"/>
          <p:cNvSpPr/>
          <p:nvPr/>
        </p:nvSpPr>
        <p:spPr>
          <a:xfrm>
            <a:off x="5334000" y="11734800"/>
            <a:ext cx="319931" cy="319931"/>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2" name="Google Shape;122;p18"/>
          <p:cNvSpPr/>
          <p:nvPr/>
        </p:nvSpPr>
        <p:spPr>
          <a:xfrm>
            <a:off x="5943600" y="11734800"/>
            <a:ext cx="319931" cy="319931"/>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19"/>
          <p:cNvSpPr/>
          <p:nvPr/>
        </p:nvSpPr>
        <p:spPr>
          <a:xfrm>
            <a:off x="-117691" y="480942"/>
            <a:ext cx="13476025" cy="12754116"/>
          </a:xfrm>
          <a:prstGeom prst="rect">
            <a:avLst/>
          </a:prstGeom>
          <a:solidFill>
            <a:srgbClr val="D5D5D5">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28" name="Google Shape;128;p19"/>
          <p:cNvPicPr preferRelativeResize="0"/>
          <p:nvPr/>
        </p:nvPicPr>
        <p:blipFill rotWithShape="1">
          <a:blip r:embed="rId3">
            <a:alphaModFix/>
          </a:blip>
          <a:srcRect b="0" l="47120" r="14029" t="0"/>
          <a:stretch/>
        </p:blipFill>
        <p:spPr>
          <a:xfrm flipH="1">
            <a:off x="1600100" y="0"/>
            <a:ext cx="7991873" cy="13716000"/>
          </a:xfrm>
          <a:prstGeom prst="rect">
            <a:avLst/>
          </a:prstGeom>
          <a:noFill/>
          <a:ln>
            <a:noFill/>
          </a:ln>
        </p:spPr>
      </p:pic>
      <p:sp>
        <p:nvSpPr>
          <p:cNvPr id="129" name="Google Shape;129;p19"/>
          <p:cNvSpPr/>
          <p:nvPr/>
        </p:nvSpPr>
        <p:spPr>
          <a:xfrm>
            <a:off x="11222747" y="5394787"/>
            <a:ext cx="8273763" cy="48133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Ticket price starts at only $50 per person and will entitle all attendees to a 70% discount for a purchase of at least $3000 worth of electronics. With lots of amazing gadgets, website design and effective website strategies. 50% of the gained profit will be given to the Amazon Reforestation Event. The other 50% profit will be donated to Hope Future Learning Center for new school equipments.</a:t>
            </a:r>
            <a:endParaRPr/>
          </a:p>
        </p:txBody>
      </p:sp>
      <p:sp>
        <p:nvSpPr>
          <p:cNvPr id="130" name="Google Shape;130;p19"/>
          <p:cNvSpPr/>
          <p:nvPr/>
        </p:nvSpPr>
        <p:spPr>
          <a:xfrm>
            <a:off x="11260847" y="3753673"/>
            <a:ext cx="6737518" cy="113538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September 30, 2025</a:t>
            </a:r>
            <a:endParaRPr/>
          </a:p>
          <a:p>
            <a:pPr indent="0" lvl="0" marL="0" marR="0" rtl="0" algn="l">
              <a:lnSpc>
                <a:spcPct val="12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Downtown Activity Center</a:t>
            </a:r>
            <a:endParaRPr/>
          </a:p>
        </p:txBody>
      </p:sp>
      <p:sp>
        <p:nvSpPr>
          <p:cNvPr id="131" name="Google Shape;131;p19"/>
          <p:cNvSpPr/>
          <p:nvPr/>
        </p:nvSpPr>
        <p:spPr>
          <a:xfrm>
            <a:off x="11300655" y="1452261"/>
            <a:ext cx="7863945" cy="774701"/>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Clr>
                <a:srgbClr val="000000"/>
              </a:buClr>
              <a:buSzPts val="5000"/>
              <a:buFont typeface="Montserrat SemiBold"/>
              <a:buNone/>
            </a:pPr>
            <a:r>
              <a:rPr b="0" i="0" lang="en-US" sz="5000" u="none" cap="none" strike="noStrike">
                <a:solidFill>
                  <a:srgbClr val="000000"/>
                </a:solidFill>
                <a:latin typeface="Montserrat SemiBold"/>
                <a:ea typeface="Montserrat SemiBold"/>
                <a:cs typeface="Montserrat SemiBold"/>
                <a:sym typeface="Montserrat SemiBold"/>
              </a:rPr>
              <a:t>TECH START</a:t>
            </a:r>
            <a:endParaRPr/>
          </a:p>
        </p:txBody>
      </p:sp>
      <p:sp>
        <p:nvSpPr>
          <p:cNvPr id="132" name="Google Shape;132;p19"/>
          <p:cNvSpPr/>
          <p:nvPr/>
        </p:nvSpPr>
        <p:spPr>
          <a:xfrm rot="-5400000">
            <a:off x="21052136" y="-1316174"/>
            <a:ext cx="352161" cy="6311570"/>
          </a:xfrm>
          <a:prstGeom prst="rect">
            <a:avLst/>
          </a:prstGeom>
          <a:solidFill>
            <a:srgbClr val="FFC32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3" name="Google Shape;133;p19"/>
          <p:cNvSpPr/>
          <p:nvPr/>
        </p:nvSpPr>
        <p:spPr>
          <a:xfrm>
            <a:off x="18110200" y="11734800"/>
            <a:ext cx="319931" cy="319931"/>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4" name="Google Shape;134;p19"/>
          <p:cNvSpPr/>
          <p:nvPr/>
        </p:nvSpPr>
        <p:spPr>
          <a:xfrm>
            <a:off x="18719800" y="11734800"/>
            <a:ext cx="319931" cy="319931"/>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5" name="Google Shape;135;p19"/>
          <p:cNvSpPr/>
          <p:nvPr/>
        </p:nvSpPr>
        <p:spPr>
          <a:xfrm>
            <a:off x="19329400" y="11734800"/>
            <a:ext cx="319931" cy="319931"/>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sp>
        <p:nvSpPr>
          <p:cNvPr id="140" name="Google Shape;140;p20"/>
          <p:cNvSpPr/>
          <p:nvPr/>
        </p:nvSpPr>
        <p:spPr>
          <a:xfrm>
            <a:off x="9986233" y="1574233"/>
            <a:ext cx="14426823" cy="10567533"/>
          </a:xfrm>
          <a:prstGeom prst="rect">
            <a:avLst/>
          </a:prstGeom>
          <a:solidFill>
            <a:srgbClr val="D5D5D5">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1" name="Google Shape;141;p20"/>
          <p:cNvSpPr/>
          <p:nvPr/>
        </p:nvSpPr>
        <p:spPr>
          <a:xfrm>
            <a:off x="3399547" y="7228273"/>
            <a:ext cx="8273763" cy="26797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This meeting will discuss the company’s current status and future projects, the company’s budget, profit, future developed events and marketing impact of the Ultima Solutions in the industry.</a:t>
            </a:r>
            <a:endParaRPr/>
          </a:p>
        </p:txBody>
      </p:sp>
      <p:sp>
        <p:nvSpPr>
          <p:cNvPr id="142" name="Google Shape;142;p20"/>
          <p:cNvSpPr/>
          <p:nvPr/>
        </p:nvSpPr>
        <p:spPr>
          <a:xfrm>
            <a:off x="3437647" y="5586026"/>
            <a:ext cx="8395861" cy="113538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January 03, 2020</a:t>
            </a:r>
            <a:endParaRPr/>
          </a:p>
          <a:p>
            <a:pPr indent="0" lvl="0" marL="0" marR="0" rtl="0" algn="l">
              <a:lnSpc>
                <a:spcPct val="120000"/>
              </a:lnSpc>
              <a:spcBef>
                <a:spcPts val="0"/>
              </a:spcBef>
              <a:spcAft>
                <a:spcPts val="0"/>
              </a:spcAft>
              <a:buClr>
                <a:srgbClr val="000000"/>
              </a:buClr>
              <a:buSzPts val="3000"/>
              <a:buFont typeface="Montserrat SemiBold"/>
              <a:buNone/>
            </a:pPr>
            <a:r>
              <a:rPr b="0" i="0" lang="en-US" sz="3000" u="none" cap="none" strike="noStrike">
                <a:solidFill>
                  <a:srgbClr val="000000"/>
                </a:solidFill>
                <a:latin typeface="Montserrat SemiBold"/>
                <a:ea typeface="Montserrat SemiBold"/>
                <a:cs typeface="Montserrat SemiBold"/>
                <a:sym typeface="Montserrat SemiBold"/>
              </a:rPr>
              <a:t>Ultima Solutions HQ, Manhattan, New York</a:t>
            </a:r>
            <a:endParaRPr/>
          </a:p>
        </p:txBody>
      </p:sp>
      <p:sp>
        <p:nvSpPr>
          <p:cNvPr id="143" name="Google Shape;143;p20"/>
          <p:cNvSpPr/>
          <p:nvPr/>
        </p:nvSpPr>
        <p:spPr>
          <a:xfrm>
            <a:off x="3437647" y="1452261"/>
            <a:ext cx="9151408" cy="774701"/>
          </a:xfrm>
          <a:prstGeom prst="rect">
            <a:avLst/>
          </a:prstGeom>
          <a:noFill/>
          <a:ln>
            <a:noFill/>
          </a:ln>
        </p:spPr>
        <p:txBody>
          <a:bodyPr anchorCtr="0" anchor="ctr" bIns="0" lIns="0" spcFirstLastPara="1" rIns="0" wrap="square" tIns="0">
            <a:noAutofit/>
          </a:bodyPr>
          <a:lstStyle/>
          <a:p>
            <a:pPr indent="0" lvl="0" marL="0" marR="0" rtl="0" algn="l">
              <a:lnSpc>
                <a:spcPct val="120000"/>
              </a:lnSpc>
              <a:spcBef>
                <a:spcPts val="0"/>
              </a:spcBef>
              <a:spcAft>
                <a:spcPts val="0"/>
              </a:spcAft>
              <a:buClr>
                <a:srgbClr val="000000"/>
              </a:buClr>
              <a:buSzPts val="5000"/>
              <a:buFont typeface="Montserrat SemiBold"/>
              <a:buNone/>
            </a:pPr>
            <a:r>
              <a:rPr b="0" i="0" lang="en-US" sz="5000" u="none" cap="none" strike="noStrike">
                <a:solidFill>
                  <a:srgbClr val="000000"/>
                </a:solidFill>
                <a:latin typeface="Montserrat SemiBold"/>
                <a:ea typeface="Montserrat SemiBold"/>
                <a:cs typeface="Montserrat SemiBold"/>
                <a:sym typeface="Montserrat SemiBold"/>
              </a:rPr>
              <a:t>MONTHLY BOARD MEETING</a:t>
            </a:r>
            <a:endParaRPr/>
          </a:p>
        </p:txBody>
      </p:sp>
      <p:sp>
        <p:nvSpPr>
          <p:cNvPr id="144" name="Google Shape;144;p20"/>
          <p:cNvSpPr/>
          <p:nvPr/>
        </p:nvSpPr>
        <p:spPr>
          <a:xfrm>
            <a:off x="21717000" y="11379200"/>
            <a:ext cx="319931" cy="319931"/>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5" name="Google Shape;145;p20"/>
          <p:cNvSpPr/>
          <p:nvPr/>
        </p:nvSpPr>
        <p:spPr>
          <a:xfrm>
            <a:off x="22326600" y="11379200"/>
            <a:ext cx="319931" cy="319931"/>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6" name="Google Shape;146;p20"/>
          <p:cNvSpPr/>
          <p:nvPr/>
        </p:nvSpPr>
        <p:spPr>
          <a:xfrm>
            <a:off x="22936200" y="11379200"/>
            <a:ext cx="319931" cy="319931"/>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47" name="Google Shape;147;p20"/>
          <p:cNvPicPr preferRelativeResize="0"/>
          <p:nvPr/>
        </p:nvPicPr>
        <p:blipFill rotWithShape="1">
          <a:blip r:embed="rId3">
            <a:alphaModFix/>
          </a:blip>
          <a:srcRect b="0" l="50961" r="6967" t="0"/>
          <a:stretch/>
        </p:blipFill>
        <p:spPr>
          <a:xfrm>
            <a:off x="12838420" y="-74514"/>
            <a:ext cx="8722449" cy="13843621"/>
          </a:xfrm>
          <a:custGeom>
            <a:rect b="b" l="l" r="r" t="t"/>
            <a:pathLst>
              <a:path extrusionOk="0" h="21600" w="21600">
                <a:moveTo>
                  <a:pt x="0" y="21600"/>
                </a:moveTo>
                <a:lnTo>
                  <a:pt x="18601" y="21600"/>
                </a:lnTo>
                <a:lnTo>
                  <a:pt x="21600" y="0"/>
                </a:lnTo>
                <a:lnTo>
                  <a:pt x="2999" y="0"/>
                </a:lnTo>
                <a:lnTo>
                  <a:pt x="0" y="21600"/>
                </a:lnTo>
                <a:close/>
              </a:path>
            </a:pathLst>
          </a:custGeom>
          <a:noFill/>
          <a:ln>
            <a:noFill/>
          </a:ln>
        </p:spPr>
      </p:pic>
      <p:sp>
        <p:nvSpPr>
          <p:cNvPr id="148" name="Google Shape;148;p20"/>
          <p:cNvSpPr/>
          <p:nvPr/>
        </p:nvSpPr>
        <p:spPr>
          <a:xfrm>
            <a:off x="1590939" y="1592192"/>
            <a:ext cx="352161" cy="10531615"/>
          </a:xfrm>
          <a:prstGeom prst="rect">
            <a:avLst/>
          </a:prstGeom>
          <a:solidFill>
            <a:srgbClr val="FFC32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21"/>
          <p:cNvSpPr/>
          <p:nvPr/>
        </p:nvSpPr>
        <p:spPr>
          <a:xfrm>
            <a:off x="2209800" y="0"/>
            <a:ext cx="12372595" cy="13716002"/>
          </a:xfrm>
          <a:prstGeom prst="rect">
            <a:avLst/>
          </a:prstGeom>
          <a:solidFill>
            <a:srgbClr val="D5D5D5">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54" name="Google Shape;154;p21"/>
          <p:cNvPicPr preferRelativeResize="0"/>
          <p:nvPr/>
        </p:nvPicPr>
        <p:blipFill rotWithShape="1">
          <a:blip r:embed="rId3">
            <a:alphaModFix/>
          </a:blip>
          <a:srcRect b="1360" l="0" r="0" t="1359"/>
          <a:stretch/>
        </p:blipFill>
        <p:spPr>
          <a:xfrm>
            <a:off x="5236765" y="7044531"/>
            <a:ext cx="6068914" cy="3877272"/>
          </a:xfrm>
          <a:prstGeom prst="rect">
            <a:avLst/>
          </a:prstGeom>
          <a:noFill/>
          <a:ln>
            <a:noFill/>
          </a:ln>
        </p:spPr>
      </p:pic>
      <p:sp>
        <p:nvSpPr>
          <p:cNvPr id="155" name="Google Shape;155;p21"/>
          <p:cNvSpPr/>
          <p:nvPr/>
        </p:nvSpPr>
        <p:spPr>
          <a:xfrm>
            <a:off x="14041255" y="5734049"/>
            <a:ext cx="8600589" cy="5346702"/>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Ultima Solutions was founded in the year 2005 by Jerry Howardson who was a former stockbroker, university professor, IT expert and is now currently a philanthropist. He built the company with the aim of providing people in the digital marketing industry efficient and effective website products at competitive and reasonable price points. Today, Ultima Solutions has a total of 5,000 active employees with currently 3 branches (and counting) in Los Angeles, New York and Chicago.</a:t>
            </a:r>
            <a:endParaRPr/>
          </a:p>
        </p:txBody>
      </p:sp>
      <p:sp>
        <p:nvSpPr>
          <p:cNvPr id="156" name="Google Shape;156;p21"/>
          <p:cNvSpPr/>
          <p:nvPr/>
        </p:nvSpPr>
        <p:spPr>
          <a:xfrm>
            <a:off x="14041255" y="1407914"/>
            <a:ext cx="4596370" cy="1397001"/>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000"/>
              <a:buFont typeface="Montserrat"/>
              <a:buNone/>
            </a:pPr>
            <a:r>
              <a:rPr b="1" i="0" lang="en-US" sz="9000" u="none" cap="none" strike="noStrike">
                <a:solidFill>
                  <a:srgbClr val="000000"/>
                </a:solidFill>
                <a:latin typeface="Montserrat"/>
                <a:ea typeface="Montserrat"/>
                <a:cs typeface="Montserrat"/>
                <a:sym typeface="Montserrat"/>
              </a:rPr>
              <a:t>History</a:t>
            </a:r>
            <a:endParaRPr/>
          </a:p>
        </p:txBody>
      </p:sp>
      <p:pic>
        <p:nvPicPr>
          <p:cNvPr id="157" name="Google Shape;157;p21"/>
          <p:cNvPicPr preferRelativeResize="0"/>
          <p:nvPr/>
        </p:nvPicPr>
        <p:blipFill rotWithShape="1">
          <a:blip r:embed="rId4">
            <a:alphaModFix/>
          </a:blip>
          <a:srcRect b="731" l="47588" r="7823" t="21458"/>
          <a:stretch/>
        </p:blipFill>
        <p:spPr>
          <a:xfrm>
            <a:off x="5236765" y="685502"/>
            <a:ext cx="6068915" cy="6447268"/>
          </a:xfrm>
          <a:prstGeom prst="rect">
            <a:avLst/>
          </a:prstGeom>
          <a:noFill/>
          <a:ln>
            <a:noFill/>
          </a:ln>
        </p:spPr>
      </p:pic>
      <p:pic>
        <p:nvPicPr>
          <p:cNvPr id="158" name="Google Shape;158;p21"/>
          <p:cNvPicPr preferRelativeResize="0"/>
          <p:nvPr/>
        </p:nvPicPr>
        <p:blipFill rotWithShape="1">
          <a:blip r:embed="rId5">
            <a:alphaModFix/>
          </a:blip>
          <a:srcRect b="0" l="1791" r="1792" t="0"/>
          <a:stretch/>
        </p:blipFill>
        <p:spPr>
          <a:xfrm>
            <a:off x="0" y="0"/>
            <a:ext cx="6068914" cy="4720928"/>
          </a:xfrm>
          <a:prstGeom prst="rect">
            <a:avLst/>
          </a:prstGeom>
          <a:noFill/>
          <a:ln>
            <a:noFill/>
          </a:ln>
        </p:spPr>
      </p:pic>
      <p:sp>
        <p:nvSpPr>
          <p:cNvPr id="159" name="Google Shape;159;p21"/>
          <p:cNvSpPr/>
          <p:nvPr/>
        </p:nvSpPr>
        <p:spPr>
          <a:xfrm>
            <a:off x="5858139" y="1907509"/>
            <a:ext cx="352161" cy="11831183"/>
          </a:xfrm>
          <a:prstGeom prst="rect">
            <a:avLst/>
          </a:prstGeom>
          <a:solidFill>
            <a:srgbClr val="FFC32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0" name="Google Shape;160;p21"/>
          <p:cNvSpPr/>
          <p:nvPr/>
        </p:nvSpPr>
        <p:spPr>
          <a:xfrm>
            <a:off x="1600200" y="11734800"/>
            <a:ext cx="319931" cy="319931"/>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1" name="Google Shape;161;p21"/>
          <p:cNvSpPr/>
          <p:nvPr/>
        </p:nvSpPr>
        <p:spPr>
          <a:xfrm>
            <a:off x="2209800" y="11734800"/>
            <a:ext cx="319931" cy="319931"/>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2" name="Google Shape;162;p21"/>
          <p:cNvSpPr/>
          <p:nvPr/>
        </p:nvSpPr>
        <p:spPr>
          <a:xfrm>
            <a:off x="2819400" y="11734800"/>
            <a:ext cx="319931" cy="319931"/>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Google Shape;167;p22"/>
          <p:cNvSpPr/>
          <p:nvPr/>
        </p:nvSpPr>
        <p:spPr>
          <a:xfrm>
            <a:off x="12134618" y="787459"/>
            <a:ext cx="11461983" cy="12928542"/>
          </a:xfrm>
          <a:prstGeom prst="rect">
            <a:avLst/>
          </a:prstGeom>
          <a:solidFill>
            <a:srgbClr val="D5D5D5">
              <a:alpha val="29803"/>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68" name="Google Shape;168;p22"/>
          <p:cNvPicPr preferRelativeResize="0"/>
          <p:nvPr/>
        </p:nvPicPr>
        <p:blipFill rotWithShape="1">
          <a:blip r:embed="rId3">
            <a:alphaModFix/>
          </a:blip>
          <a:srcRect b="2222" l="0" r="1" t="2222"/>
          <a:stretch/>
        </p:blipFill>
        <p:spPr>
          <a:xfrm>
            <a:off x="15798634" y="0"/>
            <a:ext cx="7007623" cy="10042922"/>
          </a:xfrm>
          <a:custGeom>
            <a:rect b="b" l="l" r="r" t="t"/>
            <a:pathLst>
              <a:path extrusionOk="0" h="21600" w="21600">
                <a:moveTo>
                  <a:pt x="0" y="21600"/>
                </a:moveTo>
                <a:lnTo>
                  <a:pt x="21600" y="21600"/>
                </a:lnTo>
                <a:lnTo>
                  <a:pt x="21600" y="0"/>
                </a:lnTo>
                <a:lnTo>
                  <a:pt x="0" y="0"/>
                </a:lnTo>
                <a:lnTo>
                  <a:pt x="0" y="21600"/>
                </a:lnTo>
                <a:close/>
              </a:path>
            </a:pathLst>
          </a:custGeom>
          <a:noFill/>
          <a:ln>
            <a:noFill/>
          </a:ln>
        </p:spPr>
      </p:pic>
      <p:sp>
        <p:nvSpPr>
          <p:cNvPr id="169" name="Google Shape;169;p22"/>
          <p:cNvSpPr/>
          <p:nvPr/>
        </p:nvSpPr>
        <p:spPr>
          <a:xfrm>
            <a:off x="1544373" y="5961891"/>
            <a:ext cx="3911799" cy="3200401"/>
          </a:xfrm>
          <a:prstGeom prst="rect">
            <a:avLst/>
          </a:prstGeom>
          <a:noFill/>
          <a:ln>
            <a:noFill/>
          </a:ln>
        </p:spPr>
        <p:txBody>
          <a:bodyPr anchorCtr="0" anchor="ctr" bIns="50800" lIns="50800" spcFirstLastPara="1" rIns="50800" wrap="square" tIns="50800">
            <a:noAutofit/>
          </a:bodyPr>
          <a:lstStyle/>
          <a:p>
            <a:pPr indent="0" lvl="0" marL="0" marR="0" rtl="0" algn="l">
              <a:lnSpc>
                <a:spcPct val="130000"/>
              </a:lnSpc>
              <a:spcBef>
                <a:spcPts val="0"/>
              </a:spcBef>
              <a:spcAft>
                <a:spcPts val="0"/>
              </a:spcAft>
              <a:buClr>
                <a:srgbClr val="FFC32B"/>
              </a:buClr>
              <a:buSzPts val="20000"/>
              <a:buFont typeface="Montserrat SemiBold"/>
              <a:buNone/>
            </a:pPr>
            <a:r>
              <a:rPr b="0" i="0" lang="en-US" sz="20000" u="none" cap="none" strike="noStrike">
                <a:solidFill>
                  <a:srgbClr val="FFC32B"/>
                </a:solidFill>
                <a:latin typeface="Montserrat SemiBold"/>
                <a:ea typeface="Montserrat SemiBold"/>
                <a:cs typeface="Montserrat SemiBold"/>
                <a:sym typeface="Montserrat SemiBold"/>
              </a:rPr>
              <a:t>“</a:t>
            </a:r>
            <a:endParaRPr/>
          </a:p>
        </p:txBody>
      </p:sp>
      <p:sp>
        <p:nvSpPr>
          <p:cNvPr id="170" name="Google Shape;170;p22"/>
          <p:cNvSpPr/>
          <p:nvPr/>
        </p:nvSpPr>
        <p:spPr>
          <a:xfrm>
            <a:off x="1553336" y="2277334"/>
            <a:ext cx="8547166" cy="2794001"/>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9000"/>
              <a:buFont typeface="Montserrat"/>
              <a:buNone/>
            </a:pPr>
            <a:r>
              <a:rPr b="1" i="0" lang="en-US" sz="9000" u="none" cap="none" strike="noStrike">
                <a:solidFill>
                  <a:srgbClr val="000000"/>
                </a:solidFill>
                <a:latin typeface="Montserrat"/>
                <a:ea typeface="Montserrat"/>
                <a:cs typeface="Montserrat"/>
                <a:sym typeface="Montserrat"/>
              </a:rPr>
              <a:t>Testimonial From Guest</a:t>
            </a:r>
            <a:endParaRPr/>
          </a:p>
        </p:txBody>
      </p:sp>
      <p:sp>
        <p:nvSpPr>
          <p:cNvPr id="171" name="Google Shape;171;p22"/>
          <p:cNvSpPr/>
          <p:nvPr/>
        </p:nvSpPr>
        <p:spPr>
          <a:xfrm>
            <a:off x="1569773" y="8028012"/>
            <a:ext cx="11695212" cy="156972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900"/>
              <a:buFont typeface="Roboto"/>
              <a:buNone/>
            </a:pPr>
            <a:r>
              <a:rPr b="0" i="0" lang="en-US" sz="2900" u="none" cap="none" strike="noStrike">
                <a:solidFill>
                  <a:srgbClr val="5E5E5E"/>
                </a:solidFill>
                <a:latin typeface="Roboto"/>
                <a:ea typeface="Roboto"/>
                <a:cs typeface="Roboto"/>
                <a:sym typeface="Roboto"/>
              </a:rPr>
              <a:t>Ultima Solutions is a company that is passionate in terms of providing quality service and gadgets. I’m glad and thankful I got to avail of their services.</a:t>
            </a:r>
            <a:endParaRPr/>
          </a:p>
        </p:txBody>
      </p:sp>
      <p:sp>
        <p:nvSpPr>
          <p:cNvPr id="172" name="Google Shape;172;p22"/>
          <p:cNvSpPr/>
          <p:nvPr/>
        </p:nvSpPr>
        <p:spPr>
          <a:xfrm>
            <a:off x="3144573" y="10310844"/>
            <a:ext cx="10118726" cy="533401"/>
          </a:xfrm>
          <a:prstGeom prst="rect">
            <a:avLst/>
          </a:prstGeom>
          <a:noFill/>
          <a:ln>
            <a:noFill/>
          </a:ln>
        </p:spPr>
        <p:txBody>
          <a:bodyPr anchorCtr="0" anchor="ctr" bIns="50800" lIns="50800" spcFirstLastPara="1" rIns="50800" wrap="square" tIns="50800">
            <a:noAutofit/>
          </a:bodyPr>
          <a:lstStyle/>
          <a:p>
            <a:pPr indent="0" lvl="0" marL="0" marR="0" rtl="0" algn="r">
              <a:lnSpc>
                <a:spcPct val="186206"/>
              </a:lnSpc>
              <a:spcBef>
                <a:spcPts val="0"/>
              </a:spcBef>
              <a:spcAft>
                <a:spcPts val="0"/>
              </a:spcAft>
              <a:buClr>
                <a:srgbClr val="5E5E5E"/>
              </a:buClr>
              <a:buSzPts val="2900"/>
              <a:buFont typeface="Roboto"/>
              <a:buNone/>
            </a:pPr>
            <a:r>
              <a:rPr b="1" i="1" lang="en-US" sz="2900" u="none" cap="none" strike="noStrike">
                <a:solidFill>
                  <a:srgbClr val="5E5E5E"/>
                </a:solidFill>
                <a:latin typeface="Roboto"/>
                <a:ea typeface="Roboto"/>
                <a:cs typeface="Roboto"/>
                <a:sym typeface="Roboto"/>
              </a:rPr>
              <a:t>-Jerome Brookes, 25, Website Developer</a:t>
            </a:r>
            <a:endParaRPr/>
          </a:p>
        </p:txBody>
      </p:sp>
      <p:sp>
        <p:nvSpPr>
          <p:cNvPr id="173" name="Google Shape;173;p22"/>
          <p:cNvSpPr/>
          <p:nvPr/>
        </p:nvSpPr>
        <p:spPr>
          <a:xfrm>
            <a:off x="15637141" y="5541892"/>
            <a:ext cx="352161" cy="6553407"/>
          </a:xfrm>
          <a:prstGeom prst="rect">
            <a:avLst/>
          </a:prstGeom>
          <a:solidFill>
            <a:srgbClr val="FFC32B"/>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4" name="Google Shape;174;p22"/>
          <p:cNvSpPr/>
          <p:nvPr/>
        </p:nvSpPr>
        <p:spPr>
          <a:xfrm>
            <a:off x="1587500" y="11734800"/>
            <a:ext cx="319931" cy="319931"/>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5" name="Google Shape;175;p22"/>
          <p:cNvSpPr/>
          <p:nvPr/>
        </p:nvSpPr>
        <p:spPr>
          <a:xfrm>
            <a:off x="2197100" y="11734800"/>
            <a:ext cx="319931" cy="319931"/>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6" name="Google Shape;176;p22"/>
          <p:cNvSpPr/>
          <p:nvPr/>
        </p:nvSpPr>
        <p:spPr>
          <a:xfrm>
            <a:off x="2806700" y="11734800"/>
            <a:ext cx="319931" cy="319931"/>
          </a:xfrm>
          <a:prstGeom prst="ellipse">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