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Lato"/>
      <p:bold r:id="rId24"/>
      <p:boldItalic r:id="rId25"/>
    </p:embeddedFont>
    <p:embeddedFont>
      <p:font typeface="Open Sans SemiBold"/>
      <p:regular r:id="rId26"/>
      <p:bold r:id="rId27"/>
      <p:italic r:id="rId28"/>
      <p:boldItalic r:id="rId29"/>
    </p:embeddedFont>
    <p:embeddedFont>
      <p:font typeface="Lato Black"/>
      <p:bold r:id="rId30"/>
      <p:boldItalic r:id="rId31"/>
    </p:embeddedFont>
    <p:embeddedFont>
      <p:font typeface="Open Sans"/>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ato-bold.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SemiBold-regular.fntdata"/><Relationship Id="rId25" Type="http://schemas.openxmlformats.org/officeDocument/2006/relationships/font" Target="fonts/Lato-boldItalic.fntdata"/><Relationship Id="rId28" Type="http://schemas.openxmlformats.org/officeDocument/2006/relationships/font" Target="fonts/OpenSansSemiBold-italic.fntdata"/><Relationship Id="rId27" Type="http://schemas.openxmlformats.org/officeDocument/2006/relationships/font" Target="fonts/OpenSansSemiBo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SemiBold-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lack-boldItalic.fntdata"/><Relationship Id="rId30" Type="http://schemas.openxmlformats.org/officeDocument/2006/relationships/font" Target="fonts/LatoBlack-bold.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9144000" cy="6858000"/>
          </a:xfrm>
          <a:prstGeom prst="rect">
            <a:avLst/>
          </a:prstGeom>
          <a:blipFill rotWithShape="1">
            <a:blip r:embed="rId3">
              <a:alphaModFix/>
            </a:blip>
            <a:stretch>
              <a:fillRect b="-1388" l="-7082" r="-7081" t="-83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0" y="0"/>
            <a:ext cx="9144000" cy="6858000"/>
          </a:xfrm>
          <a:prstGeom prst="rect">
            <a:avLst/>
          </a:prstGeom>
          <a:solidFill>
            <a:schemeClr val="dk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6" name="Google Shape;86;p13"/>
          <p:cNvGrpSpPr/>
          <p:nvPr/>
        </p:nvGrpSpPr>
        <p:grpSpPr>
          <a:xfrm>
            <a:off x="6931085" y="2082584"/>
            <a:ext cx="1282799" cy="1266148"/>
            <a:chOff x="7975501" y="5890119"/>
            <a:chExt cx="1282799" cy="1266148"/>
          </a:xfrm>
        </p:grpSpPr>
        <p:sp>
          <p:nvSpPr>
            <p:cNvPr id="87" name="Google Shape;87;p13"/>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8" name="Google Shape;88;p13"/>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 name="Google Shape;89;p13"/>
          <p:cNvSpPr/>
          <p:nvPr/>
        </p:nvSpPr>
        <p:spPr>
          <a:xfrm>
            <a:off x="4889654" y="4234243"/>
            <a:ext cx="2258583" cy="541174"/>
          </a:xfrm>
          <a:prstGeom prst="rect">
            <a:avLst/>
          </a:prstGeom>
          <a:noFill/>
          <a:ln>
            <a:noFill/>
          </a:ln>
        </p:spPr>
        <p:txBody>
          <a:bodyPr anchorCtr="0" anchor="t" bIns="45700" lIns="91425" spcFirstLastPara="1" rIns="91425" wrap="square" tIns="45700">
            <a:noAutofit/>
          </a:bodyPr>
          <a:lstStyle/>
          <a:p>
            <a:pPr indent="0" lvl="0" marL="0" marR="0" rtl="0" algn="ctr">
              <a:lnSpc>
                <a:spcPct val="116666"/>
              </a:lnSpc>
              <a:spcBef>
                <a:spcPts val="0"/>
              </a:spcBef>
              <a:spcAft>
                <a:spcPts val="0"/>
              </a:spcAft>
              <a:buNone/>
            </a:pPr>
            <a:r>
              <a:rPr b="1" i="0" lang="en-US" sz="3000" u="none" cap="none" strike="noStrike">
                <a:solidFill>
                  <a:schemeClr val="lt1"/>
                </a:solidFill>
                <a:latin typeface="Open Sans"/>
                <a:ea typeface="Open Sans"/>
                <a:cs typeface="Open Sans"/>
                <a:sym typeface="Open Sans"/>
              </a:rPr>
              <a:t>Pitch Deck</a:t>
            </a:r>
            <a:endParaRPr b="1" i="0" sz="3000" u="none" cap="none" strike="noStrike">
              <a:solidFill>
                <a:schemeClr val="lt1"/>
              </a:solidFill>
              <a:latin typeface="Open Sans"/>
              <a:ea typeface="Open Sans"/>
              <a:cs typeface="Open Sans"/>
              <a:sym typeface="Open Sans"/>
            </a:endParaRPr>
          </a:p>
        </p:txBody>
      </p:sp>
      <p:sp>
        <p:nvSpPr>
          <p:cNvPr id="90" name="Google Shape;90;p13"/>
          <p:cNvSpPr/>
          <p:nvPr/>
        </p:nvSpPr>
        <p:spPr>
          <a:xfrm>
            <a:off x="1132633" y="2381570"/>
            <a:ext cx="1714023" cy="2936645"/>
          </a:xfrm>
          <a:prstGeom prst="parallelogram">
            <a:avLst>
              <a:gd fmla="val 43672" name="adj"/>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3"/>
          <p:cNvSpPr/>
          <p:nvPr/>
        </p:nvSpPr>
        <p:spPr>
          <a:xfrm>
            <a:off x="930117" y="2873415"/>
            <a:ext cx="6661418" cy="1377910"/>
          </a:xfrm>
          <a:prstGeom prst="parallelogram">
            <a:avLst>
              <a:gd fmla="val 25000" name="adj"/>
            </a:avLst>
          </a:prstGeom>
          <a:solidFill>
            <a:srgbClr val="FFFFFF"/>
          </a:solidFill>
          <a:ln>
            <a:noFill/>
          </a:ln>
        </p:spPr>
        <p:txBody>
          <a:bodyPr anchorCtr="0" anchor="t" bIns="45700" lIns="91425" spcFirstLastPara="1" rIns="91425" wrap="square" tIns="45700">
            <a:noAutofit/>
          </a:bodyPr>
          <a:lstStyle/>
          <a:p>
            <a:pPr indent="0" lvl="0" marL="0" marR="0" rtl="0" algn="ctr">
              <a:lnSpc>
                <a:spcPct val="118181"/>
              </a:lnSpc>
              <a:spcBef>
                <a:spcPts val="0"/>
              </a:spcBef>
              <a:spcAft>
                <a:spcPts val="0"/>
              </a:spcAft>
              <a:buNone/>
            </a:pPr>
            <a:r>
              <a:rPr b="0" i="0" lang="en-US" sz="6600" u="none" cap="none" strike="noStrike">
                <a:solidFill>
                  <a:srgbClr val="6B73C6"/>
                </a:solidFill>
                <a:latin typeface="Lato Black"/>
                <a:ea typeface="Lato Black"/>
                <a:cs typeface="Lato Black"/>
                <a:sym typeface="Lato Black"/>
              </a:rPr>
              <a:t>Sponsorship</a:t>
            </a:r>
            <a:endParaRPr b="0" i="0" sz="4000" u="none" cap="none" strike="noStrike">
              <a:solidFill>
                <a:srgbClr val="6B73C6"/>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1" name="Shape 201"/>
        <p:cNvGrpSpPr/>
        <p:nvPr/>
      </p:nvGrpSpPr>
      <p:grpSpPr>
        <a:xfrm>
          <a:off x="0" y="0"/>
          <a:ext cx="0" cy="0"/>
          <a:chOff x="0" y="0"/>
          <a:chExt cx="0" cy="0"/>
        </a:xfrm>
      </p:grpSpPr>
      <p:sp>
        <p:nvSpPr>
          <p:cNvPr id="202" name="Google Shape;202;p22"/>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2"/>
          <p:cNvSpPr/>
          <p:nvPr/>
        </p:nvSpPr>
        <p:spPr>
          <a:xfrm>
            <a:off x="626658" y="953493"/>
            <a:ext cx="7426727" cy="1196674"/>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“STABILIZE” is an insurance policy that can be personalized according to an individual’s or company’s wants and needs. Together with our professional, well trained insurance agents, STABILIZE project will offer the public with more than 10 insurance options starting at just $19.99 per month.</a:t>
            </a:r>
            <a:endParaRPr/>
          </a:p>
        </p:txBody>
      </p:sp>
      <p:sp>
        <p:nvSpPr>
          <p:cNvPr id="204" name="Google Shape;204;p22"/>
          <p:cNvSpPr/>
          <p:nvPr/>
        </p:nvSpPr>
        <p:spPr>
          <a:xfrm>
            <a:off x="629057" y="532743"/>
            <a:ext cx="300164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Stabilize Project</a:t>
            </a:r>
            <a:endParaRPr b="1" sz="2300">
              <a:solidFill>
                <a:srgbClr val="6B73C6"/>
              </a:solidFill>
              <a:latin typeface="Lato"/>
              <a:ea typeface="Lato"/>
              <a:cs typeface="Lato"/>
              <a:sym typeface="Lato"/>
            </a:endParaRPr>
          </a:p>
        </p:txBody>
      </p:sp>
      <p:grpSp>
        <p:nvGrpSpPr>
          <p:cNvPr id="205" name="Google Shape;205;p22"/>
          <p:cNvGrpSpPr/>
          <p:nvPr/>
        </p:nvGrpSpPr>
        <p:grpSpPr>
          <a:xfrm>
            <a:off x="7975501" y="5890119"/>
            <a:ext cx="1282799" cy="1266148"/>
            <a:chOff x="7975501" y="5890119"/>
            <a:chExt cx="1282799" cy="1266148"/>
          </a:xfrm>
        </p:grpSpPr>
        <p:sp>
          <p:nvSpPr>
            <p:cNvPr id="206" name="Google Shape;206;p22"/>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22"/>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8" name="Google Shape;208;p22"/>
          <p:cNvSpPr/>
          <p:nvPr/>
        </p:nvSpPr>
        <p:spPr>
          <a:xfrm>
            <a:off x="766124" y="2486116"/>
            <a:ext cx="7807054" cy="3804514"/>
          </a:xfrm>
          <a:prstGeom prst="parallelogram">
            <a:avLst>
              <a:gd fmla="val 25000" name="adj"/>
            </a:avLst>
          </a:prstGeom>
          <a:blipFill rotWithShape="1">
            <a:blip r:embed="rId3">
              <a:alphaModFix/>
            </a:blip>
            <a:stretch>
              <a:fillRect b="0" l="0" r="0" t="-91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2"/>
          <p:cNvSpPr/>
          <p:nvPr/>
        </p:nvSpPr>
        <p:spPr>
          <a:xfrm>
            <a:off x="852920" y="2800902"/>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3" name="Shape 213"/>
        <p:cNvGrpSpPr/>
        <p:nvPr/>
      </p:nvGrpSpPr>
      <p:grpSpPr>
        <a:xfrm>
          <a:off x="0" y="0"/>
          <a:ext cx="0" cy="0"/>
          <a:chOff x="0" y="0"/>
          <a:chExt cx="0" cy="0"/>
        </a:xfrm>
      </p:grpSpPr>
      <p:sp>
        <p:nvSpPr>
          <p:cNvPr id="214" name="Google Shape;214;p23"/>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3"/>
          <p:cNvSpPr/>
          <p:nvPr/>
        </p:nvSpPr>
        <p:spPr>
          <a:xfrm>
            <a:off x="513576" y="1570326"/>
            <a:ext cx="7532769" cy="928844"/>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Based the bureau’s survey conducted in 2016, Kansas has a total population of 2.5 million people. Around 1.75 million individuals that make up this group seeks an insurance company that is affordable and highly reliable.</a:t>
            </a:r>
            <a:endParaRPr/>
          </a:p>
        </p:txBody>
      </p:sp>
      <p:sp>
        <p:nvSpPr>
          <p:cNvPr id="216" name="Google Shape;216;p23"/>
          <p:cNvSpPr/>
          <p:nvPr/>
        </p:nvSpPr>
        <p:spPr>
          <a:xfrm>
            <a:off x="525170" y="1149075"/>
            <a:ext cx="210456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Traction</a:t>
            </a:r>
            <a:endParaRPr b="1" sz="2300">
              <a:solidFill>
                <a:srgbClr val="6B73C6"/>
              </a:solidFill>
              <a:latin typeface="Lato"/>
              <a:ea typeface="Lato"/>
              <a:cs typeface="Lato"/>
              <a:sym typeface="Lato"/>
            </a:endParaRPr>
          </a:p>
        </p:txBody>
      </p:sp>
      <p:grpSp>
        <p:nvGrpSpPr>
          <p:cNvPr id="217" name="Google Shape;217;p23"/>
          <p:cNvGrpSpPr/>
          <p:nvPr/>
        </p:nvGrpSpPr>
        <p:grpSpPr>
          <a:xfrm>
            <a:off x="7975501" y="5890119"/>
            <a:ext cx="1282799" cy="1266148"/>
            <a:chOff x="7975501" y="5890119"/>
            <a:chExt cx="1282799" cy="1266148"/>
          </a:xfrm>
        </p:grpSpPr>
        <p:sp>
          <p:nvSpPr>
            <p:cNvPr id="218" name="Google Shape;218;p23"/>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23"/>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0" name="Google Shape;220;p23"/>
          <p:cNvSpPr/>
          <p:nvPr/>
        </p:nvSpPr>
        <p:spPr>
          <a:xfrm>
            <a:off x="7867039" y="-5410"/>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1" name="Google Shape;221;p23" title="Points scored"/>
          <p:cNvPicPr preferRelativeResize="0"/>
          <p:nvPr/>
        </p:nvPicPr>
        <p:blipFill>
          <a:blip r:embed="rId3">
            <a:alphaModFix/>
          </a:blip>
          <a:stretch>
            <a:fillRect/>
          </a:stretch>
        </p:blipFill>
        <p:spPr>
          <a:xfrm>
            <a:off x="1392975" y="2778250"/>
            <a:ext cx="5679849" cy="3512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5" name="Shape 225"/>
        <p:cNvGrpSpPr/>
        <p:nvPr/>
      </p:nvGrpSpPr>
      <p:grpSpPr>
        <a:xfrm>
          <a:off x="0" y="0"/>
          <a:ext cx="0" cy="0"/>
          <a:chOff x="0" y="0"/>
          <a:chExt cx="0" cy="0"/>
        </a:xfrm>
      </p:grpSpPr>
      <p:sp>
        <p:nvSpPr>
          <p:cNvPr id="226" name="Google Shape;226;p24"/>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4"/>
          <p:cNvSpPr/>
          <p:nvPr/>
        </p:nvSpPr>
        <p:spPr>
          <a:xfrm>
            <a:off x="643935" y="1431126"/>
            <a:ext cx="7909645" cy="65659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The chosen target market will be the residents of Kansas. This specific group of individuals was chosen based on the following factors : </a:t>
            </a:r>
            <a:endParaRPr/>
          </a:p>
        </p:txBody>
      </p:sp>
      <p:sp>
        <p:nvSpPr>
          <p:cNvPr id="228" name="Google Shape;228;p24"/>
          <p:cNvSpPr/>
          <p:nvPr/>
        </p:nvSpPr>
        <p:spPr>
          <a:xfrm>
            <a:off x="633969" y="1011271"/>
            <a:ext cx="2234140"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Target Market</a:t>
            </a:r>
            <a:endParaRPr/>
          </a:p>
        </p:txBody>
      </p:sp>
      <p:grpSp>
        <p:nvGrpSpPr>
          <p:cNvPr id="229" name="Google Shape;229;p24"/>
          <p:cNvGrpSpPr/>
          <p:nvPr/>
        </p:nvGrpSpPr>
        <p:grpSpPr>
          <a:xfrm>
            <a:off x="7975501" y="5890119"/>
            <a:ext cx="1282799" cy="1266148"/>
            <a:chOff x="7975501" y="5890119"/>
            <a:chExt cx="1282799" cy="1266148"/>
          </a:xfrm>
        </p:grpSpPr>
        <p:sp>
          <p:nvSpPr>
            <p:cNvPr id="230" name="Google Shape;230;p24"/>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24"/>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2" name="Google Shape;232;p24"/>
          <p:cNvSpPr/>
          <p:nvPr/>
        </p:nvSpPr>
        <p:spPr>
          <a:xfrm>
            <a:off x="7867039" y="-5410"/>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4"/>
          <p:cNvSpPr/>
          <p:nvPr/>
        </p:nvSpPr>
        <p:spPr>
          <a:xfrm>
            <a:off x="2810735" y="3087879"/>
            <a:ext cx="351863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3F3F3F"/>
                </a:solidFill>
                <a:latin typeface="Open Sans"/>
                <a:ea typeface="Open Sans"/>
                <a:cs typeface="Open Sans"/>
                <a:sym typeface="Open Sans"/>
              </a:rPr>
              <a:t>of Kansas’ population are workers </a:t>
            </a:r>
            <a:endParaRPr sz="1400">
              <a:solidFill>
                <a:srgbClr val="3F3F3F"/>
              </a:solidFill>
              <a:latin typeface="Open Sans"/>
              <a:ea typeface="Open Sans"/>
              <a:cs typeface="Open Sans"/>
              <a:sym typeface="Open Sans"/>
            </a:endParaRPr>
          </a:p>
        </p:txBody>
      </p:sp>
      <p:sp>
        <p:nvSpPr>
          <p:cNvPr id="234" name="Google Shape;234;p24"/>
          <p:cNvSpPr/>
          <p:nvPr/>
        </p:nvSpPr>
        <p:spPr>
          <a:xfrm>
            <a:off x="1116039" y="4142783"/>
            <a:ext cx="6516520" cy="1196674"/>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Up to 239, 118 firms are looking for legal and affordable financial insurance</a:t>
            </a:r>
            <a:endParaRPr sz="1400">
              <a:solidFill>
                <a:srgbClr val="3F3F3F"/>
              </a:solidFill>
              <a:latin typeface="Open Sans"/>
              <a:ea typeface="Open Sans"/>
              <a:cs typeface="Open Sans"/>
              <a:sym typeface="Open Sans"/>
            </a:endParaRPr>
          </a:p>
          <a:p>
            <a:pPr indent="0" lvl="0" marL="0" marR="0" rtl="0" algn="l">
              <a:lnSpc>
                <a:spcPct val="157142"/>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Roughly 204, 562 of the total firm population are newly established companies seeking for financial assistance</a:t>
            </a:r>
            <a:endParaRPr sz="1400">
              <a:solidFill>
                <a:srgbClr val="3F3F3F"/>
              </a:solidFill>
              <a:latin typeface="Open Sans"/>
              <a:ea typeface="Open Sans"/>
              <a:cs typeface="Open Sans"/>
              <a:sym typeface="Open Sans"/>
            </a:endParaRPr>
          </a:p>
        </p:txBody>
      </p:sp>
      <p:grpSp>
        <p:nvGrpSpPr>
          <p:cNvPr id="235" name="Google Shape;235;p24"/>
          <p:cNvGrpSpPr/>
          <p:nvPr/>
        </p:nvGrpSpPr>
        <p:grpSpPr>
          <a:xfrm>
            <a:off x="1116039" y="2403229"/>
            <a:ext cx="1284261" cy="1284261"/>
            <a:chOff x="1116039" y="1893663"/>
            <a:chExt cx="1284261" cy="1284261"/>
          </a:xfrm>
        </p:grpSpPr>
        <p:sp>
          <p:nvSpPr>
            <p:cNvPr id="236" name="Google Shape;236;p24"/>
            <p:cNvSpPr/>
            <p:nvPr/>
          </p:nvSpPr>
          <p:spPr>
            <a:xfrm>
              <a:off x="1116039" y="1893663"/>
              <a:ext cx="1284261" cy="1284261"/>
            </a:xfrm>
            <a:prstGeom prst="donut">
              <a:avLst>
                <a:gd fmla="val 1874" name="adj"/>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24"/>
            <p:cNvSpPr/>
            <p:nvPr/>
          </p:nvSpPr>
          <p:spPr>
            <a:xfrm>
              <a:off x="1223390" y="2001014"/>
              <a:ext cx="1069559" cy="1069559"/>
            </a:xfrm>
            <a:prstGeom prst="pie">
              <a:avLst>
                <a:gd fmla="val 3661926" name="adj1"/>
                <a:gd fmla="val 16205003" name="adj2"/>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8" name="Google Shape;238;p24"/>
          <p:cNvSpPr/>
          <p:nvPr/>
        </p:nvSpPr>
        <p:spPr>
          <a:xfrm>
            <a:off x="2777394" y="2492129"/>
            <a:ext cx="117548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6B73C6"/>
                </a:solidFill>
                <a:latin typeface="Open Sans SemiBold"/>
                <a:ea typeface="Open Sans SemiBold"/>
                <a:cs typeface="Open Sans SemiBold"/>
                <a:sym typeface="Open Sans SemiBold"/>
              </a:rPr>
              <a:t>62</a:t>
            </a:r>
            <a:r>
              <a:rPr lang="en-US" sz="3200">
                <a:solidFill>
                  <a:srgbClr val="6B73C6"/>
                </a:solidFill>
                <a:latin typeface="Open Sans SemiBold"/>
                <a:ea typeface="Open Sans SemiBold"/>
                <a:cs typeface="Open Sans SemiBold"/>
                <a:sym typeface="Open Sans SemiBold"/>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2" name="Shape 242"/>
        <p:cNvGrpSpPr/>
        <p:nvPr/>
      </p:nvGrpSpPr>
      <p:grpSpPr>
        <a:xfrm>
          <a:off x="0" y="0"/>
          <a:ext cx="0" cy="0"/>
          <a:chOff x="0" y="0"/>
          <a:chExt cx="0" cy="0"/>
        </a:xfrm>
      </p:grpSpPr>
      <p:sp>
        <p:nvSpPr>
          <p:cNvPr id="243" name="Google Shape;243;p25"/>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5"/>
          <p:cNvSpPr/>
          <p:nvPr/>
        </p:nvSpPr>
        <p:spPr>
          <a:xfrm>
            <a:off x="624514" y="1564956"/>
            <a:ext cx="7734937" cy="65659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Based on a survey conducted in 2017, Living Financial Management Inc. concluded that the following companies will be considered as direct competitors :</a:t>
            </a:r>
            <a:endParaRPr sz="1400">
              <a:solidFill>
                <a:srgbClr val="3F3F3F"/>
              </a:solidFill>
              <a:latin typeface="Open Sans"/>
              <a:ea typeface="Open Sans"/>
              <a:cs typeface="Open Sans"/>
              <a:sym typeface="Open Sans"/>
            </a:endParaRPr>
          </a:p>
        </p:txBody>
      </p:sp>
      <p:sp>
        <p:nvSpPr>
          <p:cNvPr id="245" name="Google Shape;245;p25"/>
          <p:cNvSpPr/>
          <p:nvPr/>
        </p:nvSpPr>
        <p:spPr>
          <a:xfrm>
            <a:off x="626757" y="1140945"/>
            <a:ext cx="196936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Competition</a:t>
            </a:r>
            <a:endParaRPr/>
          </a:p>
        </p:txBody>
      </p:sp>
      <p:grpSp>
        <p:nvGrpSpPr>
          <p:cNvPr id="246" name="Google Shape;246;p25"/>
          <p:cNvGrpSpPr/>
          <p:nvPr/>
        </p:nvGrpSpPr>
        <p:grpSpPr>
          <a:xfrm>
            <a:off x="7975501" y="5890119"/>
            <a:ext cx="1282799" cy="1266148"/>
            <a:chOff x="7975501" y="5890119"/>
            <a:chExt cx="1282799" cy="1266148"/>
          </a:xfrm>
        </p:grpSpPr>
        <p:sp>
          <p:nvSpPr>
            <p:cNvPr id="247" name="Google Shape;247;p25"/>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25"/>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9" name="Google Shape;249;p25"/>
          <p:cNvSpPr/>
          <p:nvPr/>
        </p:nvSpPr>
        <p:spPr>
          <a:xfrm>
            <a:off x="7867039" y="-5410"/>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5"/>
          <p:cNvSpPr/>
          <p:nvPr/>
        </p:nvSpPr>
        <p:spPr>
          <a:xfrm>
            <a:off x="624514" y="2478148"/>
            <a:ext cx="5026987" cy="65659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J’s Financial Firm offers business and life financial assistance for customers at</a:t>
            </a:r>
            <a:endParaRPr sz="1400">
              <a:solidFill>
                <a:srgbClr val="3F3F3F"/>
              </a:solidFill>
              <a:latin typeface="Open Sans"/>
              <a:ea typeface="Open Sans"/>
              <a:cs typeface="Open Sans"/>
              <a:sym typeface="Open Sans"/>
            </a:endParaRPr>
          </a:p>
        </p:txBody>
      </p:sp>
      <p:sp>
        <p:nvSpPr>
          <p:cNvPr id="251" name="Google Shape;251;p25"/>
          <p:cNvSpPr/>
          <p:nvPr/>
        </p:nvSpPr>
        <p:spPr>
          <a:xfrm>
            <a:off x="624514" y="3414678"/>
            <a:ext cx="4887287" cy="65659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Jackson Insurance Inc. offers business and life financial assistance for customers at</a:t>
            </a:r>
            <a:endParaRPr sz="1400">
              <a:solidFill>
                <a:srgbClr val="3F3F3F"/>
              </a:solidFill>
              <a:latin typeface="Open Sans"/>
              <a:ea typeface="Open Sans"/>
              <a:cs typeface="Open Sans"/>
              <a:sym typeface="Open Sans"/>
            </a:endParaRPr>
          </a:p>
        </p:txBody>
      </p:sp>
      <p:sp>
        <p:nvSpPr>
          <p:cNvPr id="252" name="Google Shape;252;p25"/>
          <p:cNvSpPr/>
          <p:nvPr/>
        </p:nvSpPr>
        <p:spPr>
          <a:xfrm>
            <a:off x="624514" y="4351208"/>
            <a:ext cx="4912687" cy="65659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Financial Aid Inc. offers business and life financial assistance for customers at</a:t>
            </a:r>
            <a:endParaRPr sz="1400">
              <a:solidFill>
                <a:srgbClr val="3F3F3F"/>
              </a:solidFill>
              <a:latin typeface="Open Sans"/>
              <a:ea typeface="Open Sans"/>
              <a:cs typeface="Open Sans"/>
              <a:sym typeface="Open Sans"/>
            </a:endParaRPr>
          </a:p>
        </p:txBody>
      </p:sp>
      <p:sp>
        <p:nvSpPr>
          <p:cNvPr id="253" name="Google Shape;253;p25"/>
          <p:cNvSpPr/>
          <p:nvPr/>
        </p:nvSpPr>
        <p:spPr>
          <a:xfrm>
            <a:off x="6337865" y="2496236"/>
            <a:ext cx="124143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6B73C6"/>
                </a:solidFill>
                <a:latin typeface="Open Sans SemiBold"/>
                <a:ea typeface="Open Sans SemiBold"/>
                <a:cs typeface="Open Sans SemiBold"/>
                <a:sym typeface="Open Sans SemiBold"/>
              </a:rPr>
              <a:t>$99.99</a:t>
            </a:r>
            <a:endParaRPr sz="2400">
              <a:solidFill>
                <a:srgbClr val="6B73C6"/>
              </a:solidFill>
              <a:latin typeface="Open Sans SemiBold"/>
              <a:ea typeface="Open Sans SemiBold"/>
              <a:cs typeface="Open Sans SemiBold"/>
              <a:sym typeface="Open Sans SemiBold"/>
            </a:endParaRPr>
          </a:p>
        </p:txBody>
      </p:sp>
      <p:sp>
        <p:nvSpPr>
          <p:cNvPr id="254" name="Google Shape;254;p25"/>
          <p:cNvSpPr/>
          <p:nvPr/>
        </p:nvSpPr>
        <p:spPr>
          <a:xfrm>
            <a:off x="6337865" y="3432766"/>
            <a:ext cx="124143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6B73C6"/>
                </a:solidFill>
                <a:latin typeface="Open Sans SemiBold"/>
                <a:ea typeface="Open Sans SemiBold"/>
                <a:cs typeface="Open Sans SemiBold"/>
                <a:sym typeface="Open Sans SemiBold"/>
              </a:rPr>
              <a:t>$59.99</a:t>
            </a:r>
            <a:endParaRPr sz="2400">
              <a:solidFill>
                <a:srgbClr val="6B73C6"/>
              </a:solidFill>
              <a:latin typeface="Open Sans SemiBold"/>
              <a:ea typeface="Open Sans SemiBold"/>
              <a:cs typeface="Open Sans SemiBold"/>
              <a:sym typeface="Open Sans SemiBold"/>
            </a:endParaRPr>
          </a:p>
        </p:txBody>
      </p:sp>
      <p:sp>
        <p:nvSpPr>
          <p:cNvPr id="255" name="Google Shape;255;p25"/>
          <p:cNvSpPr/>
          <p:nvPr/>
        </p:nvSpPr>
        <p:spPr>
          <a:xfrm>
            <a:off x="6337865" y="4369295"/>
            <a:ext cx="124143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6B73C6"/>
                </a:solidFill>
                <a:latin typeface="Open Sans SemiBold"/>
                <a:ea typeface="Open Sans SemiBold"/>
                <a:cs typeface="Open Sans SemiBold"/>
                <a:sym typeface="Open Sans SemiBold"/>
              </a:rPr>
              <a:t>$30.00</a:t>
            </a:r>
            <a:endParaRPr sz="2400">
              <a:solidFill>
                <a:srgbClr val="6B73C6"/>
              </a:solidFill>
              <a:latin typeface="Open Sans SemiBold"/>
              <a:ea typeface="Open Sans SemiBold"/>
              <a:cs typeface="Open Sans SemiBold"/>
              <a:sym typeface="Open San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9" name="Shape 259"/>
        <p:cNvGrpSpPr/>
        <p:nvPr/>
      </p:nvGrpSpPr>
      <p:grpSpPr>
        <a:xfrm>
          <a:off x="0" y="0"/>
          <a:ext cx="0" cy="0"/>
          <a:chOff x="0" y="0"/>
          <a:chExt cx="0" cy="0"/>
        </a:xfrm>
      </p:grpSpPr>
      <p:sp>
        <p:nvSpPr>
          <p:cNvPr id="260" name="Google Shape;260;p26"/>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6"/>
          <p:cNvSpPr/>
          <p:nvPr/>
        </p:nvSpPr>
        <p:spPr>
          <a:xfrm>
            <a:off x="542423" y="1032481"/>
            <a:ext cx="322080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Alternative Solutions</a:t>
            </a:r>
            <a:endParaRPr b="1" sz="2300">
              <a:solidFill>
                <a:srgbClr val="6B73C6"/>
              </a:solidFill>
              <a:latin typeface="Lato"/>
              <a:ea typeface="Lato"/>
              <a:cs typeface="Lato"/>
              <a:sym typeface="Lato"/>
            </a:endParaRPr>
          </a:p>
        </p:txBody>
      </p:sp>
      <p:sp>
        <p:nvSpPr>
          <p:cNvPr id="262" name="Google Shape;262;p26"/>
          <p:cNvSpPr/>
          <p:nvPr/>
        </p:nvSpPr>
        <p:spPr>
          <a:xfrm>
            <a:off x="544383" y="1443915"/>
            <a:ext cx="4575318" cy="2889445"/>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400">
                <a:solidFill>
                  <a:srgbClr val="3F3F3F"/>
                </a:solidFill>
                <a:latin typeface="Open Sans"/>
                <a:ea typeface="Open Sans"/>
                <a:cs typeface="Open Sans"/>
                <a:sym typeface="Open Sans"/>
              </a:rPr>
              <a:t>The alternative solutions Living Financial Management Inc. can provide are the following:</a:t>
            </a:r>
            <a:endParaRPr/>
          </a:p>
          <a:p>
            <a:pPr indent="0" lvl="0" marL="0" marR="0" rtl="0" algn="l">
              <a:lnSpc>
                <a:spcPct val="140000"/>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Free consultation for the first 10 clients each calendar month.</a:t>
            </a:r>
            <a:endParaRPr/>
          </a:p>
          <a:p>
            <a:pPr indent="0" lvl="0" marL="0" marR="0" rtl="0" algn="l">
              <a:lnSpc>
                <a:spcPct val="140000"/>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Up to 25% interest rate for the first 100 customers.</a:t>
            </a:r>
            <a:endParaRPr/>
          </a:p>
          <a:p>
            <a:pPr indent="0" lvl="0" marL="0" marR="0" rtl="0" algn="l">
              <a:lnSpc>
                <a:spcPct val="140000"/>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1 month extensive marketing campaign and outreach program.</a:t>
            </a:r>
            <a:endParaRPr/>
          </a:p>
        </p:txBody>
      </p:sp>
      <p:grpSp>
        <p:nvGrpSpPr>
          <p:cNvPr id="263" name="Google Shape;263;p26"/>
          <p:cNvGrpSpPr/>
          <p:nvPr/>
        </p:nvGrpSpPr>
        <p:grpSpPr>
          <a:xfrm>
            <a:off x="7975501" y="5890119"/>
            <a:ext cx="1282799" cy="1266148"/>
            <a:chOff x="7975501" y="5890119"/>
            <a:chExt cx="1282799" cy="1266148"/>
          </a:xfrm>
        </p:grpSpPr>
        <p:sp>
          <p:nvSpPr>
            <p:cNvPr id="264" name="Google Shape;264;p26"/>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6"/>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6" name="Google Shape;266;p26"/>
          <p:cNvSpPr/>
          <p:nvPr/>
        </p:nvSpPr>
        <p:spPr>
          <a:xfrm>
            <a:off x="5093019" y="2201088"/>
            <a:ext cx="3689031" cy="3689031"/>
          </a:xfrm>
          <a:prstGeom prst="donut">
            <a:avLst>
              <a:gd fmla="val 1378" name="adj"/>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26"/>
          <p:cNvSpPr/>
          <p:nvPr/>
        </p:nvSpPr>
        <p:spPr>
          <a:xfrm>
            <a:off x="5527618" y="2887070"/>
            <a:ext cx="2819833" cy="844014"/>
          </a:xfrm>
          <a:prstGeom prst="rect">
            <a:avLst/>
          </a:prstGeom>
          <a:noFill/>
          <a:ln>
            <a:noFill/>
          </a:ln>
        </p:spPr>
        <p:txBody>
          <a:bodyPr anchorCtr="0" anchor="t" bIns="45700" lIns="91425" spcFirstLastPara="1" rIns="91425" wrap="square" tIns="45700">
            <a:noAutofit/>
          </a:bodyPr>
          <a:lstStyle/>
          <a:p>
            <a:pPr indent="0" lvl="0" marL="0" marR="0" rtl="0" algn="ctr">
              <a:lnSpc>
                <a:spcPct val="142857"/>
              </a:lnSpc>
              <a:spcBef>
                <a:spcPts val="0"/>
              </a:spcBef>
              <a:spcAft>
                <a:spcPts val="0"/>
              </a:spcAft>
              <a:buNone/>
            </a:pPr>
            <a:r>
              <a:rPr lang="en-US" sz="1400">
                <a:solidFill>
                  <a:srgbClr val="3F3F3F"/>
                </a:solidFill>
                <a:latin typeface="Open Sans SemiBold"/>
                <a:ea typeface="Open Sans SemiBold"/>
                <a:cs typeface="Open Sans SemiBold"/>
                <a:sym typeface="Open Sans SemiBold"/>
              </a:rPr>
              <a:t>Free consultation for the first 10 clients each calendar month.</a:t>
            </a:r>
            <a:endParaRPr sz="1400">
              <a:solidFill>
                <a:srgbClr val="3F3F3F"/>
              </a:solidFill>
              <a:latin typeface="Open Sans SemiBold"/>
              <a:ea typeface="Open Sans SemiBold"/>
              <a:cs typeface="Open Sans SemiBold"/>
              <a:sym typeface="Open Sans SemiBold"/>
            </a:endParaRPr>
          </a:p>
        </p:txBody>
      </p:sp>
      <p:sp>
        <p:nvSpPr>
          <p:cNvPr id="268" name="Google Shape;268;p26"/>
          <p:cNvSpPr/>
          <p:nvPr/>
        </p:nvSpPr>
        <p:spPr>
          <a:xfrm>
            <a:off x="5527618" y="4853832"/>
            <a:ext cx="2819833" cy="605294"/>
          </a:xfrm>
          <a:prstGeom prst="rect">
            <a:avLst/>
          </a:prstGeom>
          <a:noFill/>
          <a:ln>
            <a:noFill/>
          </a:ln>
        </p:spPr>
        <p:txBody>
          <a:bodyPr anchorCtr="0" anchor="t" bIns="45700" lIns="91425" spcFirstLastPara="1" rIns="91425" wrap="square" tIns="45700">
            <a:noAutofit/>
          </a:bodyPr>
          <a:lstStyle/>
          <a:p>
            <a:pPr indent="0" lvl="0" marL="0" marR="0" rtl="0" algn="ctr">
              <a:lnSpc>
                <a:spcPct val="142857"/>
              </a:lnSpc>
              <a:spcBef>
                <a:spcPts val="0"/>
              </a:spcBef>
              <a:spcAft>
                <a:spcPts val="0"/>
              </a:spcAft>
              <a:buNone/>
            </a:pPr>
            <a:r>
              <a:rPr lang="en-US" sz="1400">
                <a:solidFill>
                  <a:srgbClr val="3F3F3F"/>
                </a:solidFill>
                <a:latin typeface="Open Sans SemiBold"/>
                <a:ea typeface="Open Sans SemiBold"/>
                <a:cs typeface="Open Sans SemiBold"/>
                <a:sym typeface="Open Sans SemiBold"/>
              </a:rPr>
              <a:t>interest rate for the first 100 customers.</a:t>
            </a:r>
            <a:endParaRPr/>
          </a:p>
        </p:txBody>
      </p:sp>
      <p:sp>
        <p:nvSpPr>
          <p:cNvPr id="269" name="Google Shape;269;p26"/>
          <p:cNvSpPr/>
          <p:nvPr/>
        </p:nvSpPr>
        <p:spPr>
          <a:xfrm>
            <a:off x="6349793" y="4253924"/>
            <a:ext cx="117548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6B73C6"/>
                </a:solidFill>
                <a:latin typeface="Open Sans SemiBold"/>
                <a:ea typeface="Open Sans SemiBold"/>
                <a:cs typeface="Open Sans SemiBold"/>
                <a:sym typeface="Open Sans SemiBold"/>
              </a:rPr>
              <a:t>25</a:t>
            </a:r>
            <a:r>
              <a:rPr lang="en-US" sz="3200">
                <a:solidFill>
                  <a:srgbClr val="6B73C6"/>
                </a:solidFill>
                <a:latin typeface="Open Sans SemiBold"/>
                <a:ea typeface="Open Sans SemiBold"/>
                <a:cs typeface="Open Sans SemiBold"/>
                <a:sym typeface="Open Sans SemiBold"/>
              </a:rPr>
              <a:t>%</a:t>
            </a:r>
            <a:endParaRPr sz="3200">
              <a:solidFill>
                <a:srgbClr val="6B73C6"/>
              </a:solidFill>
              <a:latin typeface="Open Sans SemiBold"/>
              <a:ea typeface="Open Sans SemiBold"/>
              <a:cs typeface="Open Sans SemiBold"/>
              <a:sym typeface="Open Sans SemiBold"/>
            </a:endParaRPr>
          </a:p>
        </p:txBody>
      </p:sp>
      <p:sp>
        <p:nvSpPr>
          <p:cNvPr id="270" name="Google Shape;270;p26"/>
          <p:cNvSpPr/>
          <p:nvPr/>
        </p:nvSpPr>
        <p:spPr>
          <a:xfrm>
            <a:off x="6592756" y="3986474"/>
            <a:ext cx="689557" cy="374461"/>
          </a:xfrm>
          <a:prstGeom prst="rect">
            <a:avLst/>
          </a:prstGeom>
          <a:noFill/>
          <a:ln>
            <a:noFill/>
          </a:ln>
        </p:spPr>
        <p:txBody>
          <a:bodyPr anchorCtr="0" anchor="t" bIns="45700" lIns="91425" spcFirstLastPara="1" rIns="91425" wrap="square" tIns="45700">
            <a:noAutofit/>
          </a:bodyPr>
          <a:lstStyle/>
          <a:p>
            <a:pPr indent="0" lvl="0" marL="0" marR="0" rtl="0" algn="ctr">
              <a:lnSpc>
                <a:spcPct val="157142"/>
              </a:lnSpc>
              <a:spcBef>
                <a:spcPts val="0"/>
              </a:spcBef>
              <a:spcAft>
                <a:spcPts val="0"/>
              </a:spcAft>
              <a:buNone/>
            </a:pPr>
            <a:r>
              <a:rPr lang="en-US" sz="1400">
                <a:solidFill>
                  <a:srgbClr val="3F3F3F"/>
                </a:solidFill>
                <a:latin typeface="Open Sans SemiBold"/>
                <a:ea typeface="Open Sans SemiBold"/>
                <a:cs typeface="Open Sans SemiBold"/>
                <a:sym typeface="Open Sans SemiBold"/>
              </a:rPr>
              <a:t>Up to</a:t>
            </a:r>
            <a:endParaRPr sz="1400">
              <a:solidFill>
                <a:srgbClr val="3F3F3F"/>
              </a:solidFill>
              <a:latin typeface="Open Sans SemiBold"/>
              <a:ea typeface="Open Sans SemiBold"/>
              <a:cs typeface="Open Sans SemiBold"/>
              <a:sym typeface="Open Sans SemiBold"/>
            </a:endParaRPr>
          </a:p>
        </p:txBody>
      </p:sp>
      <p:sp>
        <p:nvSpPr>
          <p:cNvPr id="271" name="Google Shape;271;p26"/>
          <p:cNvSpPr/>
          <p:nvPr/>
        </p:nvSpPr>
        <p:spPr>
          <a:xfrm>
            <a:off x="7867039" y="-5410"/>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5" name="Shape 275"/>
        <p:cNvGrpSpPr/>
        <p:nvPr/>
      </p:nvGrpSpPr>
      <p:grpSpPr>
        <a:xfrm>
          <a:off x="0" y="0"/>
          <a:ext cx="0" cy="0"/>
          <a:chOff x="0" y="0"/>
          <a:chExt cx="0" cy="0"/>
        </a:xfrm>
      </p:grpSpPr>
      <p:sp>
        <p:nvSpPr>
          <p:cNvPr id="276" name="Google Shape;276;p27"/>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7"/>
          <p:cNvSpPr/>
          <p:nvPr/>
        </p:nvSpPr>
        <p:spPr>
          <a:xfrm>
            <a:off x="4971597" y="2703193"/>
            <a:ext cx="3426433" cy="2607317"/>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400">
                <a:solidFill>
                  <a:srgbClr val="3F3F3F"/>
                </a:solidFill>
                <a:latin typeface="Open Sans"/>
                <a:ea typeface="Open Sans"/>
                <a:cs typeface="Open Sans"/>
                <a:sym typeface="Open Sans"/>
              </a:rPr>
              <a:t>The company will utilize the following business model which will be implemented by early 2019:</a:t>
            </a:r>
            <a:endParaRPr/>
          </a:p>
          <a:p>
            <a:pPr indent="0" lvl="0" marL="0" marR="0" rtl="0" algn="l">
              <a:lnSpc>
                <a:spcPct val="140000"/>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[SPECIFY BUSINESS MODEL]</a:t>
            </a:r>
            <a:endParaRPr/>
          </a:p>
          <a:p>
            <a:pPr indent="0" lvl="0" marL="0" marR="0" rtl="0" algn="l">
              <a:lnSpc>
                <a:spcPct val="140000"/>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Revenue equivalent to roughly $280,000 to $300,000 will be expected by the end of 2019.</a:t>
            </a:r>
            <a:endParaRPr sz="1400">
              <a:solidFill>
                <a:srgbClr val="3F3F3F"/>
              </a:solidFill>
              <a:latin typeface="Open Sans"/>
              <a:ea typeface="Open Sans"/>
              <a:cs typeface="Open Sans"/>
              <a:sym typeface="Open Sans"/>
            </a:endParaRPr>
          </a:p>
        </p:txBody>
      </p:sp>
      <p:sp>
        <p:nvSpPr>
          <p:cNvPr id="278" name="Google Shape;278;p27"/>
          <p:cNvSpPr/>
          <p:nvPr/>
        </p:nvSpPr>
        <p:spPr>
          <a:xfrm>
            <a:off x="4949370" y="2283822"/>
            <a:ext cx="2557912"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Business Model</a:t>
            </a:r>
            <a:endParaRPr/>
          </a:p>
        </p:txBody>
      </p:sp>
      <p:grpSp>
        <p:nvGrpSpPr>
          <p:cNvPr id="279" name="Google Shape;279;p27"/>
          <p:cNvGrpSpPr/>
          <p:nvPr/>
        </p:nvGrpSpPr>
        <p:grpSpPr>
          <a:xfrm>
            <a:off x="7975501" y="5890119"/>
            <a:ext cx="1282799" cy="1266148"/>
            <a:chOff x="7975501" y="5890119"/>
            <a:chExt cx="1282799" cy="1266148"/>
          </a:xfrm>
        </p:grpSpPr>
        <p:sp>
          <p:nvSpPr>
            <p:cNvPr id="280" name="Google Shape;280;p27"/>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27"/>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2" name="Google Shape;282;p27"/>
          <p:cNvSpPr/>
          <p:nvPr/>
        </p:nvSpPr>
        <p:spPr>
          <a:xfrm>
            <a:off x="287151" y="795534"/>
            <a:ext cx="4662219" cy="3869129"/>
          </a:xfrm>
          <a:prstGeom prst="parallelogram">
            <a:avLst>
              <a:gd fmla="val 25000" name="adj"/>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7"/>
          <p:cNvSpPr/>
          <p:nvPr/>
        </p:nvSpPr>
        <p:spPr>
          <a:xfrm>
            <a:off x="1275828" y="1024560"/>
            <a:ext cx="2684863" cy="34163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2400">
                <a:solidFill>
                  <a:schemeClr val="lt1"/>
                </a:solidFill>
                <a:latin typeface="Open Sans"/>
                <a:ea typeface="Open Sans"/>
                <a:cs typeface="Open Sans"/>
                <a:sym typeface="Open Sans"/>
              </a:rPr>
              <a:t>Revenue equivalent to roughly </a:t>
            </a:r>
            <a:r>
              <a:rPr b="1" lang="en-US" sz="2400">
                <a:solidFill>
                  <a:schemeClr val="lt1"/>
                </a:solidFill>
                <a:latin typeface="Open Sans"/>
                <a:ea typeface="Open Sans"/>
                <a:cs typeface="Open Sans"/>
                <a:sym typeface="Open Sans"/>
              </a:rPr>
              <a:t>$280,000 to $300,000 </a:t>
            </a:r>
            <a:r>
              <a:rPr lang="en-US" sz="2400">
                <a:solidFill>
                  <a:schemeClr val="lt1"/>
                </a:solidFill>
                <a:latin typeface="Open Sans"/>
                <a:ea typeface="Open Sans"/>
                <a:cs typeface="Open Sans"/>
                <a:sym typeface="Open Sans"/>
              </a:rPr>
              <a:t>will be expected by the end of 2019</a:t>
            </a:r>
            <a:endParaRPr sz="2400">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7" name="Shape 287"/>
        <p:cNvGrpSpPr/>
        <p:nvPr/>
      </p:nvGrpSpPr>
      <p:grpSpPr>
        <a:xfrm>
          <a:off x="0" y="0"/>
          <a:ext cx="0" cy="0"/>
          <a:chOff x="0" y="0"/>
          <a:chExt cx="0" cy="0"/>
        </a:xfrm>
      </p:grpSpPr>
      <p:sp>
        <p:nvSpPr>
          <p:cNvPr id="288" name="Google Shape;288;p28"/>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8"/>
          <p:cNvSpPr/>
          <p:nvPr/>
        </p:nvSpPr>
        <p:spPr>
          <a:xfrm>
            <a:off x="811233" y="1322068"/>
            <a:ext cx="4496384" cy="1478803"/>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The company’s schedule will be as follows :</a:t>
            </a:r>
            <a:endParaRPr/>
          </a:p>
          <a:p>
            <a:pPr indent="0" lvl="0" marL="0" marR="0" rtl="0" algn="l">
              <a:lnSpc>
                <a:spcPct val="157142"/>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[SPECIFY COMPANY SCHEDULE]</a:t>
            </a:r>
            <a:endParaRPr/>
          </a:p>
          <a:p>
            <a:pPr indent="0" lvl="0" marL="0" marR="0" rtl="0" algn="l">
              <a:lnSpc>
                <a:spcPct val="157142"/>
              </a:lnSpc>
              <a:spcBef>
                <a:spcPts val="0"/>
              </a:spcBef>
              <a:spcAft>
                <a:spcPts val="0"/>
              </a:spcAft>
              <a:buNone/>
            </a:pPr>
            <a:br>
              <a:rPr lang="en-US" sz="1400">
                <a:solidFill>
                  <a:srgbClr val="3F3F3F"/>
                </a:solidFill>
                <a:latin typeface="Open Sans"/>
                <a:ea typeface="Open Sans"/>
                <a:cs typeface="Open Sans"/>
                <a:sym typeface="Open Sans"/>
              </a:rPr>
            </a:br>
            <a:endParaRPr sz="1400">
              <a:solidFill>
                <a:srgbClr val="3F3F3F"/>
              </a:solidFill>
              <a:latin typeface="Open Sans"/>
              <a:ea typeface="Open Sans"/>
              <a:cs typeface="Open Sans"/>
              <a:sym typeface="Open Sans"/>
            </a:endParaRPr>
          </a:p>
        </p:txBody>
      </p:sp>
      <p:sp>
        <p:nvSpPr>
          <p:cNvPr id="290" name="Google Shape;290;p28"/>
          <p:cNvSpPr/>
          <p:nvPr/>
        </p:nvSpPr>
        <p:spPr>
          <a:xfrm>
            <a:off x="804089" y="900241"/>
            <a:ext cx="1524095"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Schedule</a:t>
            </a:r>
            <a:endParaRPr/>
          </a:p>
        </p:txBody>
      </p:sp>
      <p:grpSp>
        <p:nvGrpSpPr>
          <p:cNvPr id="291" name="Google Shape;291;p28"/>
          <p:cNvGrpSpPr/>
          <p:nvPr/>
        </p:nvGrpSpPr>
        <p:grpSpPr>
          <a:xfrm>
            <a:off x="7975501" y="5890119"/>
            <a:ext cx="1282799" cy="1266148"/>
            <a:chOff x="7975501" y="5890119"/>
            <a:chExt cx="1282799" cy="1266148"/>
          </a:xfrm>
        </p:grpSpPr>
        <p:sp>
          <p:nvSpPr>
            <p:cNvPr id="292" name="Google Shape;292;p28"/>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28"/>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4" name="Google Shape;294;p28"/>
          <p:cNvSpPr/>
          <p:nvPr/>
        </p:nvSpPr>
        <p:spPr>
          <a:xfrm>
            <a:off x="3887108" y="2020990"/>
            <a:ext cx="4662219" cy="3869129"/>
          </a:xfrm>
          <a:prstGeom prst="parallelogram">
            <a:avLst>
              <a:gd fmla="val 25000" name="adj"/>
            </a:avLst>
          </a:prstGeom>
          <a:blipFill rotWithShape="1">
            <a:blip r:embed="rId3">
              <a:alphaModFix/>
            </a:blip>
            <a:stretch>
              <a:fillRect b="-4828" l="-10212" r="-31140" t="-295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8"/>
          <p:cNvSpPr/>
          <p:nvPr/>
        </p:nvSpPr>
        <p:spPr>
          <a:xfrm>
            <a:off x="4015863" y="2491619"/>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9" name="Shape 299"/>
        <p:cNvGrpSpPr/>
        <p:nvPr/>
      </p:nvGrpSpPr>
      <p:grpSpPr>
        <a:xfrm>
          <a:off x="0" y="0"/>
          <a:ext cx="0" cy="0"/>
          <a:chOff x="0" y="0"/>
          <a:chExt cx="0" cy="0"/>
        </a:xfrm>
      </p:grpSpPr>
      <p:sp>
        <p:nvSpPr>
          <p:cNvPr id="300" name="Google Shape;300;p29"/>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9"/>
          <p:cNvSpPr/>
          <p:nvPr/>
        </p:nvSpPr>
        <p:spPr>
          <a:xfrm>
            <a:off x="772653" y="1213637"/>
            <a:ext cx="199383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Investing</a:t>
            </a:r>
            <a:endParaRPr b="1" sz="2300">
              <a:solidFill>
                <a:srgbClr val="6B73C6"/>
              </a:solidFill>
              <a:latin typeface="Lato"/>
              <a:ea typeface="Lato"/>
              <a:cs typeface="Lato"/>
              <a:sym typeface="Lato"/>
            </a:endParaRPr>
          </a:p>
        </p:txBody>
      </p:sp>
      <p:sp>
        <p:nvSpPr>
          <p:cNvPr id="302" name="Google Shape;302;p29"/>
          <p:cNvSpPr/>
          <p:nvPr/>
        </p:nvSpPr>
        <p:spPr>
          <a:xfrm>
            <a:off x="796966" y="1637729"/>
            <a:ext cx="6844574" cy="3477875"/>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lang="en-US" sz="1400">
                <a:solidFill>
                  <a:srgbClr val="3F3F3F"/>
                </a:solidFill>
                <a:latin typeface="Open Sans"/>
                <a:ea typeface="Open Sans"/>
                <a:cs typeface="Open Sans"/>
                <a:sym typeface="Open Sans"/>
              </a:rPr>
              <a:t>In order to officially begin, the company will require a budget estimated between $230,000.00 and $250,000.00. This amount will be provided by the following sponsors : </a:t>
            </a:r>
            <a:endParaRPr/>
          </a:p>
          <a:p>
            <a:pPr indent="0" lvl="0" marL="0" marR="0" rtl="0" algn="l">
              <a:lnSpc>
                <a:spcPct val="125000"/>
              </a:lnSpc>
              <a:spcBef>
                <a:spcPts val="0"/>
              </a:spcBef>
              <a:spcAft>
                <a:spcPts val="0"/>
              </a:spcAft>
              <a:buNone/>
            </a:pPr>
            <a:br>
              <a:rPr lang="en-US" sz="1400">
                <a:solidFill>
                  <a:srgbClr val="3F3F3F"/>
                </a:solidFill>
                <a:latin typeface="Open Sans"/>
                <a:ea typeface="Open Sans"/>
                <a:cs typeface="Open Sans"/>
                <a:sym typeface="Open Sans"/>
              </a:rPr>
            </a:br>
            <a:r>
              <a:rPr lang="en-US" sz="1600">
                <a:solidFill>
                  <a:srgbClr val="3F3F3F"/>
                </a:solidFill>
                <a:latin typeface="Open Sans SemiBold"/>
                <a:ea typeface="Open Sans SemiBold"/>
                <a:cs typeface="Open Sans SemiBold"/>
                <a:sym typeface="Open Sans SemiBold"/>
              </a:rPr>
              <a:t>1. Kansas National Bank</a:t>
            </a:r>
            <a:endParaRPr/>
          </a:p>
          <a:p>
            <a:pPr indent="0" lvl="0" marL="0" marR="0" rtl="0" algn="l">
              <a:lnSpc>
                <a:spcPct val="125000"/>
              </a:lnSpc>
              <a:spcBef>
                <a:spcPts val="0"/>
              </a:spcBef>
              <a:spcAft>
                <a:spcPts val="0"/>
              </a:spcAft>
              <a:buNone/>
            </a:pPr>
            <a:br>
              <a:rPr lang="en-US" sz="1600">
                <a:solidFill>
                  <a:srgbClr val="3F3F3F"/>
                </a:solidFill>
                <a:latin typeface="Open Sans SemiBold"/>
                <a:ea typeface="Open Sans SemiBold"/>
                <a:cs typeface="Open Sans SemiBold"/>
                <a:sym typeface="Open Sans SemiBold"/>
              </a:rPr>
            </a:br>
            <a:r>
              <a:rPr lang="en-US" sz="1600">
                <a:solidFill>
                  <a:srgbClr val="3F3F3F"/>
                </a:solidFill>
                <a:latin typeface="Open Sans SemiBold"/>
                <a:ea typeface="Open Sans SemiBold"/>
                <a:cs typeface="Open Sans SemiBold"/>
                <a:sym typeface="Open Sans SemiBold"/>
              </a:rPr>
              <a:t>2. New York Chase &amp; Co.</a:t>
            </a:r>
            <a:endParaRPr/>
          </a:p>
          <a:p>
            <a:pPr indent="0" lvl="0" marL="0" marR="0" rtl="0" algn="l">
              <a:lnSpc>
                <a:spcPct val="125000"/>
              </a:lnSpc>
              <a:spcBef>
                <a:spcPts val="0"/>
              </a:spcBef>
              <a:spcAft>
                <a:spcPts val="0"/>
              </a:spcAft>
              <a:buNone/>
            </a:pPr>
            <a:br>
              <a:rPr lang="en-US" sz="1600">
                <a:solidFill>
                  <a:srgbClr val="3F3F3F"/>
                </a:solidFill>
                <a:latin typeface="Open Sans SemiBold"/>
                <a:ea typeface="Open Sans SemiBold"/>
                <a:cs typeface="Open Sans SemiBold"/>
                <a:sym typeface="Open Sans SemiBold"/>
              </a:rPr>
            </a:br>
            <a:r>
              <a:rPr lang="en-US" sz="1600">
                <a:solidFill>
                  <a:srgbClr val="3F3F3F"/>
                </a:solidFill>
                <a:latin typeface="Open Sans SemiBold"/>
                <a:ea typeface="Open Sans SemiBold"/>
                <a:cs typeface="Open Sans SemiBold"/>
                <a:sym typeface="Open Sans SemiBold"/>
              </a:rPr>
              <a:t>3. Financial Aid Inc.</a:t>
            </a:r>
            <a:endParaRPr/>
          </a:p>
          <a:p>
            <a:pPr indent="0" lvl="0" marL="0" marR="0" rtl="0" algn="l">
              <a:lnSpc>
                <a:spcPct val="125000"/>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Each sponsor has agreed to contribute and invest at least $100,000.00 for Living Financial Management Inc.</a:t>
            </a:r>
            <a:endParaRPr sz="1400">
              <a:solidFill>
                <a:srgbClr val="3F3F3F"/>
              </a:solidFill>
              <a:latin typeface="Open Sans"/>
              <a:ea typeface="Open Sans"/>
              <a:cs typeface="Open Sans"/>
              <a:sym typeface="Open Sans"/>
            </a:endParaRPr>
          </a:p>
        </p:txBody>
      </p:sp>
      <p:grpSp>
        <p:nvGrpSpPr>
          <p:cNvPr id="303" name="Google Shape;303;p29"/>
          <p:cNvGrpSpPr/>
          <p:nvPr/>
        </p:nvGrpSpPr>
        <p:grpSpPr>
          <a:xfrm>
            <a:off x="7975501" y="5890119"/>
            <a:ext cx="1282799" cy="1266148"/>
            <a:chOff x="7975501" y="5890119"/>
            <a:chExt cx="1282799" cy="1266148"/>
          </a:xfrm>
        </p:grpSpPr>
        <p:sp>
          <p:nvSpPr>
            <p:cNvPr id="304" name="Google Shape;304;p29"/>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29"/>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6" name="Google Shape;306;p29"/>
          <p:cNvSpPr/>
          <p:nvPr/>
        </p:nvSpPr>
        <p:spPr>
          <a:xfrm>
            <a:off x="7867039" y="-5410"/>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0" name="Shape 310"/>
        <p:cNvGrpSpPr/>
        <p:nvPr/>
      </p:nvGrpSpPr>
      <p:grpSpPr>
        <a:xfrm>
          <a:off x="0" y="0"/>
          <a:ext cx="0" cy="0"/>
          <a:chOff x="0" y="0"/>
          <a:chExt cx="0" cy="0"/>
        </a:xfrm>
      </p:grpSpPr>
      <p:sp>
        <p:nvSpPr>
          <p:cNvPr id="311" name="Google Shape;311;p30"/>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0"/>
          <p:cNvSpPr/>
          <p:nvPr/>
        </p:nvSpPr>
        <p:spPr>
          <a:xfrm>
            <a:off x="5387653" y="2235751"/>
            <a:ext cx="3067207" cy="347787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3F3F3F"/>
                </a:solidFill>
                <a:latin typeface="Open Sans"/>
                <a:ea typeface="Open Sans"/>
                <a:cs typeface="Open Sans"/>
                <a:sym typeface="Open Sans"/>
              </a:rPr>
              <a:t>Visit our office every Monday to Friday from 9am to 6pm and Saturday from 9am to 4pm at [ADDRESS].</a:t>
            </a:r>
            <a:endParaRPr/>
          </a:p>
          <a:p>
            <a:pPr indent="0" lvl="0" marL="0" marR="0" rtl="0" algn="l">
              <a:lnSpc>
                <a:spcPct val="130000"/>
              </a:lnSpc>
              <a:spcBef>
                <a:spcPts val="0"/>
              </a:spcBef>
              <a:spcAft>
                <a:spcPts val="0"/>
              </a:spcAft>
              <a:buNone/>
            </a:pPr>
            <a:br>
              <a:rPr lang="en-US" sz="1400">
                <a:solidFill>
                  <a:srgbClr val="3F3F3F"/>
                </a:solidFill>
                <a:latin typeface="Open Sans"/>
                <a:ea typeface="Open Sans"/>
                <a:cs typeface="Open Sans"/>
                <a:sym typeface="Open Sans"/>
              </a:rPr>
            </a:b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For more information contact any of these contact details :</a:t>
            </a:r>
            <a:endParaRPr/>
          </a:p>
          <a:p>
            <a:pPr indent="0" lvl="0" marL="0" marR="0" rtl="0" algn="l">
              <a:lnSpc>
                <a:spcPct val="130000"/>
              </a:lnSpc>
              <a:spcBef>
                <a:spcPts val="0"/>
              </a:spcBef>
              <a:spcAft>
                <a:spcPts val="0"/>
              </a:spcAft>
              <a:buNone/>
            </a:pPr>
            <a:br>
              <a:rPr lang="en-US" sz="1400">
                <a:solidFill>
                  <a:srgbClr val="3F3F3F"/>
                </a:solidFill>
                <a:latin typeface="Open Sans"/>
                <a:ea typeface="Open Sans"/>
                <a:cs typeface="Open Sans"/>
                <a:sym typeface="Open Sans"/>
              </a:rPr>
            </a:br>
            <a:r>
              <a:rPr lang="en-US" sz="1400">
                <a:solidFill>
                  <a:srgbClr val="3F3F3F"/>
                </a:solidFill>
                <a:latin typeface="Open Sans"/>
                <a:ea typeface="Open Sans"/>
                <a:cs typeface="Open Sans"/>
                <a:sym typeface="Open Sans"/>
              </a:rPr>
              <a:t>[Phone Number]</a:t>
            </a:r>
            <a:endParaRPr/>
          </a:p>
          <a:p>
            <a:pPr indent="0" lvl="0" marL="0" marR="0" rtl="0" algn="l">
              <a:lnSpc>
                <a:spcPct val="130000"/>
              </a:lnSpc>
              <a:spcBef>
                <a:spcPts val="0"/>
              </a:spcBef>
              <a:spcAft>
                <a:spcPts val="0"/>
              </a:spcAft>
              <a:buNone/>
            </a:pPr>
            <a:r>
              <a:rPr lang="en-US" sz="1400">
                <a:solidFill>
                  <a:srgbClr val="3F3F3F"/>
                </a:solidFill>
                <a:latin typeface="Open Sans"/>
                <a:ea typeface="Open Sans"/>
                <a:cs typeface="Open Sans"/>
                <a:sym typeface="Open Sans"/>
              </a:rPr>
              <a:t>[Email]</a:t>
            </a:r>
            <a:endParaRPr/>
          </a:p>
          <a:p>
            <a:pPr indent="0" lvl="0" marL="0" marR="0" rtl="0" algn="l">
              <a:lnSpc>
                <a:spcPct val="130000"/>
              </a:lnSpc>
              <a:spcBef>
                <a:spcPts val="0"/>
              </a:spcBef>
              <a:spcAft>
                <a:spcPts val="0"/>
              </a:spcAft>
              <a:buNone/>
            </a:pPr>
            <a:r>
              <a:rPr lang="en-US" sz="1400">
                <a:solidFill>
                  <a:srgbClr val="3F3F3F"/>
                </a:solidFill>
                <a:latin typeface="Open Sans"/>
                <a:ea typeface="Open Sans"/>
                <a:cs typeface="Open Sans"/>
                <a:sym typeface="Open Sans"/>
              </a:rPr>
              <a:t>[Website]</a:t>
            </a:r>
            <a:endParaRPr/>
          </a:p>
        </p:txBody>
      </p:sp>
      <p:sp>
        <p:nvSpPr>
          <p:cNvPr id="313" name="Google Shape;313;p30"/>
          <p:cNvSpPr/>
          <p:nvPr/>
        </p:nvSpPr>
        <p:spPr>
          <a:xfrm>
            <a:off x="5376925" y="1810650"/>
            <a:ext cx="195369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Contact Us</a:t>
            </a:r>
            <a:endParaRPr b="1" sz="2300">
              <a:solidFill>
                <a:srgbClr val="6B73C6"/>
              </a:solidFill>
              <a:latin typeface="Lato"/>
              <a:ea typeface="Lato"/>
              <a:cs typeface="Lato"/>
              <a:sym typeface="Lato"/>
            </a:endParaRPr>
          </a:p>
        </p:txBody>
      </p:sp>
      <p:grpSp>
        <p:nvGrpSpPr>
          <p:cNvPr id="314" name="Google Shape;314;p30"/>
          <p:cNvGrpSpPr/>
          <p:nvPr/>
        </p:nvGrpSpPr>
        <p:grpSpPr>
          <a:xfrm>
            <a:off x="7975501" y="5890119"/>
            <a:ext cx="1282799" cy="1266148"/>
            <a:chOff x="7975501" y="5890119"/>
            <a:chExt cx="1282799" cy="1266148"/>
          </a:xfrm>
        </p:grpSpPr>
        <p:sp>
          <p:nvSpPr>
            <p:cNvPr id="315" name="Google Shape;315;p30"/>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30"/>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7" name="Google Shape;317;p30"/>
          <p:cNvSpPr/>
          <p:nvPr/>
        </p:nvSpPr>
        <p:spPr>
          <a:xfrm>
            <a:off x="359721" y="795534"/>
            <a:ext cx="4662219" cy="3869129"/>
          </a:xfrm>
          <a:prstGeom prst="parallelogram">
            <a:avLst>
              <a:gd fmla="val 25000" name="adj"/>
            </a:avLst>
          </a:prstGeom>
          <a:blipFill rotWithShape="1">
            <a:blip r:embed="rId3">
              <a:alphaModFix/>
            </a:blip>
            <a:stretch>
              <a:fillRect b="-66531" l="-1226" r="-2604" t="-1378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30"/>
          <p:cNvSpPr/>
          <p:nvPr/>
        </p:nvSpPr>
        <p:spPr>
          <a:xfrm>
            <a:off x="504573" y="1276902"/>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2" name="Shape 322"/>
        <p:cNvGrpSpPr/>
        <p:nvPr/>
      </p:nvGrpSpPr>
      <p:grpSpPr>
        <a:xfrm>
          <a:off x="0" y="0"/>
          <a:ext cx="0" cy="0"/>
          <a:chOff x="0" y="0"/>
          <a:chExt cx="0" cy="0"/>
        </a:xfrm>
      </p:grpSpPr>
      <p:sp>
        <p:nvSpPr>
          <p:cNvPr id="323" name="Google Shape;323;p31"/>
          <p:cNvSpPr/>
          <p:nvPr/>
        </p:nvSpPr>
        <p:spPr>
          <a:xfrm>
            <a:off x="0" y="0"/>
            <a:ext cx="9144000" cy="6858000"/>
          </a:xfrm>
          <a:prstGeom prst="rect">
            <a:avLst/>
          </a:prstGeom>
          <a:blipFill rotWithShape="1">
            <a:blip r:embed="rId3">
              <a:alphaModFix/>
            </a:blip>
            <a:stretch>
              <a:fillRect b="-2498" l="-6248" r="-9999" t="-166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31"/>
          <p:cNvSpPr/>
          <p:nvPr/>
        </p:nvSpPr>
        <p:spPr>
          <a:xfrm>
            <a:off x="1632857" y="2767281"/>
            <a:ext cx="5878286" cy="1161143"/>
          </a:xfrm>
          <a:prstGeom prst="parallelogram">
            <a:avLst>
              <a:gd fmla="val 25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31"/>
          <p:cNvSpPr/>
          <p:nvPr/>
        </p:nvSpPr>
        <p:spPr>
          <a:xfrm>
            <a:off x="1843892" y="2686133"/>
            <a:ext cx="5456216"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6B73C6"/>
                </a:solidFill>
                <a:latin typeface="Lato"/>
                <a:ea typeface="Lato"/>
                <a:cs typeface="Lato"/>
                <a:sym typeface="Lato"/>
              </a:rPr>
              <a:t>Thank You</a:t>
            </a:r>
            <a:endParaRPr/>
          </a:p>
        </p:txBody>
      </p:sp>
      <p:grpSp>
        <p:nvGrpSpPr>
          <p:cNvPr id="326" name="Google Shape;326;p31"/>
          <p:cNvGrpSpPr/>
          <p:nvPr/>
        </p:nvGrpSpPr>
        <p:grpSpPr>
          <a:xfrm>
            <a:off x="6281347" y="1693092"/>
            <a:ext cx="1440831" cy="1368694"/>
            <a:chOff x="0" y="0"/>
            <a:chExt cx="5733235" cy="5446012"/>
          </a:xfrm>
        </p:grpSpPr>
        <p:sp>
          <p:nvSpPr>
            <p:cNvPr id="327" name="Google Shape;327;p31"/>
            <p:cNvSpPr/>
            <p:nvPr/>
          </p:nvSpPr>
          <p:spPr>
            <a:xfrm>
              <a:off x="1995055" y="0"/>
              <a:ext cx="3738180" cy="4004858"/>
            </a:xfrm>
            <a:custGeom>
              <a:rect b="b" l="l" r="r" t="t"/>
              <a:pathLst>
                <a:path extrusionOk="0" h="1116" w="1041">
                  <a:moveTo>
                    <a:pt x="422" y="981"/>
                  </a:moveTo>
                  <a:cubicBezTo>
                    <a:pt x="386" y="981"/>
                    <a:pt x="352" y="989"/>
                    <a:pt x="322" y="1003"/>
                  </a:cubicBezTo>
                  <a:cubicBezTo>
                    <a:pt x="383" y="1028"/>
                    <a:pt x="450" y="1042"/>
                    <a:pt x="520" y="1042"/>
                  </a:cubicBezTo>
                  <a:cubicBezTo>
                    <a:pt x="520" y="1042"/>
                    <a:pt x="520" y="1042"/>
                    <a:pt x="520" y="1042"/>
                  </a:cubicBezTo>
                  <a:cubicBezTo>
                    <a:pt x="540" y="1042"/>
                    <a:pt x="559" y="1041"/>
                    <a:pt x="578" y="1038"/>
                  </a:cubicBezTo>
                  <a:cubicBezTo>
                    <a:pt x="536" y="1003"/>
                    <a:pt x="481" y="981"/>
                    <a:pt x="422" y="981"/>
                  </a:cubicBezTo>
                  <a:moveTo>
                    <a:pt x="308" y="935"/>
                  </a:moveTo>
                  <a:cubicBezTo>
                    <a:pt x="309" y="943"/>
                    <a:pt x="310" y="951"/>
                    <a:pt x="310" y="960"/>
                  </a:cubicBezTo>
                  <a:cubicBezTo>
                    <a:pt x="320" y="956"/>
                    <a:pt x="330" y="952"/>
                    <a:pt x="339" y="949"/>
                  </a:cubicBezTo>
                  <a:cubicBezTo>
                    <a:pt x="329" y="945"/>
                    <a:pt x="318" y="940"/>
                    <a:pt x="308" y="935"/>
                  </a:cubicBezTo>
                  <a:moveTo>
                    <a:pt x="11" y="631"/>
                  </a:moveTo>
                  <a:cubicBezTo>
                    <a:pt x="33" y="730"/>
                    <a:pt x="83" y="820"/>
                    <a:pt x="152" y="889"/>
                  </a:cubicBezTo>
                  <a:cubicBezTo>
                    <a:pt x="183" y="920"/>
                    <a:pt x="217" y="947"/>
                    <a:pt x="255" y="969"/>
                  </a:cubicBezTo>
                  <a:cubicBezTo>
                    <a:pt x="254" y="943"/>
                    <a:pt x="250" y="919"/>
                    <a:pt x="245" y="895"/>
                  </a:cubicBezTo>
                  <a:cubicBezTo>
                    <a:pt x="226" y="881"/>
                    <a:pt x="208" y="866"/>
                    <a:pt x="192" y="849"/>
                  </a:cubicBezTo>
                  <a:cubicBezTo>
                    <a:pt x="140" y="798"/>
                    <a:pt x="101" y="735"/>
                    <a:pt x="78" y="664"/>
                  </a:cubicBezTo>
                  <a:cubicBezTo>
                    <a:pt x="61" y="653"/>
                    <a:pt x="43" y="644"/>
                    <a:pt x="25" y="636"/>
                  </a:cubicBezTo>
                  <a:cubicBezTo>
                    <a:pt x="20" y="634"/>
                    <a:pt x="16" y="633"/>
                    <a:pt x="11" y="631"/>
                  </a:cubicBezTo>
                  <a:moveTo>
                    <a:pt x="834" y="882"/>
                  </a:moveTo>
                  <a:cubicBezTo>
                    <a:pt x="861" y="876"/>
                    <a:pt x="861" y="876"/>
                    <a:pt x="861" y="876"/>
                  </a:cubicBezTo>
                  <a:cubicBezTo>
                    <a:pt x="834" y="882"/>
                    <a:pt x="834" y="882"/>
                    <a:pt x="834" y="882"/>
                  </a:cubicBezTo>
                  <a:moveTo>
                    <a:pt x="520" y="0"/>
                  </a:moveTo>
                  <a:cubicBezTo>
                    <a:pt x="520" y="0"/>
                    <a:pt x="520" y="0"/>
                    <a:pt x="520" y="0"/>
                  </a:cubicBezTo>
                  <a:cubicBezTo>
                    <a:pt x="520" y="0"/>
                    <a:pt x="520" y="0"/>
                    <a:pt x="520" y="0"/>
                  </a:cubicBezTo>
                  <a:cubicBezTo>
                    <a:pt x="377" y="0"/>
                    <a:pt x="246" y="58"/>
                    <a:pt x="152" y="153"/>
                  </a:cubicBezTo>
                  <a:cubicBezTo>
                    <a:pt x="58" y="247"/>
                    <a:pt x="0" y="377"/>
                    <a:pt x="0" y="521"/>
                  </a:cubicBezTo>
                  <a:cubicBezTo>
                    <a:pt x="0" y="537"/>
                    <a:pt x="0" y="553"/>
                    <a:pt x="2" y="569"/>
                  </a:cubicBezTo>
                  <a:cubicBezTo>
                    <a:pt x="22" y="575"/>
                    <a:pt x="42" y="582"/>
                    <a:pt x="61" y="591"/>
                  </a:cubicBezTo>
                  <a:cubicBezTo>
                    <a:pt x="57" y="568"/>
                    <a:pt x="56" y="545"/>
                    <a:pt x="56" y="521"/>
                  </a:cubicBezTo>
                  <a:cubicBezTo>
                    <a:pt x="56" y="392"/>
                    <a:pt x="108" y="276"/>
                    <a:pt x="192" y="192"/>
                  </a:cubicBezTo>
                  <a:cubicBezTo>
                    <a:pt x="276" y="108"/>
                    <a:pt x="392" y="56"/>
                    <a:pt x="520" y="56"/>
                  </a:cubicBezTo>
                  <a:cubicBezTo>
                    <a:pt x="649" y="56"/>
                    <a:pt x="765" y="108"/>
                    <a:pt x="849" y="192"/>
                  </a:cubicBezTo>
                  <a:cubicBezTo>
                    <a:pt x="933" y="276"/>
                    <a:pt x="985" y="392"/>
                    <a:pt x="985" y="521"/>
                  </a:cubicBezTo>
                  <a:cubicBezTo>
                    <a:pt x="985" y="587"/>
                    <a:pt x="971" y="649"/>
                    <a:pt x="947" y="706"/>
                  </a:cubicBezTo>
                  <a:cubicBezTo>
                    <a:pt x="922" y="763"/>
                    <a:pt x="886" y="814"/>
                    <a:pt x="842" y="856"/>
                  </a:cubicBezTo>
                  <a:cubicBezTo>
                    <a:pt x="834" y="864"/>
                    <a:pt x="832" y="874"/>
                    <a:pt x="834" y="884"/>
                  </a:cubicBezTo>
                  <a:cubicBezTo>
                    <a:pt x="865" y="1036"/>
                    <a:pt x="865" y="1036"/>
                    <a:pt x="865" y="1036"/>
                  </a:cubicBezTo>
                  <a:cubicBezTo>
                    <a:pt x="710" y="956"/>
                    <a:pt x="710" y="956"/>
                    <a:pt x="710" y="956"/>
                  </a:cubicBezTo>
                  <a:cubicBezTo>
                    <a:pt x="706" y="954"/>
                    <a:pt x="701" y="953"/>
                    <a:pt x="697" y="953"/>
                  </a:cubicBezTo>
                  <a:cubicBezTo>
                    <a:pt x="694" y="953"/>
                    <a:pt x="690" y="954"/>
                    <a:pt x="687" y="955"/>
                  </a:cubicBezTo>
                  <a:cubicBezTo>
                    <a:pt x="652" y="968"/>
                    <a:pt x="615" y="978"/>
                    <a:pt x="576" y="982"/>
                  </a:cubicBezTo>
                  <a:cubicBezTo>
                    <a:pt x="593" y="993"/>
                    <a:pt x="609" y="1006"/>
                    <a:pt x="623" y="1021"/>
                  </a:cubicBezTo>
                  <a:cubicBezTo>
                    <a:pt x="626" y="1024"/>
                    <a:pt x="629" y="1027"/>
                    <a:pt x="632" y="1030"/>
                  </a:cubicBezTo>
                  <a:cubicBezTo>
                    <a:pt x="654" y="1025"/>
                    <a:pt x="675" y="1019"/>
                    <a:pt x="695" y="1011"/>
                  </a:cubicBezTo>
                  <a:cubicBezTo>
                    <a:pt x="892" y="1113"/>
                    <a:pt x="892" y="1113"/>
                    <a:pt x="892" y="1113"/>
                  </a:cubicBezTo>
                  <a:cubicBezTo>
                    <a:pt x="896" y="1115"/>
                    <a:pt x="900" y="1116"/>
                    <a:pt x="905" y="1116"/>
                  </a:cubicBezTo>
                  <a:cubicBezTo>
                    <a:pt x="910" y="1116"/>
                    <a:pt x="916" y="1114"/>
                    <a:pt x="921" y="1110"/>
                  </a:cubicBezTo>
                  <a:cubicBezTo>
                    <a:pt x="930" y="1104"/>
                    <a:pt x="934" y="1093"/>
                    <a:pt x="932" y="1083"/>
                  </a:cubicBezTo>
                  <a:cubicBezTo>
                    <a:pt x="892" y="886"/>
                    <a:pt x="892" y="886"/>
                    <a:pt x="892" y="886"/>
                  </a:cubicBezTo>
                  <a:cubicBezTo>
                    <a:pt x="936" y="841"/>
                    <a:pt x="972" y="787"/>
                    <a:pt x="998" y="729"/>
                  </a:cubicBezTo>
                  <a:cubicBezTo>
                    <a:pt x="1026" y="665"/>
                    <a:pt x="1041" y="595"/>
                    <a:pt x="1041" y="521"/>
                  </a:cubicBezTo>
                  <a:cubicBezTo>
                    <a:pt x="1041" y="377"/>
                    <a:pt x="983" y="247"/>
                    <a:pt x="889" y="153"/>
                  </a:cubicBezTo>
                  <a:cubicBezTo>
                    <a:pt x="794" y="58"/>
                    <a:pt x="664" y="0"/>
                    <a:pt x="520"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31"/>
            <p:cNvSpPr/>
            <p:nvPr/>
          </p:nvSpPr>
          <p:spPr>
            <a:xfrm>
              <a:off x="2719449" y="2006930"/>
              <a:ext cx="2270085" cy="911840"/>
            </a:xfrm>
            <a:custGeom>
              <a:rect b="b" l="l" r="r" t="t"/>
              <a:pathLst>
                <a:path extrusionOk="0" h="254" w="632">
                  <a:moveTo>
                    <a:pt x="32" y="0"/>
                  </a:moveTo>
                  <a:cubicBezTo>
                    <a:pt x="29" y="0"/>
                    <a:pt x="25" y="0"/>
                    <a:pt x="22" y="1"/>
                  </a:cubicBezTo>
                  <a:cubicBezTo>
                    <a:pt x="8" y="7"/>
                    <a:pt x="0" y="23"/>
                    <a:pt x="6" y="37"/>
                  </a:cubicBezTo>
                  <a:cubicBezTo>
                    <a:pt x="29" y="101"/>
                    <a:pt x="71" y="155"/>
                    <a:pt x="125" y="193"/>
                  </a:cubicBezTo>
                  <a:cubicBezTo>
                    <a:pt x="179" y="231"/>
                    <a:pt x="245" y="254"/>
                    <a:pt x="316" y="254"/>
                  </a:cubicBezTo>
                  <a:cubicBezTo>
                    <a:pt x="316" y="254"/>
                    <a:pt x="316" y="254"/>
                    <a:pt x="316" y="254"/>
                  </a:cubicBezTo>
                  <a:cubicBezTo>
                    <a:pt x="316" y="254"/>
                    <a:pt x="316" y="254"/>
                    <a:pt x="316" y="254"/>
                  </a:cubicBezTo>
                  <a:cubicBezTo>
                    <a:pt x="388" y="254"/>
                    <a:pt x="454" y="231"/>
                    <a:pt x="508" y="193"/>
                  </a:cubicBezTo>
                  <a:cubicBezTo>
                    <a:pt x="562" y="155"/>
                    <a:pt x="604" y="101"/>
                    <a:pt x="627" y="37"/>
                  </a:cubicBezTo>
                  <a:cubicBezTo>
                    <a:pt x="632" y="23"/>
                    <a:pt x="625" y="7"/>
                    <a:pt x="610" y="1"/>
                  </a:cubicBezTo>
                  <a:cubicBezTo>
                    <a:pt x="607" y="0"/>
                    <a:pt x="604" y="0"/>
                    <a:pt x="601" y="0"/>
                  </a:cubicBezTo>
                  <a:cubicBezTo>
                    <a:pt x="589" y="0"/>
                    <a:pt x="579" y="7"/>
                    <a:pt x="574" y="18"/>
                  </a:cubicBezTo>
                  <a:cubicBezTo>
                    <a:pt x="555" y="71"/>
                    <a:pt x="520" y="116"/>
                    <a:pt x="475" y="147"/>
                  </a:cubicBezTo>
                  <a:cubicBezTo>
                    <a:pt x="430" y="179"/>
                    <a:pt x="376" y="198"/>
                    <a:pt x="316" y="198"/>
                  </a:cubicBezTo>
                  <a:cubicBezTo>
                    <a:pt x="257" y="198"/>
                    <a:pt x="202" y="179"/>
                    <a:pt x="157" y="147"/>
                  </a:cubicBezTo>
                  <a:cubicBezTo>
                    <a:pt x="112" y="116"/>
                    <a:pt x="78" y="71"/>
                    <a:pt x="58" y="18"/>
                  </a:cubicBezTo>
                  <a:cubicBezTo>
                    <a:pt x="54" y="7"/>
                    <a:pt x="43" y="0"/>
                    <a:pt x="32"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31"/>
            <p:cNvSpPr/>
            <p:nvPr/>
          </p:nvSpPr>
          <p:spPr>
            <a:xfrm>
              <a:off x="3325091" y="1294410"/>
              <a:ext cx="273045" cy="273044"/>
            </a:xfrm>
            <a:prstGeom prst="ellipse">
              <a:avLst/>
            </a:pr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31"/>
            <p:cNvSpPr/>
            <p:nvPr/>
          </p:nvSpPr>
          <p:spPr>
            <a:xfrm>
              <a:off x="4132613" y="1294410"/>
              <a:ext cx="269235" cy="273044"/>
            </a:xfrm>
            <a:prstGeom prst="ellipse">
              <a:avLst/>
            </a:pr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31"/>
            <p:cNvSpPr/>
            <p:nvPr/>
          </p:nvSpPr>
          <p:spPr>
            <a:xfrm>
              <a:off x="0" y="1971304"/>
              <a:ext cx="3106366" cy="3326693"/>
            </a:xfrm>
            <a:custGeom>
              <a:rect b="b" l="l" r="r" t="t"/>
              <a:pathLst>
                <a:path extrusionOk="0" h="927" w="865">
                  <a:moveTo>
                    <a:pt x="865" y="457"/>
                  </a:moveTo>
                  <a:cubicBezTo>
                    <a:pt x="843" y="469"/>
                    <a:pt x="823" y="483"/>
                    <a:pt x="806" y="501"/>
                  </a:cubicBezTo>
                  <a:cubicBezTo>
                    <a:pt x="805" y="502"/>
                    <a:pt x="804" y="503"/>
                    <a:pt x="803" y="504"/>
                  </a:cubicBezTo>
                  <a:cubicBezTo>
                    <a:pt x="798" y="530"/>
                    <a:pt x="791" y="555"/>
                    <a:pt x="780" y="579"/>
                  </a:cubicBezTo>
                  <a:cubicBezTo>
                    <a:pt x="769" y="607"/>
                    <a:pt x="754" y="633"/>
                    <a:pt x="736" y="657"/>
                  </a:cubicBezTo>
                  <a:cubicBezTo>
                    <a:pt x="736" y="662"/>
                    <a:pt x="735" y="667"/>
                    <a:pt x="735" y="671"/>
                  </a:cubicBezTo>
                  <a:cubicBezTo>
                    <a:pt x="735" y="693"/>
                    <a:pt x="738" y="714"/>
                    <a:pt x="744" y="734"/>
                  </a:cubicBezTo>
                  <a:cubicBezTo>
                    <a:pt x="814" y="662"/>
                    <a:pt x="859" y="565"/>
                    <a:pt x="865" y="457"/>
                  </a:cubicBezTo>
                  <a:moveTo>
                    <a:pt x="810" y="418"/>
                  </a:moveTo>
                  <a:cubicBezTo>
                    <a:pt x="810" y="423"/>
                    <a:pt x="810" y="428"/>
                    <a:pt x="810" y="433"/>
                  </a:cubicBezTo>
                  <a:cubicBezTo>
                    <a:pt x="810" y="435"/>
                    <a:pt x="810" y="437"/>
                    <a:pt x="810" y="440"/>
                  </a:cubicBezTo>
                  <a:cubicBezTo>
                    <a:pt x="816" y="436"/>
                    <a:pt x="822" y="432"/>
                    <a:pt x="828" y="428"/>
                  </a:cubicBezTo>
                  <a:cubicBezTo>
                    <a:pt x="822" y="425"/>
                    <a:pt x="816" y="421"/>
                    <a:pt x="810" y="418"/>
                  </a:cubicBezTo>
                  <a:moveTo>
                    <a:pt x="616" y="40"/>
                  </a:moveTo>
                  <a:cubicBezTo>
                    <a:pt x="620" y="65"/>
                    <a:pt x="625" y="89"/>
                    <a:pt x="633" y="113"/>
                  </a:cubicBezTo>
                  <a:cubicBezTo>
                    <a:pt x="678" y="141"/>
                    <a:pt x="716" y="178"/>
                    <a:pt x="746" y="222"/>
                  </a:cubicBezTo>
                  <a:cubicBezTo>
                    <a:pt x="770" y="259"/>
                    <a:pt x="789" y="300"/>
                    <a:pt x="800" y="344"/>
                  </a:cubicBezTo>
                  <a:cubicBezTo>
                    <a:pt x="820" y="359"/>
                    <a:pt x="841" y="372"/>
                    <a:pt x="863" y="384"/>
                  </a:cubicBezTo>
                  <a:cubicBezTo>
                    <a:pt x="852" y="284"/>
                    <a:pt x="807" y="194"/>
                    <a:pt x="739" y="126"/>
                  </a:cubicBezTo>
                  <a:cubicBezTo>
                    <a:pt x="704" y="91"/>
                    <a:pt x="662" y="62"/>
                    <a:pt x="616" y="40"/>
                  </a:cubicBezTo>
                  <a:moveTo>
                    <a:pt x="153" y="725"/>
                  </a:moveTo>
                  <a:cubicBezTo>
                    <a:pt x="153" y="725"/>
                    <a:pt x="153" y="725"/>
                    <a:pt x="153" y="725"/>
                  </a:cubicBezTo>
                  <a:cubicBezTo>
                    <a:pt x="143" y="751"/>
                    <a:pt x="143" y="751"/>
                    <a:pt x="143" y="751"/>
                  </a:cubicBezTo>
                  <a:cubicBezTo>
                    <a:pt x="153" y="725"/>
                    <a:pt x="153" y="725"/>
                    <a:pt x="153" y="725"/>
                  </a:cubicBezTo>
                  <a:moveTo>
                    <a:pt x="433" y="0"/>
                  </a:moveTo>
                  <a:cubicBezTo>
                    <a:pt x="433" y="0"/>
                    <a:pt x="433" y="0"/>
                    <a:pt x="433" y="0"/>
                  </a:cubicBezTo>
                  <a:cubicBezTo>
                    <a:pt x="433" y="0"/>
                    <a:pt x="433" y="0"/>
                    <a:pt x="433" y="0"/>
                  </a:cubicBezTo>
                  <a:cubicBezTo>
                    <a:pt x="314" y="0"/>
                    <a:pt x="205" y="48"/>
                    <a:pt x="127" y="126"/>
                  </a:cubicBezTo>
                  <a:cubicBezTo>
                    <a:pt x="49" y="205"/>
                    <a:pt x="0" y="313"/>
                    <a:pt x="0" y="433"/>
                  </a:cubicBezTo>
                  <a:cubicBezTo>
                    <a:pt x="0" y="494"/>
                    <a:pt x="13" y="552"/>
                    <a:pt x="36" y="605"/>
                  </a:cubicBezTo>
                  <a:cubicBezTo>
                    <a:pt x="57" y="653"/>
                    <a:pt x="87" y="697"/>
                    <a:pt x="123" y="734"/>
                  </a:cubicBezTo>
                  <a:cubicBezTo>
                    <a:pt x="90" y="893"/>
                    <a:pt x="90" y="893"/>
                    <a:pt x="90" y="893"/>
                  </a:cubicBezTo>
                  <a:cubicBezTo>
                    <a:pt x="88" y="903"/>
                    <a:pt x="92" y="914"/>
                    <a:pt x="101" y="921"/>
                  </a:cubicBezTo>
                  <a:cubicBezTo>
                    <a:pt x="106" y="925"/>
                    <a:pt x="112" y="927"/>
                    <a:pt x="118" y="927"/>
                  </a:cubicBezTo>
                  <a:cubicBezTo>
                    <a:pt x="122" y="927"/>
                    <a:pt x="126" y="925"/>
                    <a:pt x="130" y="923"/>
                  </a:cubicBezTo>
                  <a:cubicBezTo>
                    <a:pt x="290" y="841"/>
                    <a:pt x="290" y="841"/>
                    <a:pt x="290" y="841"/>
                  </a:cubicBezTo>
                  <a:cubicBezTo>
                    <a:pt x="335" y="857"/>
                    <a:pt x="383" y="865"/>
                    <a:pt x="433" y="865"/>
                  </a:cubicBezTo>
                  <a:cubicBezTo>
                    <a:pt x="433" y="865"/>
                    <a:pt x="433" y="865"/>
                    <a:pt x="433" y="865"/>
                  </a:cubicBezTo>
                  <a:cubicBezTo>
                    <a:pt x="433" y="865"/>
                    <a:pt x="433" y="865"/>
                    <a:pt x="433" y="865"/>
                  </a:cubicBezTo>
                  <a:cubicBezTo>
                    <a:pt x="537" y="865"/>
                    <a:pt x="633" y="828"/>
                    <a:pt x="708" y="767"/>
                  </a:cubicBezTo>
                  <a:cubicBezTo>
                    <a:pt x="701" y="747"/>
                    <a:pt x="696" y="727"/>
                    <a:pt x="693" y="705"/>
                  </a:cubicBezTo>
                  <a:cubicBezTo>
                    <a:pt x="678" y="720"/>
                    <a:pt x="661" y="733"/>
                    <a:pt x="644" y="745"/>
                  </a:cubicBezTo>
                  <a:cubicBezTo>
                    <a:pt x="584" y="786"/>
                    <a:pt x="511" y="809"/>
                    <a:pt x="433" y="809"/>
                  </a:cubicBezTo>
                  <a:cubicBezTo>
                    <a:pt x="386" y="809"/>
                    <a:pt x="340" y="800"/>
                    <a:pt x="298" y="784"/>
                  </a:cubicBezTo>
                  <a:cubicBezTo>
                    <a:pt x="295" y="783"/>
                    <a:pt x="291" y="782"/>
                    <a:pt x="288" y="782"/>
                  </a:cubicBezTo>
                  <a:cubicBezTo>
                    <a:pt x="284" y="782"/>
                    <a:pt x="279" y="784"/>
                    <a:pt x="275" y="786"/>
                  </a:cubicBezTo>
                  <a:cubicBezTo>
                    <a:pt x="157" y="847"/>
                    <a:pt x="157" y="847"/>
                    <a:pt x="157" y="847"/>
                  </a:cubicBezTo>
                  <a:cubicBezTo>
                    <a:pt x="180" y="732"/>
                    <a:pt x="180" y="732"/>
                    <a:pt x="180" y="732"/>
                  </a:cubicBezTo>
                  <a:cubicBezTo>
                    <a:pt x="183" y="722"/>
                    <a:pt x="180" y="712"/>
                    <a:pt x="172" y="704"/>
                  </a:cubicBezTo>
                  <a:cubicBezTo>
                    <a:pt x="137" y="670"/>
                    <a:pt x="108" y="629"/>
                    <a:pt x="88" y="583"/>
                  </a:cubicBezTo>
                  <a:cubicBezTo>
                    <a:pt x="68" y="537"/>
                    <a:pt x="56" y="486"/>
                    <a:pt x="56" y="433"/>
                  </a:cubicBezTo>
                  <a:cubicBezTo>
                    <a:pt x="56" y="380"/>
                    <a:pt x="67" y="331"/>
                    <a:pt x="86" y="286"/>
                  </a:cubicBezTo>
                  <a:cubicBezTo>
                    <a:pt x="115" y="218"/>
                    <a:pt x="162" y="161"/>
                    <a:pt x="223" y="120"/>
                  </a:cubicBezTo>
                  <a:cubicBezTo>
                    <a:pt x="283" y="79"/>
                    <a:pt x="355" y="56"/>
                    <a:pt x="433" y="56"/>
                  </a:cubicBezTo>
                  <a:cubicBezTo>
                    <a:pt x="480" y="56"/>
                    <a:pt x="525" y="64"/>
                    <a:pt x="566" y="80"/>
                  </a:cubicBezTo>
                  <a:cubicBezTo>
                    <a:pt x="562" y="59"/>
                    <a:pt x="559" y="39"/>
                    <a:pt x="557" y="18"/>
                  </a:cubicBezTo>
                  <a:cubicBezTo>
                    <a:pt x="518" y="6"/>
                    <a:pt x="476" y="0"/>
                    <a:pt x="433"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31"/>
            <p:cNvSpPr/>
            <p:nvPr/>
          </p:nvSpPr>
          <p:spPr>
            <a:xfrm>
              <a:off x="2006930" y="2042556"/>
              <a:ext cx="1106151" cy="1471263"/>
            </a:xfrm>
            <a:custGeom>
              <a:rect b="b" l="l" r="r" t="t"/>
              <a:pathLst>
                <a:path extrusionOk="0" h="410" w="308">
                  <a:moveTo>
                    <a:pt x="243" y="326"/>
                  </a:moveTo>
                  <a:cubicBezTo>
                    <a:pt x="248" y="350"/>
                    <a:pt x="252" y="374"/>
                    <a:pt x="253" y="400"/>
                  </a:cubicBezTo>
                  <a:cubicBezTo>
                    <a:pt x="259" y="403"/>
                    <a:pt x="265" y="407"/>
                    <a:pt x="271" y="410"/>
                  </a:cubicBezTo>
                  <a:cubicBezTo>
                    <a:pt x="283" y="403"/>
                    <a:pt x="295" y="396"/>
                    <a:pt x="308" y="391"/>
                  </a:cubicBezTo>
                  <a:cubicBezTo>
                    <a:pt x="308" y="382"/>
                    <a:pt x="307" y="374"/>
                    <a:pt x="306" y="366"/>
                  </a:cubicBezTo>
                  <a:cubicBezTo>
                    <a:pt x="284" y="354"/>
                    <a:pt x="263" y="341"/>
                    <a:pt x="243" y="326"/>
                  </a:cubicBezTo>
                  <a:moveTo>
                    <a:pt x="0" y="0"/>
                  </a:moveTo>
                  <a:cubicBezTo>
                    <a:pt x="2" y="21"/>
                    <a:pt x="5" y="41"/>
                    <a:pt x="9" y="62"/>
                  </a:cubicBezTo>
                  <a:cubicBezTo>
                    <a:pt x="14" y="64"/>
                    <a:pt x="18" y="65"/>
                    <a:pt x="23" y="67"/>
                  </a:cubicBezTo>
                  <a:cubicBezTo>
                    <a:pt x="41" y="75"/>
                    <a:pt x="59" y="84"/>
                    <a:pt x="76" y="95"/>
                  </a:cubicBezTo>
                  <a:cubicBezTo>
                    <a:pt x="68" y="71"/>
                    <a:pt x="63" y="47"/>
                    <a:pt x="59" y="22"/>
                  </a:cubicBezTo>
                  <a:cubicBezTo>
                    <a:pt x="40" y="13"/>
                    <a:pt x="20" y="6"/>
                    <a:pt x="0"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31"/>
            <p:cNvSpPr/>
            <p:nvPr/>
          </p:nvSpPr>
          <p:spPr>
            <a:xfrm>
              <a:off x="605642" y="3621974"/>
              <a:ext cx="1903062" cy="786113"/>
            </a:xfrm>
            <a:custGeom>
              <a:rect b="b" l="l" r="r" t="t"/>
              <a:pathLst>
                <a:path extrusionOk="0" h="219" w="530">
                  <a:moveTo>
                    <a:pt x="499" y="0"/>
                  </a:moveTo>
                  <a:cubicBezTo>
                    <a:pt x="487" y="0"/>
                    <a:pt x="477" y="7"/>
                    <a:pt x="473" y="19"/>
                  </a:cubicBezTo>
                  <a:cubicBezTo>
                    <a:pt x="473" y="19"/>
                    <a:pt x="473" y="19"/>
                    <a:pt x="473" y="19"/>
                  </a:cubicBezTo>
                  <a:cubicBezTo>
                    <a:pt x="457" y="61"/>
                    <a:pt x="429" y="97"/>
                    <a:pt x="393" y="123"/>
                  </a:cubicBezTo>
                  <a:cubicBezTo>
                    <a:pt x="357" y="148"/>
                    <a:pt x="313" y="163"/>
                    <a:pt x="265" y="163"/>
                  </a:cubicBezTo>
                  <a:cubicBezTo>
                    <a:pt x="218" y="163"/>
                    <a:pt x="174" y="148"/>
                    <a:pt x="138" y="123"/>
                  </a:cubicBezTo>
                  <a:cubicBezTo>
                    <a:pt x="101" y="97"/>
                    <a:pt x="73" y="61"/>
                    <a:pt x="58" y="19"/>
                  </a:cubicBezTo>
                  <a:cubicBezTo>
                    <a:pt x="54" y="7"/>
                    <a:pt x="43" y="0"/>
                    <a:pt x="32" y="0"/>
                  </a:cubicBezTo>
                  <a:cubicBezTo>
                    <a:pt x="28" y="0"/>
                    <a:pt x="25" y="1"/>
                    <a:pt x="22" y="2"/>
                  </a:cubicBezTo>
                  <a:cubicBezTo>
                    <a:pt x="7" y="7"/>
                    <a:pt x="0" y="23"/>
                    <a:pt x="5" y="38"/>
                  </a:cubicBezTo>
                  <a:cubicBezTo>
                    <a:pt x="25" y="91"/>
                    <a:pt x="60" y="136"/>
                    <a:pt x="105" y="168"/>
                  </a:cubicBezTo>
                  <a:cubicBezTo>
                    <a:pt x="150" y="200"/>
                    <a:pt x="206" y="219"/>
                    <a:pt x="265" y="219"/>
                  </a:cubicBezTo>
                  <a:cubicBezTo>
                    <a:pt x="265" y="219"/>
                    <a:pt x="265" y="219"/>
                    <a:pt x="265" y="219"/>
                  </a:cubicBezTo>
                  <a:cubicBezTo>
                    <a:pt x="265" y="219"/>
                    <a:pt x="265" y="219"/>
                    <a:pt x="265" y="219"/>
                  </a:cubicBezTo>
                  <a:cubicBezTo>
                    <a:pt x="325" y="219"/>
                    <a:pt x="380" y="200"/>
                    <a:pt x="425" y="168"/>
                  </a:cubicBezTo>
                  <a:cubicBezTo>
                    <a:pt x="470" y="136"/>
                    <a:pt x="506" y="91"/>
                    <a:pt x="525" y="38"/>
                  </a:cubicBezTo>
                  <a:cubicBezTo>
                    <a:pt x="530" y="23"/>
                    <a:pt x="523" y="7"/>
                    <a:pt x="508" y="2"/>
                  </a:cubicBezTo>
                  <a:cubicBezTo>
                    <a:pt x="505" y="1"/>
                    <a:pt x="502" y="0"/>
                    <a:pt x="499"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31"/>
            <p:cNvSpPr/>
            <p:nvPr/>
          </p:nvSpPr>
          <p:spPr>
            <a:xfrm>
              <a:off x="1781299" y="3063834"/>
              <a:ext cx="222881" cy="222245"/>
            </a:xfrm>
            <a:prstGeom prst="ellipse">
              <a:avLst/>
            </a:pr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31"/>
            <p:cNvSpPr/>
            <p:nvPr/>
          </p:nvSpPr>
          <p:spPr>
            <a:xfrm>
              <a:off x="1116281" y="3063834"/>
              <a:ext cx="222881" cy="222245"/>
            </a:xfrm>
            <a:prstGeom prst="ellipse">
              <a:avLst/>
            </a:pr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31"/>
            <p:cNvSpPr/>
            <p:nvPr/>
          </p:nvSpPr>
          <p:spPr>
            <a:xfrm>
              <a:off x="2481943" y="3360717"/>
              <a:ext cx="2050379" cy="2085295"/>
            </a:xfrm>
            <a:custGeom>
              <a:rect b="b" l="l" r="r" t="t"/>
              <a:pathLst>
                <a:path extrusionOk="0" h="581" w="571">
                  <a:moveTo>
                    <a:pt x="496" y="93"/>
                  </a:moveTo>
                  <a:cubicBezTo>
                    <a:pt x="478" y="96"/>
                    <a:pt x="460" y="99"/>
                    <a:pt x="442" y="101"/>
                  </a:cubicBezTo>
                  <a:cubicBezTo>
                    <a:pt x="447" y="106"/>
                    <a:pt x="452" y="110"/>
                    <a:pt x="456" y="115"/>
                  </a:cubicBezTo>
                  <a:cubicBezTo>
                    <a:pt x="500" y="158"/>
                    <a:pt x="527" y="219"/>
                    <a:pt x="527" y="285"/>
                  </a:cubicBezTo>
                  <a:cubicBezTo>
                    <a:pt x="527" y="338"/>
                    <a:pt x="510" y="386"/>
                    <a:pt x="482" y="426"/>
                  </a:cubicBezTo>
                  <a:cubicBezTo>
                    <a:pt x="478" y="432"/>
                    <a:pt x="477" y="439"/>
                    <a:pt x="479" y="445"/>
                  </a:cubicBezTo>
                  <a:cubicBezTo>
                    <a:pt x="500" y="439"/>
                    <a:pt x="500" y="439"/>
                    <a:pt x="500" y="439"/>
                  </a:cubicBezTo>
                  <a:cubicBezTo>
                    <a:pt x="479" y="445"/>
                    <a:pt x="479" y="445"/>
                    <a:pt x="479" y="445"/>
                  </a:cubicBezTo>
                  <a:cubicBezTo>
                    <a:pt x="503" y="523"/>
                    <a:pt x="503" y="523"/>
                    <a:pt x="503" y="523"/>
                  </a:cubicBezTo>
                  <a:cubicBezTo>
                    <a:pt x="498" y="521"/>
                    <a:pt x="494" y="519"/>
                    <a:pt x="489" y="518"/>
                  </a:cubicBezTo>
                  <a:cubicBezTo>
                    <a:pt x="466" y="509"/>
                    <a:pt x="441" y="500"/>
                    <a:pt x="425" y="493"/>
                  </a:cubicBezTo>
                  <a:cubicBezTo>
                    <a:pt x="423" y="492"/>
                    <a:pt x="420" y="492"/>
                    <a:pt x="417" y="492"/>
                  </a:cubicBezTo>
                  <a:cubicBezTo>
                    <a:pt x="413" y="492"/>
                    <a:pt x="409" y="492"/>
                    <a:pt x="406" y="494"/>
                  </a:cubicBezTo>
                  <a:cubicBezTo>
                    <a:pt x="371" y="515"/>
                    <a:pt x="330" y="527"/>
                    <a:pt x="286" y="527"/>
                  </a:cubicBezTo>
                  <a:cubicBezTo>
                    <a:pt x="219" y="527"/>
                    <a:pt x="159" y="500"/>
                    <a:pt x="115" y="456"/>
                  </a:cubicBezTo>
                  <a:cubicBezTo>
                    <a:pt x="86" y="427"/>
                    <a:pt x="64" y="390"/>
                    <a:pt x="53" y="348"/>
                  </a:cubicBezTo>
                  <a:cubicBezTo>
                    <a:pt x="51" y="350"/>
                    <a:pt x="50" y="351"/>
                    <a:pt x="48" y="353"/>
                  </a:cubicBezTo>
                  <a:cubicBezTo>
                    <a:pt x="38" y="363"/>
                    <a:pt x="28" y="372"/>
                    <a:pt x="17" y="381"/>
                  </a:cubicBezTo>
                  <a:cubicBezTo>
                    <a:pt x="31" y="421"/>
                    <a:pt x="54" y="458"/>
                    <a:pt x="84" y="487"/>
                  </a:cubicBezTo>
                  <a:cubicBezTo>
                    <a:pt x="135" y="539"/>
                    <a:pt x="207" y="571"/>
                    <a:pt x="286" y="571"/>
                  </a:cubicBezTo>
                  <a:cubicBezTo>
                    <a:pt x="286" y="571"/>
                    <a:pt x="286" y="571"/>
                    <a:pt x="286" y="571"/>
                  </a:cubicBezTo>
                  <a:cubicBezTo>
                    <a:pt x="286" y="571"/>
                    <a:pt x="286" y="571"/>
                    <a:pt x="286" y="571"/>
                  </a:cubicBezTo>
                  <a:cubicBezTo>
                    <a:pt x="334" y="571"/>
                    <a:pt x="379" y="559"/>
                    <a:pt x="419" y="538"/>
                  </a:cubicBezTo>
                  <a:cubicBezTo>
                    <a:pt x="426" y="541"/>
                    <a:pt x="435" y="544"/>
                    <a:pt x="444" y="548"/>
                  </a:cubicBezTo>
                  <a:cubicBezTo>
                    <a:pt x="483" y="563"/>
                    <a:pt x="530" y="580"/>
                    <a:pt x="530" y="580"/>
                  </a:cubicBezTo>
                  <a:cubicBezTo>
                    <a:pt x="532" y="581"/>
                    <a:pt x="535" y="581"/>
                    <a:pt x="537" y="581"/>
                  </a:cubicBezTo>
                  <a:cubicBezTo>
                    <a:pt x="543" y="581"/>
                    <a:pt x="548" y="579"/>
                    <a:pt x="553" y="575"/>
                  </a:cubicBezTo>
                  <a:cubicBezTo>
                    <a:pt x="559" y="569"/>
                    <a:pt x="561" y="560"/>
                    <a:pt x="558" y="552"/>
                  </a:cubicBezTo>
                  <a:cubicBezTo>
                    <a:pt x="524" y="442"/>
                    <a:pt x="524" y="442"/>
                    <a:pt x="524" y="442"/>
                  </a:cubicBezTo>
                  <a:cubicBezTo>
                    <a:pt x="554" y="397"/>
                    <a:pt x="571" y="343"/>
                    <a:pt x="571" y="285"/>
                  </a:cubicBezTo>
                  <a:cubicBezTo>
                    <a:pt x="571" y="211"/>
                    <a:pt x="543" y="143"/>
                    <a:pt x="496" y="93"/>
                  </a:cubicBezTo>
                  <a:moveTo>
                    <a:pt x="175" y="61"/>
                  </a:moveTo>
                  <a:cubicBezTo>
                    <a:pt x="175" y="64"/>
                    <a:pt x="175" y="68"/>
                    <a:pt x="174" y="71"/>
                  </a:cubicBezTo>
                  <a:cubicBezTo>
                    <a:pt x="178" y="69"/>
                    <a:pt x="182" y="67"/>
                    <a:pt x="186" y="66"/>
                  </a:cubicBezTo>
                  <a:cubicBezTo>
                    <a:pt x="182" y="64"/>
                    <a:pt x="179" y="62"/>
                    <a:pt x="175" y="61"/>
                  </a:cubicBezTo>
                  <a:moveTo>
                    <a:pt x="119" y="54"/>
                  </a:moveTo>
                  <a:cubicBezTo>
                    <a:pt x="106" y="63"/>
                    <a:pt x="95" y="73"/>
                    <a:pt x="84" y="84"/>
                  </a:cubicBezTo>
                  <a:cubicBezTo>
                    <a:pt x="32" y="135"/>
                    <a:pt x="0" y="207"/>
                    <a:pt x="0" y="285"/>
                  </a:cubicBezTo>
                  <a:cubicBezTo>
                    <a:pt x="0" y="297"/>
                    <a:pt x="1" y="308"/>
                    <a:pt x="2" y="319"/>
                  </a:cubicBezTo>
                  <a:cubicBezTo>
                    <a:pt x="18" y="304"/>
                    <a:pt x="32" y="288"/>
                    <a:pt x="45" y="271"/>
                  </a:cubicBezTo>
                  <a:cubicBezTo>
                    <a:pt x="48" y="211"/>
                    <a:pt x="73" y="158"/>
                    <a:pt x="112" y="118"/>
                  </a:cubicBezTo>
                  <a:cubicBezTo>
                    <a:pt x="116" y="97"/>
                    <a:pt x="119" y="76"/>
                    <a:pt x="119" y="54"/>
                  </a:cubicBezTo>
                  <a:moveTo>
                    <a:pt x="286" y="0"/>
                  </a:moveTo>
                  <a:cubicBezTo>
                    <a:pt x="286" y="0"/>
                    <a:pt x="286" y="0"/>
                    <a:pt x="286" y="0"/>
                  </a:cubicBezTo>
                  <a:cubicBezTo>
                    <a:pt x="286" y="0"/>
                    <a:pt x="286" y="0"/>
                    <a:pt x="286" y="0"/>
                  </a:cubicBezTo>
                  <a:cubicBezTo>
                    <a:pt x="257" y="0"/>
                    <a:pt x="230" y="4"/>
                    <a:pt x="203" y="12"/>
                  </a:cubicBezTo>
                  <a:cubicBezTo>
                    <a:pt x="259" y="36"/>
                    <a:pt x="320" y="49"/>
                    <a:pt x="384" y="49"/>
                  </a:cubicBezTo>
                  <a:cubicBezTo>
                    <a:pt x="403" y="49"/>
                    <a:pt x="422" y="47"/>
                    <a:pt x="440" y="45"/>
                  </a:cubicBezTo>
                  <a:cubicBezTo>
                    <a:pt x="395" y="17"/>
                    <a:pt x="342" y="0"/>
                    <a:pt x="286"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31"/>
            <p:cNvSpPr/>
            <p:nvPr/>
          </p:nvSpPr>
          <p:spPr>
            <a:xfrm>
              <a:off x="3111335" y="3408218"/>
              <a:ext cx="1156315" cy="319398"/>
            </a:xfrm>
            <a:custGeom>
              <a:rect b="b" l="l" r="r" t="t"/>
              <a:pathLst>
                <a:path extrusionOk="0" h="89" w="322">
                  <a:moveTo>
                    <a:pt x="29" y="0"/>
                  </a:moveTo>
                  <a:cubicBezTo>
                    <a:pt x="20" y="3"/>
                    <a:pt x="10" y="7"/>
                    <a:pt x="0" y="11"/>
                  </a:cubicBezTo>
                  <a:cubicBezTo>
                    <a:pt x="1" y="19"/>
                    <a:pt x="1" y="26"/>
                    <a:pt x="1" y="35"/>
                  </a:cubicBezTo>
                  <a:cubicBezTo>
                    <a:pt x="1" y="39"/>
                    <a:pt x="1" y="44"/>
                    <a:pt x="1" y="49"/>
                  </a:cubicBezTo>
                  <a:cubicBezTo>
                    <a:pt x="5" y="50"/>
                    <a:pt x="8" y="52"/>
                    <a:pt x="12" y="54"/>
                  </a:cubicBezTo>
                  <a:cubicBezTo>
                    <a:pt x="42" y="40"/>
                    <a:pt x="76" y="32"/>
                    <a:pt x="112" y="32"/>
                  </a:cubicBezTo>
                  <a:cubicBezTo>
                    <a:pt x="171" y="32"/>
                    <a:pt x="226" y="54"/>
                    <a:pt x="268" y="89"/>
                  </a:cubicBezTo>
                  <a:cubicBezTo>
                    <a:pt x="286" y="87"/>
                    <a:pt x="304" y="84"/>
                    <a:pt x="322" y="81"/>
                  </a:cubicBezTo>
                  <a:cubicBezTo>
                    <a:pt x="319" y="78"/>
                    <a:pt x="316" y="75"/>
                    <a:pt x="313" y="72"/>
                  </a:cubicBezTo>
                  <a:cubicBezTo>
                    <a:pt x="299" y="57"/>
                    <a:pt x="283" y="44"/>
                    <a:pt x="266" y="33"/>
                  </a:cubicBezTo>
                  <a:cubicBezTo>
                    <a:pt x="248" y="35"/>
                    <a:pt x="229" y="37"/>
                    <a:pt x="210" y="37"/>
                  </a:cubicBezTo>
                  <a:cubicBezTo>
                    <a:pt x="146" y="37"/>
                    <a:pt x="85" y="24"/>
                    <a:pt x="29"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31"/>
            <p:cNvSpPr/>
            <p:nvPr/>
          </p:nvSpPr>
          <p:spPr>
            <a:xfrm>
              <a:off x="2493818" y="3515096"/>
              <a:ext cx="621654" cy="1215999"/>
            </a:xfrm>
            <a:custGeom>
              <a:rect b="b" l="l" r="r" t="t"/>
              <a:pathLst>
                <a:path extrusionOk="0" h="339" w="173">
                  <a:moveTo>
                    <a:pt x="43" y="229"/>
                  </a:moveTo>
                  <a:cubicBezTo>
                    <a:pt x="30" y="246"/>
                    <a:pt x="16" y="262"/>
                    <a:pt x="0" y="277"/>
                  </a:cubicBezTo>
                  <a:cubicBezTo>
                    <a:pt x="3" y="299"/>
                    <a:pt x="8" y="319"/>
                    <a:pt x="15" y="339"/>
                  </a:cubicBezTo>
                  <a:cubicBezTo>
                    <a:pt x="26" y="330"/>
                    <a:pt x="36" y="321"/>
                    <a:pt x="46" y="311"/>
                  </a:cubicBezTo>
                  <a:cubicBezTo>
                    <a:pt x="48" y="309"/>
                    <a:pt x="49" y="308"/>
                    <a:pt x="51" y="306"/>
                  </a:cubicBezTo>
                  <a:cubicBezTo>
                    <a:pt x="45" y="286"/>
                    <a:pt x="42" y="265"/>
                    <a:pt x="42" y="243"/>
                  </a:cubicBezTo>
                  <a:cubicBezTo>
                    <a:pt x="42" y="239"/>
                    <a:pt x="43" y="234"/>
                    <a:pt x="43" y="229"/>
                  </a:cubicBezTo>
                  <a:moveTo>
                    <a:pt x="135" y="0"/>
                  </a:moveTo>
                  <a:cubicBezTo>
                    <a:pt x="129" y="4"/>
                    <a:pt x="123" y="8"/>
                    <a:pt x="117" y="12"/>
                  </a:cubicBezTo>
                  <a:cubicBezTo>
                    <a:pt x="117" y="34"/>
                    <a:pt x="114" y="55"/>
                    <a:pt x="110" y="76"/>
                  </a:cubicBezTo>
                  <a:cubicBezTo>
                    <a:pt x="111" y="75"/>
                    <a:pt x="112" y="74"/>
                    <a:pt x="113" y="73"/>
                  </a:cubicBezTo>
                  <a:cubicBezTo>
                    <a:pt x="130" y="55"/>
                    <a:pt x="150" y="41"/>
                    <a:pt x="172" y="29"/>
                  </a:cubicBezTo>
                  <a:cubicBezTo>
                    <a:pt x="173" y="26"/>
                    <a:pt x="173" y="22"/>
                    <a:pt x="173" y="19"/>
                  </a:cubicBezTo>
                  <a:cubicBezTo>
                    <a:pt x="160" y="13"/>
                    <a:pt x="147" y="7"/>
                    <a:pt x="135"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31"/>
            <p:cNvSpPr/>
            <p:nvPr/>
          </p:nvSpPr>
          <p:spPr>
            <a:xfrm>
              <a:off x="2975655" y="3443844"/>
              <a:ext cx="136523" cy="136522"/>
            </a:xfrm>
            <a:custGeom>
              <a:rect b="b" l="l" r="r" t="t"/>
              <a:pathLst>
                <a:path extrusionOk="0" h="38" w="38">
                  <a:moveTo>
                    <a:pt x="37" y="0"/>
                  </a:moveTo>
                  <a:cubicBezTo>
                    <a:pt x="24" y="5"/>
                    <a:pt x="12" y="12"/>
                    <a:pt x="0" y="19"/>
                  </a:cubicBezTo>
                  <a:cubicBezTo>
                    <a:pt x="12" y="26"/>
                    <a:pt x="25" y="32"/>
                    <a:pt x="38" y="38"/>
                  </a:cubicBezTo>
                  <a:cubicBezTo>
                    <a:pt x="38" y="33"/>
                    <a:pt x="38" y="28"/>
                    <a:pt x="38" y="24"/>
                  </a:cubicBezTo>
                  <a:cubicBezTo>
                    <a:pt x="38" y="15"/>
                    <a:pt x="38" y="8"/>
                    <a:pt x="37"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31"/>
            <p:cNvSpPr/>
            <p:nvPr/>
          </p:nvSpPr>
          <p:spPr>
            <a:xfrm>
              <a:off x="2885704" y="4429496"/>
              <a:ext cx="1238863" cy="527674"/>
            </a:xfrm>
            <a:custGeom>
              <a:rect b="b" l="l" r="r" t="t"/>
              <a:pathLst>
                <a:path extrusionOk="0" h="147" w="345">
                  <a:moveTo>
                    <a:pt x="25" y="0"/>
                  </a:moveTo>
                  <a:cubicBezTo>
                    <a:pt x="22" y="0"/>
                    <a:pt x="20" y="0"/>
                    <a:pt x="17" y="1"/>
                  </a:cubicBezTo>
                  <a:cubicBezTo>
                    <a:pt x="6" y="5"/>
                    <a:pt x="0" y="18"/>
                    <a:pt x="4" y="29"/>
                  </a:cubicBezTo>
                  <a:cubicBezTo>
                    <a:pt x="4" y="29"/>
                    <a:pt x="4" y="29"/>
                    <a:pt x="4" y="29"/>
                  </a:cubicBezTo>
                  <a:cubicBezTo>
                    <a:pt x="17" y="64"/>
                    <a:pt x="40" y="93"/>
                    <a:pt x="69" y="114"/>
                  </a:cubicBezTo>
                  <a:cubicBezTo>
                    <a:pt x="98" y="134"/>
                    <a:pt x="134" y="147"/>
                    <a:pt x="173" y="147"/>
                  </a:cubicBezTo>
                  <a:cubicBezTo>
                    <a:pt x="173" y="147"/>
                    <a:pt x="173" y="147"/>
                    <a:pt x="173" y="147"/>
                  </a:cubicBezTo>
                  <a:cubicBezTo>
                    <a:pt x="173" y="147"/>
                    <a:pt x="173" y="147"/>
                    <a:pt x="173" y="147"/>
                  </a:cubicBezTo>
                  <a:cubicBezTo>
                    <a:pt x="211" y="147"/>
                    <a:pt x="247" y="134"/>
                    <a:pt x="276" y="114"/>
                  </a:cubicBezTo>
                  <a:cubicBezTo>
                    <a:pt x="306" y="93"/>
                    <a:pt x="328" y="64"/>
                    <a:pt x="341" y="29"/>
                  </a:cubicBezTo>
                  <a:cubicBezTo>
                    <a:pt x="345" y="18"/>
                    <a:pt x="339" y="5"/>
                    <a:pt x="328" y="1"/>
                  </a:cubicBezTo>
                  <a:cubicBezTo>
                    <a:pt x="326" y="0"/>
                    <a:pt x="323" y="0"/>
                    <a:pt x="320" y="0"/>
                  </a:cubicBezTo>
                  <a:cubicBezTo>
                    <a:pt x="311" y="0"/>
                    <a:pt x="303" y="5"/>
                    <a:pt x="300" y="14"/>
                  </a:cubicBezTo>
                  <a:cubicBezTo>
                    <a:pt x="290" y="40"/>
                    <a:pt x="273" y="62"/>
                    <a:pt x="251" y="78"/>
                  </a:cubicBezTo>
                  <a:cubicBezTo>
                    <a:pt x="229" y="93"/>
                    <a:pt x="202" y="103"/>
                    <a:pt x="173" y="103"/>
                  </a:cubicBezTo>
                  <a:cubicBezTo>
                    <a:pt x="143" y="103"/>
                    <a:pt x="117" y="93"/>
                    <a:pt x="94" y="78"/>
                  </a:cubicBezTo>
                  <a:cubicBezTo>
                    <a:pt x="72" y="62"/>
                    <a:pt x="55" y="40"/>
                    <a:pt x="46" y="14"/>
                  </a:cubicBezTo>
                  <a:cubicBezTo>
                    <a:pt x="42" y="5"/>
                    <a:pt x="34" y="0"/>
                    <a:pt x="25" y="0"/>
                  </a:cubicBezTo>
                </a:path>
              </a:pathLst>
            </a:cu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31"/>
            <p:cNvSpPr/>
            <p:nvPr/>
          </p:nvSpPr>
          <p:spPr>
            <a:xfrm>
              <a:off x="3230088" y="4085112"/>
              <a:ext cx="140333" cy="139697"/>
            </a:xfrm>
            <a:prstGeom prst="ellipse">
              <a:avLst/>
            </a:pr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31"/>
            <p:cNvSpPr/>
            <p:nvPr/>
          </p:nvSpPr>
          <p:spPr>
            <a:xfrm>
              <a:off x="3645725" y="4085112"/>
              <a:ext cx="143507" cy="139697"/>
            </a:xfrm>
            <a:prstGeom prst="ellipse">
              <a:avLst/>
            </a:prstGeom>
            <a:gradFill>
              <a:gsLst>
                <a:gs pos="0">
                  <a:srgbClr val="EB7072"/>
                </a:gs>
                <a:gs pos="100000">
                  <a:srgbClr val="6B73C6"/>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5" name="Shape 95"/>
        <p:cNvGrpSpPr/>
        <p:nvPr/>
      </p:nvGrpSpPr>
      <p:grpSpPr>
        <a:xfrm>
          <a:off x="0" y="0"/>
          <a:ext cx="0" cy="0"/>
          <a:chOff x="0" y="0"/>
          <a:chExt cx="0" cy="0"/>
        </a:xfrm>
      </p:grpSpPr>
      <p:sp>
        <p:nvSpPr>
          <p:cNvPr id="96" name="Google Shape;96;p14"/>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p:nvPr/>
        </p:nvSpPr>
        <p:spPr>
          <a:xfrm>
            <a:off x="642206" y="1287973"/>
            <a:ext cx="7130194" cy="938719"/>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b="0" i="0" lang="en-US" sz="1400" u="none" cap="none" strike="noStrike">
                <a:solidFill>
                  <a:srgbClr val="3F3F3F"/>
                </a:solidFill>
                <a:latin typeface="Open Sans"/>
                <a:ea typeface="Open Sans"/>
                <a:cs typeface="Open Sans"/>
                <a:sym typeface="Open Sans"/>
              </a:rPr>
              <a:t>Living Financial Management Inc. is an insurance company based in Kansas, Missouri. Active since 1989, it was founded by Jonathan Masters who was a former economist and currently an entrepreneur.</a:t>
            </a:r>
            <a:endParaRPr/>
          </a:p>
        </p:txBody>
      </p:sp>
      <p:sp>
        <p:nvSpPr>
          <p:cNvPr id="98" name="Google Shape;98;p14"/>
          <p:cNvSpPr/>
          <p:nvPr/>
        </p:nvSpPr>
        <p:spPr>
          <a:xfrm>
            <a:off x="642206" y="875414"/>
            <a:ext cx="163355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300" u="none" cap="none" strike="noStrike">
                <a:solidFill>
                  <a:srgbClr val="6B73C6"/>
                </a:solidFill>
                <a:latin typeface="Lato"/>
                <a:ea typeface="Lato"/>
                <a:cs typeface="Lato"/>
                <a:sym typeface="Lato"/>
              </a:rPr>
              <a:t>About Us</a:t>
            </a:r>
            <a:endParaRPr b="1" sz="2300">
              <a:solidFill>
                <a:srgbClr val="6B73C6"/>
              </a:solidFill>
              <a:latin typeface="Lato"/>
              <a:ea typeface="Lato"/>
              <a:cs typeface="Lato"/>
              <a:sym typeface="Lato"/>
            </a:endParaRPr>
          </a:p>
        </p:txBody>
      </p:sp>
      <p:grpSp>
        <p:nvGrpSpPr>
          <p:cNvPr id="99" name="Google Shape;99;p14"/>
          <p:cNvGrpSpPr/>
          <p:nvPr/>
        </p:nvGrpSpPr>
        <p:grpSpPr>
          <a:xfrm>
            <a:off x="7975501" y="5890119"/>
            <a:ext cx="1282799" cy="1266148"/>
            <a:chOff x="7975501" y="5890119"/>
            <a:chExt cx="1282799" cy="1266148"/>
          </a:xfrm>
        </p:grpSpPr>
        <p:sp>
          <p:nvSpPr>
            <p:cNvPr id="100" name="Google Shape;100;p14"/>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4"/>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2" name="Google Shape;102;p14"/>
          <p:cNvSpPr/>
          <p:nvPr/>
        </p:nvSpPr>
        <p:spPr>
          <a:xfrm>
            <a:off x="3211287" y="2558307"/>
            <a:ext cx="5366656" cy="3579462"/>
          </a:xfrm>
          <a:prstGeom prst="parallelogram">
            <a:avLst>
              <a:gd fmla="val 25000" name="adj"/>
            </a:avLst>
          </a:prstGeom>
          <a:blipFill rotWithShape="1">
            <a:blip r:embed="rId3">
              <a:alphaModFix/>
            </a:blip>
            <a:stretch>
              <a:fillRect b="0" l="0" r="0" t="-95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3211287" y="2941806"/>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7" name="Shape 107"/>
        <p:cNvGrpSpPr/>
        <p:nvPr/>
      </p:nvGrpSpPr>
      <p:grpSpPr>
        <a:xfrm>
          <a:off x="0" y="0"/>
          <a:ext cx="0" cy="0"/>
          <a:chOff x="0" y="0"/>
          <a:chExt cx="0" cy="0"/>
        </a:xfrm>
      </p:grpSpPr>
      <p:sp>
        <p:nvSpPr>
          <p:cNvPr id="108" name="Google Shape;108;p15"/>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4333820" y="3147729"/>
            <a:ext cx="4318509" cy="1220847"/>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Our vision is to provide effective and affordable financial support and insurance to all our clients based on the company values of discipline, honesty, and integrity.</a:t>
            </a:r>
            <a:endParaRPr/>
          </a:p>
        </p:txBody>
      </p:sp>
      <p:sp>
        <p:nvSpPr>
          <p:cNvPr id="110" name="Google Shape;110;p15"/>
          <p:cNvSpPr/>
          <p:nvPr/>
        </p:nvSpPr>
        <p:spPr>
          <a:xfrm>
            <a:off x="4333819" y="2738144"/>
            <a:ext cx="174343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Vision</a:t>
            </a:r>
            <a:endParaRPr b="1" sz="2300">
              <a:solidFill>
                <a:srgbClr val="6B73C6"/>
              </a:solidFill>
              <a:latin typeface="Lato"/>
              <a:ea typeface="Lato"/>
              <a:cs typeface="Lato"/>
              <a:sym typeface="Lato"/>
            </a:endParaRPr>
          </a:p>
        </p:txBody>
      </p:sp>
      <p:sp>
        <p:nvSpPr>
          <p:cNvPr id="111" name="Google Shape;111;p15"/>
          <p:cNvSpPr/>
          <p:nvPr/>
        </p:nvSpPr>
        <p:spPr>
          <a:xfrm>
            <a:off x="261085" y="764202"/>
            <a:ext cx="4180286" cy="4823601"/>
          </a:xfrm>
          <a:prstGeom prst="parallelogram">
            <a:avLst>
              <a:gd fmla="val 25000" name="adj"/>
            </a:avLst>
          </a:prstGeom>
          <a:blipFill rotWithShape="1">
            <a:blip r:embed="rId3">
              <a:alphaModFix/>
            </a:blip>
            <a:stretch>
              <a:fillRect b="-2242" l="-1823" r="-1300" t="-4107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2" name="Google Shape;112;p15"/>
          <p:cNvGrpSpPr/>
          <p:nvPr/>
        </p:nvGrpSpPr>
        <p:grpSpPr>
          <a:xfrm>
            <a:off x="7975501" y="5890119"/>
            <a:ext cx="1282799" cy="1266148"/>
            <a:chOff x="7975501" y="5890119"/>
            <a:chExt cx="1282799" cy="1266148"/>
          </a:xfrm>
        </p:grpSpPr>
        <p:sp>
          <p:nvSpPr>
            <p:cNvPr id="113" name="Google Shape;113;p15"/>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15"/>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5" name="Google Shape;115;p15"/>
          <p:cNvSpPr/>
          <p:nvPr/>
        </p:nvSpPr>
        <p:spPr>
          <a:xfrm>
            <a:off x="511629" y="1369963"/>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9" name="Shape 119"/>
        <p:cNvGrpSpPr/>
        <p:nvPr/>
      </p:nvGrpSpPr>
      <p:grpSpPr>
        <a:xfrm>
          <a:off x="0" y="0"/>
          <a:ext cx="0" cy="0"/>
          <a:chOff x="0" y="0"/>
          <a:chExt cx="0" cy="0"/>
        </a:xfrm>
      </p:grpSpPr>
      <p:sp>
        <p:nvSpPr>
          <p:cNvPr id="120" name="Google Shape;120;p16"/>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6"/>
          <p:cNvSpPr/>
          <p:nvPr/>
        </p:nvSpPr>
        <p:spPr>
          <a:xfrm>
            <a:off x="3003233" y="4327974"/>
            <a:ext cx="5284843" cy="928844"/>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3F3F3F"/>
                </a:solidFill>
                <a:latin typeface="Open Sans"/>
                <a:ea typeface="Open Sans"/>
                <a:cs typeface="Open Sans"/>
                <a:sym typeface="Open Sans"/>
              </a:rPr>
              <a:t>Our mission is to become a leading insurance company by the year 2030, and gain a loyal client base of no less than 50,000 individuals by the year 2035.</a:t>
            </a:r>
            <a:endParaRPr/>
          </a:p>
        </p:txBody>
      </p:sp>
      <p:sp>
        <p:nvSpPr>
          <p:cNvPr id="122" name="Google Shape;122;p16"/>
          <p:cNvSpPr/>
          <p:nvPr/>
        </p:nvSpPr>
        <p:spPr>
          <a:xfrm>
            <a:off x="2976813" y="3910091"/>
            <a:ext cx="200439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Mission</a:t>
            </a:r>
            <a:endParaRPr b="1" sz="2300">
              <a:solidFill>
                <a:srgbClr val="6B73C6"/>
              </a:solidFill>
              <a:latin typeface="Lato"/>
              <a:ea typeface="Lato"/>
              <a:cs typeface="Lato"/>
              <a:sym typeface="Lato"/>
            </a:endParaRPr>
          </a:p>
        </p:txBody>
      </p:sp>
      <p:sp>
        <p:nvSpPr>
          <p:cNvPr id="123" name="Google Shape;123;p16"/>
          <p:cNvSpPr/>
          <p:nvPr/>
        </p:nvSpPr>
        <p:spPr>
          <a:xfrm>
            <a:off x="410627" y="764203"/>
            <a:ext cx="7496244" cy="2375030"/>
          </a:xfrm>
          <a:prstGeom prst="parallelogram">
            <a:avLst>
              <a:gd fmla="val 25000" name="adj"/>
            </a:avLst>
          </a:prstGeom>
          <a:blipFill rotWithShape="1">
            <a:blip r:embed="rId3">
              <a:alphaModFix/>
            </a:blip>
            <a:stretch>
              <a:fillRect b="-28242" l="-1016" r="-491" t="-3529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4" name="Google Shape;124;p16"/>
          <p:cNvGrpSpPr/>
          <p:nvPr/>
        </p:nvGrpSpPr>
        <p:grpSpPr>
          <a:xfrm>
            <a:off x="7975501" y="5890119"/>
            <a:ext cx="1282799" cy="1266148"/>
            <a:chOff x="7975501" y="5890119"/>
            <a:chExt cx="1282799" cy="1266148"/>
          </a:xfrm>
        </p:grpSpPr>
        <p:sp>
          <p:nvSpPr>
            <p:cNvPr id="125" name="Google Shape;125;p16"/>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6"/>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7" name="Google Shape;127;p16"/>
          <p:cNvSpPr/>
          <p:nvPr/>
        </p:nvSpPr>
        <p:spPr>
          <a:xfrm>
            <a:off x="410627" y="1057609"/>
            <a:ext cx="962235"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1" name="Shape 131"/>
        <p:cNvGrpSpPr/>
        <p:nvPr/>
      </p:nvGrpSpPr>
      <p:grpSpPr>
        <a:xfrm>
          <a:off x="0" y="0"/>
          <a:ext cx="0" cy="0"/>
          <a:chOff x="0" y="0"/>
          <a:chExt cx="0" cy="0"/>
        </a:xfrm>
      </p:grpSpPr>
      <p:sp>
        <p:nvSpPr>
          <p:cNvPr id="132" name="Google Shape;132;p17"/>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3727492" y="535509"/>
            <a:ext cx="1689016"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00">
                <a:solidFill>
                  <a:srgbClr val="6B73C6"/>
                </a:solidFill>
                <a:latin typeface="Lato"/>
                <a:ea typeface="Lato"/>
                <a:cs typeface="Lato"/>
                <a:sym typeface="Lato"/>
              </a:rPr>
              <a:t>The Team</a:t>
            </a:r>
            <a:endParaRPr/>
          </a:p>
        </p:txBody>
      </p:sp>
      <p:sp>
        <p:nvSpPr>
          <p:cNvPr id="134" name="Google Shape;134;p17"/>
          <p:cNvSpPr/>
          <p:nvPr/>
        </p:nvSpPr>
        <p:spPr>
          <a:xfrm>
            <a:off x="1067373" y="4509248"/>
            <a:ext cx="199145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7F7F7F"/>
                </a:solidFill>
                <a:latin typeface="Open Sans"/>
                <a:ea typeface="Open Sans"/>
                <a:cs typeface="Open Sans"/>
                <a:sym typeface="Open Sans"/>
              </a:rPr>
              <a:t>Team Leader</a:t>
            </a:r>
            <a:endParaRPr/>
          </a:p>
        </p:txBody>
      </p:sp>
      <p:sp>
        <p:nvSpPr>
          <p:cNvPr id="135" name="Google Shape;135;p17"/>
          <p:cNvSpPr/>
          <p:nvPr/>
        </p:nvSpPr>
        <p:spPr>
          <a:xfrm>
            <a:off x="1098970" y="4189608"/>
            <a:ext cx="263341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Open Sans"/>
                <a:ea typeface="Open Sans"/>
                <a:cs typeface="Open Sans"/>
                <a:sym typeface="Open Sans"/>
              </a:rPr>
              <a:t>Ivy Green</a:t>
            </a:r>
            <a:endParaRPr/>
          </a:p>
        </p:txBody>
      </p:sp>
      <p:sp>
        <p:nvSpPr>
          <p:cNvPr id="136" name="Google Shape;136;p17"/>
          <p:cNvSpPr/>
          <p:nvPr/>
        </p:nvSpPr>
        <p:spPr>
          <a:xfrm>
            <a:off x="1080667" y="4816711"/>
            <a:ext cx="3220122" cy="53675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3F3F3F"/>
                </a:solidFill>
                <a:latin typeface="Open Sans"/>
                <a:ea typeface="Open Sans"/>
                <a:cs typeface="Open Sans"/>
                <a:sym typeface="Open Sans"/>
              </a:rPr>
              <a:t>Manages the team’s overall performance and help them improve.</a:t>
            </a:r>
            <a:endParaRPr/>
          </a:p>
        </p:txBody>
      </p:sp>
      <p:sp>
        <p:nvSpPr>
          <p:cNvPr id="137" name="Google Shape;137;p17"/>
          <p:cNvSpPr/>
          <p:nvPr/>
        </p:nvSpPr>
        <p:spPr>
          <a:xfrm>
            <a:off x="5063574" y="4813827"/>
            <a:ext cx="3053536" cy="76687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3F3F3F"/>
                </a:solidFill>
                <a:latin typeface="Open Sans"/>
                <a:ea typeface="Open Sans"/>
                <a:cs typeface="Open Sans"/>
                <a:sym typeface="Open Sans"/>
              </a:rPr>
              <a:t>Assists and guides customers in building a financial plan with the company.</a:t>
            </a:r>
            <a:endParaRPr/>
          </a:p>
        </p:txBody>
      </p:sp>
      <p:sp>
        <p:nvSpPr>
          <p:cNvPr id="138" name="Google Shape;138;p17"/>
          <p:cNvSpPr/>
          <p:nvPr/>
        </p:nvSpPr>
        <p:spPr>
          <a:xfrm>
            <a:off x="5093666" y="4191985"/>
            <a:ext cx="270814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Open Sans"/>
                <a:ea typeface="Open Sans"/>
                <a:cs typeface="Open Sans"/>
                <a:sym typeface="Open Sans"/>
              </a:rPr>
              <a:t>Larry James</a:t>
            </a:r>
            <a:endParaRPr/>
          </a:p>
        </p:txBody>
      </p:sp>
      <p:sp>
        <p:nvSpPr>
          <p:cNvPr id="139" name="Google Shape;139;p17"/>
          <p:cNvSpPr/>
          <p:nvPr/>
        </p:nvSpPr>
        <p:spPr>
          <a:xfrm>
            <a:off x="5064037" y="4518473"/>
            <a:ext cx="157806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7F7F7F"/>
                </a:solidFill>
                <a:latin typeface="Open Sans"/>
                <a:ea typeface="Open Sans"/>
                <a:cs typeface="Open Sans"/>
                <a:sym typeface="Open Sans"/>
              </a:rPr>
              <a:t>Insurance Agent</a:t>
            </a:r>
            <a:endParaRPr/>
          </a:p>
        </p:txBody>
      </p:sp>
      <p:sp>
        <p:nvSpPr>
          <p:cNvPr id="140" name="Google Shape;140;p17"/>
          <p:cNvSpPr/>
          <p:nvPr/>
        </p:nvSpPr>
        <p:spPr>
          <a:xfrm>
            <a:off x="1174364" y="2132510"/>
            <a:ext cx="2022946" cy="1903147"/>
          </a:xfrm>
          <a:prstGeom prst="parallelogram">
            <a:avLst>
              <a:gd fmla="val 25000" name="adj"/>
            </a:avLst>
          </a:prstGeom>
          <a:blipFill rotWithShape="1">
            <a:blip r:embed="rId3">
              <a:alphaModFix/>
            </a:blip>
            <a:stretch>
              <a:fillRect b="-34182" l="0" r="-1282" t="-7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7"/>
          <p:cNvSpPr/>
          <p:nvPr/>
        </p:nvSpPr>
        <p:spPr>
          <a:xfrm>
            <a:off x="5165868" y="2133600"/>
            <a:ext cx="2120303" cy="1903147"/>
          </a:xfrm>
          <a:prstGeom prst="parallelogram">
            <a:avLst>
              <a:gd fmla="val 25000" name="adj"/>
            </a:avLst>
          </a:prstGeom>
          <a:blipFill rotWithShape="1">
            <a:blip r:embed="rId4">
              <a:alphaModFix/>
            </a:blip>
            <a:stretch>
              <a:fillRect b="-32792" l="-1197" r="-1967" t="-80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2" name="Google Shape;142;p17"/>
          <p:cNvGrpSpPr/>
          <p:nvPr/>
        </p:nvGrpSpPr>
        <p:grpSpPr>
          <a:xfrm>
            <a:off x="7975501" y="5890119"/>
            <a:ext cx="1282799" cy="1266148"/>
            <a:chOff x="7975501" y="5890119"/>
            <a:chExt cx="1282799" cy="1266148"/>
          </a:xfrm>
        </p:grpSpPr>
        <p:sp>
          <p:nvSpPr>
            <p:cNvPr id="143" name="Google Shape;143;p17"/>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7"/>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8" name="Shape 148"/>
        <p:cNvGrpSpPr/>
        <p:nvPr/>
      </p:nvGrpSpPr>
      <p:grpSpPr>
        <a:xfrm>
          <a:off x="0" y="0"/>
          <a:ext cx="0" cy="0"/>
          <a:chOff x="0" y="0"/>
          <a:chExt cx="0" cy="0"/>
        </a:xfrm>
      </p:grpSpPr>
      <p:sp>
        <p:nvSpPr>
          <p:cNvPr id="149" name="Google Shape;149;p18"/>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8"/>
          <p:cNvSpPr/>
          <p:nvPr/>
        </p:nvSpPr>
        <p:spPr>
          <a:xfrm>
            <a:off x="1070989" y="4808432"/>
            <a:ext cx="2981888"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3F3F3F"/>
                </a:solidFill>
                <a:latin typeface="Open Sans"/>
                <a:ea typeface="Open Sans"/>
                <a:cs typeface="Open Sans"/>
                <a:sym typeface="Open Sans"/>
              </a:rPr>
              <a:t>Assists and guides customers in building a financial plan with the company.</a:t>
            </a:r>
            <a:endParaRPr/>
          </a:p>
        </p:txBody>
      </p:sp>
      <p:sp>
        <p:nvSpPr>
          <p:cNvPr id="151" name="Google Shape;151;p18"/>
          <p:cNvSpPr/>
          <p:nvPr/>
        </p:nvSpPr>
        <p:spPr>
          <a:xfrm>
            <a:off x="1088145" y="4504265"/>
            <a:ext cx="239255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7F7F7F"/>
                </a:solidFill>
                <a:latin typeface="Open Sans"/>
                <a:ea typeface="Open Sans"/>
                <a:cs typeface="Open Sans"/>
                <a:sym typeface="Open Sans"/>
              </a:rPr>
              <a:t>Insurance Agent</a:t>
            </a:r>
            <a:endParaRPr/>
          </a:p>
        </p:txBody>
      </p:sp>
      <p:sp>
        <p:nvSpPr>
          <p:cNvPr id="152" name="Google Shape;152;p18"/>
          <p:cNvSpPr/>
          <p:nvPr/>
        </p:nvSpPr>
        <p:spPr>
          <a:xfrm>
            <a:off x="1054421" y="4185337"/>
            <a:ext cx="210071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Open Sans"/>
                <a:ea typeface="Open Sans"/>
                <a:cs typeface="Open Sans"/>
                <a:sym typeface="Open Sans"/>
              </a:rPr>
              <a:t>Bruce Wallace</a:t>
            </a:r>
            <a:endParaRPr/>
          </a:p>
        </p:txBody>
      </p:sp>
      <p:sp>
        <p:nvSpPr>
          <p:cNvPr id="153" name="Google Shape;153;p18"/>
          <p:cNvSpPr/>
          <p:nvPr/>
        </p:nvSpPr>
        <p:spPr>
          <a:xfrm>
            <a:off x="5074964" y="4804427"/>
            <a:ext cx="3152569" cy="99770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3F3F3F"/>
                </a:solidFill>
                <a:latin typeface="Open Sans"/>
                <a:ea typeface="Open Sans"/>
                <a:cs typeface="Open Sans"/>
                <a:sym typeface="Open Sans"/>
              </a:rPr>
              <a:t>Interacts with the customers by giving information about the company.</a:t>
            </a:r>
            <a:endParaRPr/>
          </a:p>
          <a:p>
            <a:pPr indent="0" lvl="0" marL="0" marR="0" rtl="0" algn="l">
              <a:lnSpc>
                <a:spcPct val="150000"/>
              </a:lnSpc>
              <a:spcBef>
                <a:spcPts val="0"/>
              </a:spcBef>
              <a:spcAft>
                <a:spcPts val="0"/>
              </a:spcAft>
              <a:buNone/>
            </a:pPr>
            <a:r>
              <a:rPr lang="en-US" sz="1200">
                <a:solidFill>
                  <a:srgbClr val="3F3F3F"/>
                </a:solidFill>
                <a:latin typeface="Open Sans"/>
                <a:ea typeface="Open Sans"/>
                <a:cs typeface="Open Sans"/>
                <a:sym typeface="Open Sans"/>
              </a:rPr>
              <a:t>Provides solutions to any problems the customer may be experiencing.</a:t>
            </a:r>
            <a:endParaRPr sz="1200">
              <a:solidFill>
                <a:srgbClr val="3F3F3F"/>
              </a:solidFill>
              <a:latin typeface="Open Sans"/>
              <a:ea typeface="Open Sans"/>
              <a:cs typeface="Open Sans"/>
              <a:sym typeface="Open Sans"/>
            </a:endParaRPr>
          </a:p>
        </p:txBody>
      </p:sp>
      <p:sp>
        <p:nvSpPr>
          <p:cNvPr id="154" name="Google Shape;154;p18"/>
          <p:cNvSpPr/>
          <p:nvPr/>
        </p:nvSpPr>
        <p:spPr>
          <a:xfrm>
            <a:off x="5060418" y="4498823"/>
            <a:ext cx="295123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7F7F7F"/>
                </a:solidFill>
                <a:latin typeface="Open Sans"/>
                <a:ea typeface="Open Sans"/>
                <a:cs typeface="Open Sans"/>
                <a:sym typeface="Open Sans"/>
              </a:rPr>
              <a:t>Customer Service Representative</a:t>
            </a:r>
            <a:endParaRPr i="1" sz="1200">
              <a:solidFill>
                <a:srgbClr val="7F7F7F"/>
              </a:solidFill>
              <a:latin typeface="Open Sans"/>
              <a:ea typeface="Open Sans"/>
              <a:cs typeface="Open Sans"/>
              <a:sym typeface="Open Sans"/>
            </a:endParaRPr>
          </a:p>
        </p:txBody>
      </p:sp>
      <p:sp>
        <p:nvSpPr>
          <p:cNvPr id="155" name="Google Shape;155;p18"/>
          <p:cNvSpPr/>
          <p:nvPr/>
        </p:nvSpPr>
        <p:spPr>
          <a:xfrm>
            <a:off x="5093410" y="4183689"/>
            <a:ext cx="241433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Open Sans"/>
                <a:ea typeface="Open Sans"/>
                <a:cs typeface="Open Sans"/>
                <a:sym typeface="Open Sans"/>
              </a:rPr>
              <a:t>Jordan Quest</a:t>
            </a:r>
            <a:endParaRPr/>
          </a:p>
        </p:txBody>
      </p:sp>
      <p:sp>
        <p:nvSpPr>
          <p:cNvPr id="156" name="Google Shape;156;p18"/>
          <p:cNvSpPr/>
          <p:nvPr/>
        </p:nvSpPr>
        <p:spPr>
          <a:xfrm>
            <a:off x="3727492" y="535509"/>
            <a:ext cx="1689016"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00">
                <a:solidFill>
                  <a:srgbClr val="6B73C6"/>
                </a:solidFill>
                <a:latin typeface="Lato"/>
                <a:ea typeface="Lato"/>
                <a:cs typeface="Lato"/>
                <a:sym typeface="Lato"/>
              </a:rPr>
              <a:t>The Team</a:t>
            </a:r>
            <a:endParaRPr/>
          </a:p>
        </p:txBody>
      </p:sp>
      <p:grpSp>
        <p:nvGrpSpPr>
          <p:cNvPr id="157" name="Google Shape;157;p18"/>
          <p:cNvGrpSpPr/>
          <p:nvPr/>
        </p:nvGrpSpPr>
        <p:grpSpPr>
          <a:xfrm>
            <a:off x="7975501" y="5890119"/>
            <a:ext cx="1282799" cy="1266148"/>
            <a:chOff x="7975501" y="5890119"/>
            <a:chExt cx="1282799" cy="1266148"/>
          </a:xfrm>
        </p:grpSpPr>
        <p:sp>
          <p:nvSpPr>
            <p:cNvPr id="158" name="Google Shape;158;p18"/>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8"/>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0" name="Google Shape;160;p18"/>
          <p:cNvSpPr/>
          <p:nvPr/>
        </p:nvSpPr>
        <p:spPr>
          <a:xfrm>
            <a:off x="1174364" y="2132510"/>
            <a:ext cx="2022946" cy="1903147"/>
          </a:xfrm>
          <a:prstGeom prst="parallelogram">
            <a:avLst>
              <a:gd fmla="val 25000" name="adj"/>
            </a:avLst>
          </a:prstGeom>
          <a:blipFill rotWithShape="1">
            <a:blip r:embed="rId3">
              <a:alphaModFix/>
            </a:blip>
            <a:stretch>
              <a:fillRect b="-40191" l="-627" r="-1406" t="-1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8"/>
          <p:cNvSpPr/>
          <p:nvPr/>
        </p:nvSpPr>
        <p:spPr>
          <a:xfrm>
            <a:off x="5165868" y="2133600"/>
            <a:ext cx="2120303" cy="1903147"/>
          </a:xfrm>
          <a:prstGeom prst="parallelogram">
            <a:avLst>
              <a:gd fmla="val 25000" name="adj"/>
            </a:avLst>
          </a:prstGeom>
          <a:blipFill rotWithShape="1">
            <a:blip r:embed="rId4">
              <a:alphaModFix/>
            </a:blip>
            <a:stretch>
              <a:fillRect b="-40933" l="357" r="67" t="-24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5" name="Shape 165"/>
        <p:cNvGrpSpPr/>
        <p:nvPr/>
      </p:nvGrpSpPr>
      <p:grpSpPr>
        <a:xfrm>
          <a:off x="0" y="0"/>
          <a:ext cx="0" cy="0"/>
          <a:chOff x="0" y="0"/>
          <a:chExt cx="0" cy="0"/>
        </a:xfrm>
      </p:grpSpPr>
      <p:sp>
        <p:nvSpPr>
          <p:cNvPr id="166" name="Google Shape;166;p19"/>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9"/>
          <p:cNvSpPr/>
          <p:nvPr/>
        </p:nvSpPr>
        <p:spPr>
          <a:xfrm>
            <a:off x="4464708" y="2137333"/>
            <a:ext cx="1893458"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The Problem</a:t>
            </a:r>
            <a:endParaRPr b="1" sz="2300">
              <a:solidFill>
                <a:srgbClr val="6B73C6"/>
              </a:solidFill>
              <a:latin typeface="Lato"/>
              <a:ea typeface="Lato"/>
              <a:cs typeface="Lato"/>
              <a:sym typeface="Lato"/>
            </a:endParaRPr>
          </a:p>
        </p:txBody>
      </p:sp>
      <p:sp>
        <p:nvSpPr>
          <p:cNvPr id="168" name="Google Shape;168;p19"/>
          <p:cNvSpPr/>
          <p:nvPr/>
        </p:nvSpPr>
        <p:spPr>
          <a:xfrm>
            <a:off x="4478905" y="2560033"/>
            <a:ext cx="3972846" cy="1785104"/>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400">
                <a:solidFill>
                  <a:srgbClr val="3F3F3F"/>
                </a:solidFill>
                <a:latin typeface="Open Sans"/>
                <a:ea typeface="Open Sans"/>
                <a:cs typeface="Open Sans"/>
                <a:sym typeface="Open Sans"/>
              </a:rPr>
              <a:t>The Entrepreneur Magazine’s survey conducted in January 2017 showed that roughly 54% of the 4,000 businesses in Kansas dealt with financial problems due to (1) money mismanagement and (2) lack of proper company insurance policies.</a:t>
            </a:r>
            <a:endParaRPr/>
          </a:p>
        </p:txBody>
      </p:sp>
      <p:sp>
        <p:nvSpPr>
          <p:cNvPr id="169" name="Google Shape;169;p19"/>
          <p:cNvSpPr/>
          <p:nvPr/>
        </p:nvSpPr>
        <p:spPr>
          <a:xfrm>
            <a:off x="398664" y="1017199"/>
            <a:ext cx="3944917" cy="4823601"/>
          </a:xfrm>
          <a:prstGeom prst="parallelogram">
            <a:avLst>
              <a:gd fmla="val 25000" name="adj"/>
            </a:avLst>
          </a:prstGeom>
          <a:blipFill rotWithShape="1">
            <a:blip r:embed="rId3">
              <a:alphaModFix/>
            </a:blip>
            <a:stretch>
              <a:fillRect b="-3708" l="-49736" r="-38623" t="-276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0" name="Google Shape;170;p19"/>
          <p:cNvGrpSpPr/>
          <p:nvPr/>
        </p:nvGrpSpPr>
        <p:grpSpPr>
          <a:xfrm>
            <a:off x="7975501" y="5890119"/>
            <a:ext cx="1282799" cy="1266148"/>
            <a:chOff x="7975501" y="5890119"/>
            <a:chExt cx="1282799" cy="1266148"/>
          </a:xfrm>
        </p:grpSpPr>
        <p:sp>
          <p:nvSpPr>
            <p:cNvPr id="171" name="Google Shape;171;p19"/>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9"/>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3" name="Google Shape;173;p19"/>
          <p:cNvSpPr/>
          <p:nvPr/>
        </p:nvSpPr>
        <p:spPr>
          <a:xfrm>
            <a:off x="642258" y="1369963"/>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7" name="Shape 177"/>
        <p:cNvGrpSpPr/>
        <p:nvPr/>
      </p:nvGrpSpPr>
      <p:grpSpPr>
        <a:xfrm>
          <a:off x="0" y="0"/>
          <a:ext cx="0" cy="0"/>
          <a:chOff x="0" y="0"/>
          <a:chExt cx="0" cy="0"/>
        </a:xfrm>
      </p:grpSpPr>
      <p:sp>
        <p:nvSpPr>
          <p:cNvPr id="178" name="Google Shape;178;p20"/>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0"/>
          <p:cNvSpPr/>
          <p:nvPr/>
        </p:nvSpPr>
        <p:spPr>
          <a:xfrm>
            <a:off x="800834" y="1988564"/>
            <a:ext cx="3843738" cy="3171574"/>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400">
                <a:solidFill>
                  <a:srgbClr val="3F3F3F"/>
                </a:solidFill>
                <a:latin typeface="Open Sans"/>
                <a:ea typeface="Open Sans"/>
                <a:cs typeface="Open Sans"/>
                <a:sym typeface="Open Sans"/>
              </a:rPr>
              <a:t>Living Financial Management Inc. will offer:</a:t>
            </a:r>
            <a:endParaRPr/>
          </a:p>
          <a:p>
            <a:pPr indent="0" lvl="0" marL="0" marR="0" rtl="0" algn="l">
              <a:lnSpc>
                <a:spcPct val="140000"/>
              </a:lnSpc>
              <a:spcBef>
                <a:spcPts val="0"/>
              </a:spcBef>
              <a:spcAft>
                <a:spcPts val="0"/>
              </a:spcAft>
              <a:buNone/>
            </a:pPr>
            <a:r>
              <a:t/>
            </a:r>
            <a:endParaRPr sz="1400">
              <a:solidFill>
                <a:srgbClr val="3F3F3F"/>
              </a:solidFill>
              <a:latin typeface="Open Sans"/>
              <a:ea typeface="Open Sans"/>
              <a:cs typeface="Open Sans"/>
              <a:sym typeface="Open Sans"/>
            </a:endParaRPr>
          </a:p>
          <a:p>
            <a:pPr indent="-290513" lvl="0" marL="290513" marR="0" rtl="0" algn="l">
              <a:lnSpc>
                <a:spcPct val="140000"/>
              </a:lnSpc>
              <a:spcBef>
                <a:spcPts val="0"/>
              </a:spcBef>
              <a:spcAft>
                <a:spcPts val="0"/>
              </a:spcAft>
              <a:buClr>
                <a:srgbClr val="3F3F3F"/>
              </a:buClr>
              <a:buSzPts val="1400"/>
              <a:buFont typeface="Calibri"/>
              <a:buAutoNum type="arabicPeriod"/>
            </a:pPr>
            <a:r>
              <a:rPr lang="en-US" sz="1400">
                <a:solidFill>
                  <a:srgbClr val="3F3F3F"/>
                </a:solidFill>
                <a:latin typeface="Open Sans"/>
                <a:ea typeface="Open Sans"/>
                <a:cs typeface="Open Sans"/>
                <a:sym typeface="Open Sans"/>
              </a:rPr>
              <a:t>A wide range of insurance policies applicable to individuals, couples, families, and businesses.</a:t>
            </a:r>
            <a:endParaRPr/>
          </a:p>
          <a:p>
            <a:pPr indent="-201613" lvl="0" marL="290513" marR="0" rtl="0" algn="l">
              <a:lnSpc>
                <a:spcPct val="140000"/>
              </a:lnSpc>
              <a:spcBef>
                <a:spcPts val="0"/>
              </a:spcBef>
              <a:spcAft>
                <a:spcPts val="0"/>
              </a:spcAft>
              <a:buClr>
                <a:schemeClr val="dk1"/>
              </a:buClr>
              <a:buSzPts val="1400"/>
              <a:buFont typeface="Calibri"/>
              <a:buNone/>
            </a:pPr>
            <a:r>
              <a:t/>
            </a:r>
            <a:endParaRPr sz="1400">
              <a:solidFill>
                <a:srgbClr val="3F3F3F"/>
              </a:solidFill>
              <a:latin typeface="Open Sans"/>
              <a:ea typeface="Open Sans"/>
              <a:cs typeface="Open Sans"/>
              <a:sym typeface="Open Sans"/>
            </a:endParaRPr>
          </a:p>
          <a:p>
            <a:pPr indent="-290513" lvl="0" marL="290513" marR="0" rtl="0" algn="l">
              <a:lnSpc>
                <a:spcPct val="140000"/>
              </a:lnSpc>
              <a:spcBef>
                <a:spcPts val="0"/>
              </a:spcBef>
              <a:spcAft>
                <a:spcPts val="0"/>
              </a:spcAft>
              <a:buClr>
                <a:srgbClr val="3F3F3F"/>
              </a:buClr>
              <a:buSzPts val="1400"/>
              <a:buFont typeface="Calibri"/>
              <a:buAutoNum type="arabicPeriod"/>
            </a:pPr>
            <a:r>
              <a:rPr lang="en-US" sz="1400">
                <a:solidFill>
                  <a:srgbClr val="3F3F3F"/>
                </a:solidFill>
                <a:latin typeface="Open Sans"/>
                <a:ea typeface="Open Sans"/>
                <a:cs typeface="Open Sans"/>
                <a:sym typeface="Open Sans"/>
              </a:rPr>
              <a:t>Free consultations for the first 10 clients every calendar month.</a:t>
            </a:r>
            <a:endParaRPr/>
          </a:p>
          <a:p>
            <a:pPr indent="-201613" lvl="0" marL="290513" marR="0" rtl="0" algn="l">
              <a:lnSpc>
                <a:spcPct val="140000"/>
              </a:lnSpc>
              <a:spcBef>
                <a:spcPts val="0"/>
              </a:spcBef>
              <a:spcAft>
                <a:spcPts val="0"/>
              </a:spcAft>
              <a:buClr>
                <a:schemeClr val="dk1"/>
              </a:buClr>
              <a:buSzPts val="1400"/>
              <a:buFont typeface="Calibri"/>
              <a:buNone/>
            </a:pPr>
            <a:r>
              <a:t/>
            </a:r>
            <a:endParaRPr sz="1400">
              <a:solidFill>
                <a:srgbClr val="3F3F3F"/>
              </a:solidFill>
              <a:latin typeface="Open Sans"/>
              <a:ea typeface="Open Sans"/>
              <a:cs typeface="Open Sans"/>
              <a:sym typeface="Open Sans"/>
            </a:endParaRPr>
          </a:p>
          <a:p>
            <a:pPr indent="-290513" lvl="0" marL="290513" marR="0" rtl="0" algn="l">
              <a:lnSpc>
                <a:spcPct val="140000"/>
              </a:lnSpc>
              <a:spcBef>
                <a:spcPts val="0"/>
              </a:spcBef>
              <a:spcAft>
                <a:spcPts val="0"/>
              </a:spcAft>
              <a:buClr>
                <a:srgbClr val="3F3F3F"/>
              </a:buClr>
              <a:buSzPts val="1400"/>
              <a:buFont typeface="Calibri"/>
              <a:buAutoNum type="arabicPeriod"/>
            </a:pPr>
            <a:r>
              <a:rPr lang="en-US" sz="1400">
                <a:solidFill>
                  <a:srgbClr val="3F3F3F"/>
                </a:solidFill>
                <a:latin typeface="Open Sans"/>
                <a:ea typeface="Open Sans"/>
                <a:cs typeface="Open Sans"/>
                <a:sym typeface="Open Sans"/>
              </a:rPr>
              <a:t>Monthly insurance deposit fees starting at just $10.</a:t>
            </a:r>
            <a:endParaRPr sz="1400">
              <a:solidFill>
                <a:srgbClr val="3F3F3F"/>
              </a:solidFill>
              <a:latin typeface="Open Sans"/>
              <a:ea typeface="Open Sans"/>
              <a:cs typeface="Open Sans"/>
              <a:sym typeface="Open Sans"/>
            </a:endParaRPr>
          </a:p>
        </p:txBody>
      </p:sp>
      <p:sp>
        <p:nvSpPr>
          <p:cNvPr id="180" name="Google Shape;180;p20"/>
          <p:cNvSpPr/>
          <p:nvPr/>
        </p:nvSpPr>
        <p:spPr>
          <a:xfrm>
            <a:off x="786093" y="1571678"/>
            <a:ext cx="205527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Our Solution</a:t>
            </a:r>
            <a:endParaRPr/>
          </a:p>
        </p:txBody>
      </p:sp>
      <p:sp>
        <p:nvSpPr>
          <p:cNvPr id="181" name="Google Shape;181;p20"/>
          <p:cNvSpPr/>
          <p:nvPr/>
        </p:nvSpPr>
        <p:spPr>
          <a:xfrm>
            <a:off x="4479017" y="1066518"/>
            <a:ext cx="3972734" cy="4823601"/>
          </a:xfrm>
          <a:prstGeom prst="parallelogram">
            <a:avLst>
              <a:gd fmla="val 25000" name="adj"/>
            </a:avLst>
          </a:prstGeom>
          <a:blipFill rotWithShape="1">
            <a:blip r:embed="rId3">
              <a:alphaModFix/>
            </a:blip>
            <a:stretch>
              <a:fillRect b="-12559" l="-51306" r="-28452" t="-1619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2" name="Google Shape;182;p20"/>
          <p:cNvGrpSpPr/>
          <p:nvPr/>
        </p:nvGrpSpPr>
        <p:grpSpPr>
          <a:xfrm>
            <a:off x="7975501" y="5890119"/>
            <a:ext cx="1282799" cy="1266148"/>
            <a:chOff x="7975501" y="5890119"/>
            <a:chExt cx="1282799" cy="1266148"/>
          </a:xfrm>
        </p:grpSpPr>
        <p:sp>
          <p:nvSpPr>
            <p:cNvPr id="183" name="Google Shape;183;p20"/>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20"/>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5" name="Google Shape;185;p20"/>
          <p:cNvSpPr/>
          <p:nvPr/>
        </p:nvSpPr>
        <p:spPr>
          <a:xfrm>
            <a:off x="4822371" y="1571678"/>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9" name="Shape 189"/>
        <p:cNvGrpSpPr/>
        <p:nvPr/>
      </p:nvGrpSpPr>
      <p:grpSpPr>
        <a:xfrm>
          <a:off x="0" y="0"/>
          <a:ext cx="0" cy="0"/>
          <a:chOff x="0" y="0"/>
          <a:chExt cx="0" cy="0"/>
        </a:xfrm>
      </p:grpSpPr>
      <p:sp>
        <p:nvSpPr>
          <p:cNvPr id="190" name="Google Shape;190;p21"/>
          <p:cNvSpPr/>
          <p:nvPr/>
        </p:nvSpPr>
        <p:spPr>
          <a:xfrm flipH="1">
            <a:off x="-3458028" y="-5443"/>
            <a:ext cx="6868886" cy="6868886"/>
          </a:xfrm>
          <a:prstGeom prst="chord">
            <a:avLst>
              <a:gd fmla="val 5409637" name="adj1"/>
              <a:gd fmla="val 16200000" name="adj2"/>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1"/>
          <p:cNvSpPr/>
          <p:nvPr/>
        </p:nvSpPr>
        <p:spPr>
          <a:xfrm>
            <a:off x="4591448" y="1818473"/>
            <a:ext cx="1941104"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6B73C6"/>
                </a:solidFill>
                <a:latin typeface="Lato"/>
                <a:ea typeface="Lato"/>
                <a:cs typeface="Lato"/>
                <a:sym typeface="Lato"/>
              </a:rPr>
              <a:t>Advantages</a:t>
            </a:r>
            <a:endParaRPr/>
          </a:p>
        </p:txBody>
      </p:sp>
      <p:sp>
        <p:nvSpPr>
          <p:cNvPr id="192" name="Google Shape;192;p21"/>
          <p:cNvSpPr/>
          <p:nvPr/>
        </p:nvSpPr>
        <p:spPr>
          <a:xfrm>
            <a:off x="4589702" y="2241580"/>
            <a:ext cx="3322600" cy="3477875"/>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400">
                <a:solidFill>
                  <a:srgbClr val="3F3F3F"/>
                </a:solidFill>
                <a:latin typeface="Open Sans"/>
                <a:ea typeface="Open Sans"/>
                <a:cs typeface="Open Sans"/>
                <a:sym typeface="Open Sans"/>
              </a:rPr>
              <a:t>Due to roughly 70% of individuals and 54% of businesses in need of financial guidance, Living Financial Management Inc. will be able to have an extensive client base due to (1) the lack of an effective and reliable insurance company in the state, (2) the number of individuals in need of financial aid, and (3) the number of businesses in need of a stable company insurance policy for its employees.</a:t>
            </a:r>
            <a:endParaRPr/>
          </a:p>
        </p:txBody>
      </p:sp>
      <p:grpSp>
        <p:nvGrpSpPr>
          <p:cNvPr id="193" name="Google Shape;193;p21"/>
          <p:cNvGrpSpPr/>
          <p:nvPr/>
        </p:nvGrpSpPr>
        <p:grpSpPr>
          <a:xfrm>
            <a:off x="7975501" y="5890119"/>
            <a:ext cx="1282799" cy="1266148"/>
            <a:chOff x="7975501" y="5890119"/>
            <a:chExt cx="1282799" cy="1266148"/>
          </a:xfrm>
        </p:grpSpPr>
        <p:sp>
          <p:nvSpPr>
            <p:cNvPr id="194" name="Google Shape;194;p21"/>
            <p:cNvSpPr/>
            <p:nvPr/>
          </p:nvSpPr>
          <p:spPr>
            <a:xfrm>
              <a:off x="7975501" y="6355245"/>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21"/>
            <p:cNvSpPr/>
            <p:nvPr/>
          </p:nvSpPr>
          <p:spPr>
            <a:xfrm>
              <a:off x="8451751" y="5890119"/>
              <a:ext cx="806549" cy="801022"/>
            </a:xfrm>
            <a:prstGeom prst="frame">
              <a:avLst>
                <a:gd fmla="val 4784" name="adj1"/>
              </a:avLst>
            </a:prstGeom>
            <a:gradFill>
              <a:gsLst>
                <a:gs pos="0">
                  <a:srgbClr val="EB7072"/>
                </a:gs>
                <a:gs pos="100000">
                  <a:srgbClr val="6B73C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 name="Google Shape;196;p21"/>
          <p:cNvSpPr/>
          <p:nvPr/>
        </p:nvSpPr>
        <p:spPr>
          <a:xfrm>
            <a:off x="275360" y="1066518"/>
            <a:ext cx="3972734" cy="4823601"/>
          </a:xfrm>
          <a:prstGeom prst="parallelogram">
            <a:avLst>
              <a:gd fmla="val 25000" name="adj"/>
            </a:avLst>
          </a:prstGeom>
          <a:blipFill rotWithShape="1">
            <a:blip r:embed="rId3">
              <a:alphaModFix/>
            </a:blip>
            <a:stretch>
              <a:fillRect b="0" l="0" r="0" t="-117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21"/>
          <p:cNvSpPr/>
          <p:nvPr/>
        </p:nvSpPr>
        <p:spPr>
          <a:xfrm>
            <a:off x="618714" y="1571678"/>
            <a:ext cx="1276961" cy="356503"/>
          </a:xfrm>
          <a:prstGeom prst="parallelogram">
            <a:avLst>
              <a:gd fmla="val 25000" name="adj"/>
            </a:avLst>
          </a:prstGeom>
          <a:gradFill>
            <a:gsLst>
              <a:gs pos="0">
                <a:srgbClr val="EA7072">
                  <a:alpha val="69803"/>
                </a:srgbClr>
              </a:gs>
              <a:gs pos="100000">
                <a:srgbClr val="6B73C6">
                  <a:alpha val="6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