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Arimo"/>
      <p:bold r:id="rId24"/>
      <p:boldItalic r:id="rId25"/>
    </p:embeddedFont>
    <p:embeddedFont>
      <p:font typeface="Open Sans SemiBold"/>
      <p:regular r:id="rId26"/>
      <p:bold r:id="rId27"/>
      <p:italic r:id="rId28"/>
      <p:boldItalic r:id="rId29"/>
    </p:embeddedFont>
    <p:embeddedFont>
      <p:font typeface="PT Sans"/>
      <p:bold r:id="rId30"/>
      <p:boldItalic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rimo-bold.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SemiBold-regular.fntdata"/><Relationship Id="rId25" Type="http://schemas.openxmlformats.org/officeDocument/2006/relationships/font" Target="fonts/Arimo-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SemiBol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TSans-boldItalic.fntdata"/><Relationship Id="rId30" Type="http://schemas.openxmlformats.org/officeDocument/2006/relationships/font" Target="fonts/PTSans-bold.fntdata"/><Relationship Id="rId11" Type="http://schemas.openxmlformats.org/officeDocument/2006/relationships/slide" Target="slides/slide7.xml"/><Relationship Id="rId33" Type="http://schemas.openxmlformats.org/officeDocument/2006/relationships/font" Target="fonts/OpenSansLight-bold.fntdata"/><Relationship Id="rId10" Type="http://schemas.openxmlformats.org/officeDocument/2006/relationships/slide" Target="slides/slide6.xml"/><Relationship Id="rId32" Type="http://schemas.openxmlformats.org/officeDocument/2006/relationships/font" Target="fonts/OpenSansLight-regular.fntdata"/><Relationship Id="rId13" Type="http://schemas.openxmlformats.org/officeDocument/2006/relationships/slide" Target="slides/slide9.xml"/><Relationship Id="rId35" Type="http://schemas.openxmlformats.org/officeDocument/2006/relationships/font" Target="fonts/OpenSansLight-boldItalic.fntdata"/><Relationship Id="rId12" Type="http://schemas.openxmlformats.org/officeDocument/2006/relationships/slide" Target="slides/slide8.xml"/><Relationship Id="rId34" Type="http://schemas.openxmlformats.org/officeDocument/2006/relationships/font" Target="fonts/OpenSansLight-italic.fntdata"/><Relationship Id="rId15" Type="http://schemas.openxmlformats.org/officeDocument/2006/relationships/slide" Target="slides/slide11.xml"/><Relationship Id="rId37" Type="http://schemas.openxmlformats.org/officeDocument/2006/relationships/font" Target="fonts/OpenSans-bold.fntdata"/><Relationship Id="rId14" Type="http://schemas.openxmlformats.org/officeDocument/2006/relationships/slide" Target="slides/slide10.xml"/><Relationship Id="rId36" Type="http://schemas.openxmlformats.org/officeDocument/2006/relationships/font" Target="fonts/OpenSans-regular.fntdata"/><Relationship Id="rId17" Type="http://schemas.openxmlformats.org/officeDocument/2006/relationships/slide" Target="slides/slide13.xml"/><Relationship Id="rId39" Type="http://schemas.openxmlformats.org/officeDocument/2006/relationships/font" Target="fonts/OpenSans-boldItalic.fntdata"/><Relationship Id="rId16" Type="http://schemas.openxmlformats.org/officeDocument/2006/relationships/slide" Target="slides/slide12.xml"/><Relationship Id="rId38" Type="http://schemas.openxmlformats.org/officeDocument/2006/relationships/font" Target="fonts/OpenSans-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362857"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txBox="1"/>
          <p:nvPr/>
        </p:nvSpPr>
        <p:spPr>
          <a:xfrm>
            <a:off x="1485886" y="1740788"/>
            <a:ext cx="300085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lt1"/>
                </a:solidFill>
                <a:latin typeface="PT Sans"/>
                <a:ea typeface="PT Sans"/>
                <a:cs typeface="PT Sans"/>
                <a:sym typeface="PT Sans"/>
              </a:rPr>
              <a:t>Real Estate</a:t>
            </a:r>
            <a:endParaRPr b="1" sz="4400">
              <a:solidFill>
                <a:schemeClr val="lt1"/>
              </a:solidFill>
              <a:latin typeface="PT Sans"/>
              <a:ea typeface="PT Sans"/>
              <a:cs typeface="PT Sans"/>
              <a:sym typeface="PT Sans"/>
            </a:endParaRPr>
          </a:p>
        </p:txBody>
      </p:sp>
      <p:grpSp>
        <p:nvGrpSpPr>
          <p:cNvPr id="87" name="Google Shape;87;p13"/>
          <p:cNvGrpSpPr/>
          <p:nvPr/>
        </p:nvGrpSpPr>
        <p:grpSpPr>
          <a:xfrm>
            <a:off x="547573" y="1466598"/>
            <a:ext cx="1433000" cy="743602"/>
            <a:chOff x="0" y="0"/>
            <a:chExt cx="2266717" cy="1176431"/>
          </a:xfrm>
        </p:grpSpPr>
        <p:sp>
          <p:nvSpPr>
            <p:cNvPr id="88" name="Google Shape;88;p13"/>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89" name="Google Shape;89;p13"/>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00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90" name="Google Shape;90;p13"/>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8FC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91" name="Google Shape;91;p13"/>
          <p:cNvSpPr txBox="1"/>
          <p:nvPr/>
        </p:nvSpPr>
        <p:spPr>
          <a:xfrm>
            <a:off x="2795878" y="2332399"/>
            <a:ext cx="14879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Open Sans SemiBold"/>
                <a:ea typeface="Open Sans SemiBold"/>
                <a:cs typeface="Open Sans SemiBold"/>
                <a:sym typeface="Open Sans SemiBold"/>
              </a:rPr>
              <a:t>Pitch Deck</a:t>
            </a:r>
            <a:endParaRPr sz="2000">
              <a:solidFill>
                <a:srgbClr val="000000"/>
              </a:solidFill>
              <a:latin typeface="Open Sans SemiBold"/>
              <a:ea typeface="Open Sans SemiBold"/>
              <a:cs typeface="Open Sans SemiBold"/>
              <a:sym typeface="Open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1" name="Shape 201"/>
        <p:cNvGrpSpPr/>
        <p:nvPr/>
      </p:nvGrpSpPr>
      <p:grpSpPr>
        <a:xfrm>
          <a:off x="0" y="0"/>
          <a:ext cx="0" cy="0"/>
          <a:chOff x="0" y="0"/>
          <a:chExt cx="0" cy="0"/>
        </a:xfrm>
      </p:grpSpPr>
      <p:grpSp>
        <p:nvGrpSpPr>
          <p:cNvPr id="202" name="Google Shape;202;p22"/>
          <p:cNvGrpSpPr/>
          <p:nvPr/>
        </p:nvGrpSpPr>
        <p:grpSpPr>
          <a:xfrm>
            <a:off x="1717706" y="1947870"/>
            <a:ext cx="5708589" cy="2962260"/>
            <a:chOff x="0" y="0"/>
            <a:chExt cx="2266717" cy="1176431"/>
          </a:xfrm>
        </p:grpSpPr>
        <p:sp>
          <p:nvSpPr>
            <p:cNvPr id="203" name="Google Shape;203;p22"/>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04" name="Google Shape;204;p22"/>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05" name="Google Shape;205;p22"/>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206" name="Google Shape;206;p22"/>
          <p:cNvSpPr/>
          <p:nvPr/>
        </p:nvSpPr>
        <p:spPr>
          <a:xfrm>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2"/>
          <p:cNvSpPr/>
          <p:nvPr/>
        </p:nvSpPr>
        <p:spPr>
          <a:xfrm>
            <a:off x="402144" y="293010"/>
            <a:ext cx="5173250" cy="2257519"/>
          </a:xfrm>
          <a:prstGeom prst="rect">
            <a:avLst/>
          </a:prstGeom>
          <a:blipFill rotWithShape="1">
            <a:blip r:embed="rId3">
              <a:alphaModFix/>
            </a:blip>
            <a:stretch>
              <a:fillRect b="-25806" l="-778" r="-618" t="-4228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2"/>
          <p:cNvSpPr/>
          <p:nvPr/>
        </p:nvSpPr>
        <p:spPr>
          <a:xfrm>
            <a:off x="4327949" y="3544762"/>
            <a:ext cx="4291616" cy="188769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Open Sans"/>
                <a:ea typeface="Open Sans"/>
                <a:cs typeface="Open Sans"/>
                <a:sym typeface="Open Sans"/>
              </a:rPr>
              <a:t>Our new project called “ALL IN” is aimed to provide affordable, effective, and sophisticated property service for all. With over 100 property guides and strategies aiming to sell or buy a property, the ALL IN project is dedicated to satisfy customers who are in need of financial and property assistance starting at just $100.</a:t>
            </a:r>
            <a:endParaRPr/>
          </a:p>
        </p:txBody>
      </p:sp>
      <p:sp>
        <p:nvSpPr>
          <p:cNvPr id="209" name="Google Shape;209;p22"/>
          <p:cNvSpPr/>
          <p:nvPr/>
        </p:nvSpPr>
        <p:spPr>
          <a:xfrm>
            <a:off x="4336999" y="2991204"/>
            <a:ext cx="279632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All In Project</a:t>
            </a:r>
            <a:endParaRPr b="1" sz="3200">
              <a:solidFill>
                <a:srgbClr val="8FCD00"/>
              </a:solidFill>
              <a:latin typeface="PT Sans"/>
              <a:ea typeface="PT Sans"/>
              <a:cs typeface="PT Sans"/>
              <a:sym typeface="PT Sans"/>
            </a:endParaRPr>
          </a:p>
        </p:txBody>
      </p:sp>
      <p:cxnSp>
        <p:nvCxnSpPr>
          <p:cNvPr id="210" name="Google Shape;210;p22"/>
          <p:cNvCxnSpPr/>
          <p:nvPr/>
        </p:nvCxnSpPr>
        <p:spPr>
          <a:xfrm>
            <a:off x="4194166" y="3061599"/>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211" name="Google Shape;211;p22"/>
          <p:cNvCxnSpPr/>
          <p:nvPr/>
        </p:nvCxnSpPr>
        <p:spPr>
          <a:xfrm rot="10800000">
            <a:off x="8410016" y="6129568"/>
            <a:ext cx="0" cy="723773"/>
          </a:xfrm>
          <a:prstGeom prst="straightConnector1">
            <a:avLst/>
          </a:prstGeom>
          <a:noFill/>
          <a:ln cap="flat" cmpd="sng" w="76200">
            <a:solidFill>
              <a:srgbClr val="8FCD00"/>
            </a:solidFill>
            <a:prstDash val="solid"/>
            <a:miter lim="800000"/>
            <a:headEnd len="sm" w="sm" type="none"/>
            <a:tailEnd len="sm" w="sm" type="none"/>
          </a:ln>
        </p:spPr>
      </p:cxnSp>
      <p:sp>
        <p:nvSpPr>
          <p:cNvPr id="212" name="Google Shape;212;p22"/>
          <p:cNvSpPr/>
          <p:nvPr/>
        </p:nvSpPr>
        <p:spPr>
          <a:xfrm>
            <a:off x="0" y="5533466"/>
            <a:ext cx="4167580"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3" name="Google Shape;213;p22"/>
          <p:cNvCxnSpPr/>
          <p:nvPr/>
        </p:nvCxnSpPr>
        <p:spPr>
          <a:xfrm>
            <a:off x="4167581" y="5515445"/>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214" name="Google Shape;214;p22"/>
          <p:cNvSpPr/>
          <p:nvPr/>
        </p:nvSpPr>
        <p:spPr>
          <a:xfrm>
            <a:off x="266955" y="5774655"/>
            <a:ext cx="2055331" cy="579646"/>
          </a:xfrm>
          <a:prstGeom prst="rect">
            <a:avLst/>
          </a:prstGeom>
          <a:noFill/>
          <a:ln>
            <a:noFill/>
          </a:ln>
        </p:spPr>
        <p:txBody>
          <a:bodyPr anchorCtr="0" anchor="t" bIns="45700" lIns="91425" spcFirstLastPara="1" rIns="91425" wrap="square" tIns="45700">
            <a:noAutofit/>
          </a:bodyPr>
          <a:lstStyle/>
          <a:p>
            <a:pPr indent="0" lvl="0" marL="0" marR="0" rtl="0" algn="l">
              <a:lnSpc>
                <a:spcPct val="118750"/>
              </a:lnSpc>
              <a:spcBef>
                <a:spcPts val="0"/>
              </a:spcBef>
              <a:spcAft>
                <a:spcPts val="0"/>
              </a:spcAft>
              <a:buNone/>
            </a:pPr>
            <a:r>
              <a:rPr b="1" lang="en-US" sz="1600">
                <a:solidFill>
                  <a:srgbClr val="595959"/>
                </a:solidFill>
                <a:latin typeface="PT Sans"/>
                <a:ea typeface="PT Sans"/>
                <a:cs typeface="PT Sans"/>
                <a:sym typeface="PT Sans"/>
              </a:rPr>
              <a:t>Property Assistance Starting At Just</a:t>
            </a:r>
            <a:endParaRPr b="1" sz="1600">
              <a:solidFill>
                <a:srgbClr val="595959"/>
              </a:solidFill>
              <a:latin typeface="PT Sans"/>
              <a:ea typeface="PT Sans"/>
              <a:cs typeface="PT Sans"/>
              <a:sym typeface="PT Sans"/>
            </a:endParaRPr>
          </a:p>
        </p:txBody>
      </p:sp>
      <p:sp>
        <p:nvSpPr>
          <p:cNvPr id="215" name="Google Shape;215;p22"/>
          <p:cNvSpPr/>
          <p:nvPr/>
        </p:nvSpPr>
        <p:spPr>
          <a:xfrm>
            <a:off x="2445047" y="5669936"/>
            <a:ext cx="147051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8FCD00"/>
                </a:solidFill>
                <a:latin typeface="PT Sans"/>
                <a:ea typeface="PT Sans"/>
                <a:cs typeface="PT Sans"/>
                <a:sym typeface="PT Sans"/>
              </a:rPr>
              <a:t>$100</a:t>
            </a:r>
            <a:endParaRPr b="1" sz="4400">
              <a:solidFill>
                <a:srgbClr val="8FCD00"/>
              </a:solidFill>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9" name="Shape 219"/>
        <p:cNvGrpSpPr/>
        <p:nvPr/>
      </p:nvGrpSpPr>
      <p:grpSpPr>
        <a:xfrm>
          <a:off x="0" y="0"/>
          <a:ext cx="0" cy="0"/>
          <a:chOff x="0" y="0"/>
          <a:chExt cx="0" cy="0"/>
        </a:xfrm>
      </p:grpSpPr>
      <p:grpSp>
        <p:nvGrpSpPr>
          <p:cNvPr id="220" name="Google Shape;220;p23"/>
          <p:cNvGrpSpPr/>
          <p:nvPr/>
        </p:nvGrpSpPr>
        <p:grpSpPr>
          <a:xfrm>
            <a:off x="1717706" y="1947870"/>
            <a:ext cx="5708589" cy="2962260"/>
            <a:chOff x="0" y="0"/>
            <a:chExt cx="2266717" cy="1176431"/>
          </a:xfrm>
        </p:grpSpPr>
        <p:sp>
          <p:nvSpPr>
            <p:cNvPr id="221" name="Google Shape;221;p23"/>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22" name="Google Shape;222;p23"/>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23" name="Google Shape;223;p23"/>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224" name="Google Shape;224;p23"/>
          <p:cNvSpPr/>
          <p:nvPr/>
        </p:nvSpPr>
        <p:spPr>
          <a:xfrm>
            <a:off x="1083860" y="1384172"/>
            <a:ext cx="5984844" cy="1118255"/>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Based on a census conducted by the bureau, Long Island, New York has a total of 7, 869, 820 population as of 2017. About 49% or about 3, 856, 211 of the estimated population seeks property advice and financial guidance in selling or buying real estate.</a:t>
            </a:r>
            <a:endParaRPr/>
          </a:p>
        </p:txBody>
      </p:sp>
      <p:sp>
        <p:nvSpPr>
          <p:cNvPr id="225" name="Google Shape;225;p23"/>
          <p:cNvSpPr/>
          <p:nvPr/>
        </p:nvSpPr>
        <p:spPr>
          <a:xfrm>
            <a:off x="1079578" y="829790"/>
            <a:ext cx="21045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PT Sans"/>
                <a:ea typeface="PT Sans"/>
                <a:cs typeface="PT Sans"/>
                <a:sym typeface="PT Sans"/>
              </a:rPr>
              <a:t>Traction</a:t>
            </a:r>
            <a:endParaRPr b="1" sz="3200">
              <a:solidFill>
                <a:srgbClr val="92D050"/>
              </a:solidFill>
              <a:latin typeface="PT Sans"/>
              <a:ea typeface="PT Sans"/>
              <a:cs typeface="PT Sans"/>
              <a:sym typeface="PT Sans"/>
            </a:endParaRPr>
          </a:p>
        </p:txBody>
      </p:sp>
      <p:cxnSp>
        <p:nvCxnSpPr>
          <p:cNvPr id="226" name="Google Shape;226;p23"/>
          <p:cNvCxnSpPr/>
          <p:nvPr/>
        </p:nvCxnSpPr>
        <p:spPr>
          <a:xfrm>
            <a:off x="939966" y="903392"/>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227" name="Google Shape;227;p23"/>
          <p:cNvCxnSpPr/>
          <p:nvPr/>
        </p:nvCxnSpPr>
        <p:spPr>
          <a:xfrm rot="10800000">
            <a:off x="8410016" y="6129568"/>
            <a:ext cx="0" cy="723773"/>
          </a:xfrm>
          <a:prstGeom prst="straightConnector1">
            <a:avLst/>
          </a:prstGeom>
          <a:noFill/>
          <a:ln cap="flat" cmpd="sng" w="76200">
            <a:solidFill>
              <a:srgbClr val="8FCD00"/>
            </a:solidFill>
            <a:prstDash val="solid"/>
            <a:miter lim="800000"/>
            <a:headEnd len="sm" w="sm" type="none"/>
            <a:tailEnd len="sm" w="sm" type="none"/>
          </a:ln>
        </p:spPr>
      </p:cxnSp>
      <p:sp>
        <p:nvSpPr>
          <p:cNvPr id="228" name="Google Shape;228;p23"/>
          <p:cNvSpPr/>
          <p:nvPr/>
        </p:nvSpPr>
        <p:spPr>
          <a:xfrm>
            <a:off x="774045" y="3761865"/>
            <a:ext cx="129411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000000"/>
                </a:solidFill>
                <a:latin typeface="PT Sans"/>
                <a:ea typeface="PT Sans"/>
                <a:cs typeface="PT Sans"/>
                <a:sym typeface="PT Sans"/>
              </a:rPr>
              <a:t>49</a:t>
            </a:r>
            <a:r>
              <a:rPr b="1" lang="en-US" sz="3200">
                <a:solidFill>
                  <a:srgbClr val="000000"/>
                </a:solidFill>
                <a:latin typeface="PT Sans"/>
                <a:ea typeface="PT Sans"/>
                <a:cs typeface="PT Sans"/>
                <a:sym typeface="PT Sans"/>
              </a:rPr>
              <a:t>%</a:t>
            </a:r>
            <a:endParaRPr b="1" sz="3200">
              <a:solidFill>
                <a:srgbClr val="000000"/>
              </a:solidFill>
              <a:latin typeface="PT Sans"/>
              <a:ea typeface="PT Sans"/>
              <a:cs typeface="PT Sans"/>
              <a:sym typeface="PT Sans"/>
            </a:endParaRPr>
          </a:p>
        </p:txBody>
      </p:sp>
      <p:grpSp>
        <p:nvGrpSpPr>
          <p:cNvPr id="229" name="Google Shape;229;p23"/>
          <p:cNvGrpSpPr/>
          <p:nvPr/>
        </p:nvGrpSpPr>
        <p:grpSpPr>
          <a:xfrm>
            <a:off x="2043523" y="3211365"/>
            <a:ext cx="258976" cy="2584904"/>
            <a:chOff x="1466092" y="3209926"/>
            <a:chExt cx="258976" cy="2584904"/>
          </a:xfrm>
        </p:grpSpPr>
        <p:sp>
          <p:nvSpPr>
            <p:cNvPr id="230" name="Google Shape;230;p23"/>
            <p:cNvSpPr/>
            <p:nvPr/>
          </p:nvSpPr>
          <p:spPr>
            <a:xfrm>
              <a:off x="1466092" y="3209926"/>
              <a:ext cx="258976" cy="258490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3"/>
            <p:cNvSpPr/>
            <p:nvPr/>
          </p:nvSpPr>
          <p:spPr>
            <a:xfrm>
              <a:off x="1466092" y="4248151"/>
              <a:ext cx="258976" cy="1546678"/>
            </a:xfrm>
            <a:prstGeom prst="rect">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2" name="Google Shape;232;p23"/>
          <p:cNvSpPr/>
          <p:nvPr/>
        </p:nvSpPr>
        <p:spPr>
          <a:xfrm>
            <a:off x="1730342" y="5796268"/>
            <a:ext cx="885339"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PT Sans"/>
                <a:ea typeface="PT Sans"/>
                <a:cs typeface="PT Sans"/>
                <a:sym typeface="PT Sans"/>
              </a:rPr>
              <a:t>2017</a:t>
            </a:r>
            <a:endParaRPr b="1" sz="1400">
              <a:solidFill>
                <a:srgbClr val="000000"/>
              </a:solidFill>
              <a:latin typeface="PT Sans"/>
              <a:ea typeface="PT Sans"/>
              <a:cs typeface="PT Sans"/>
              <a:sym typeface="PT Sans"/>
            </a:endParaRPr>
          </a:p>
        </p:txBody>
      </p:sp>
      <p:pic>
        <p:nvPicPr>
          <p:cNvPr id="233" name="Google Shape;233;p23" title="Points scored"/>
          <p:cNvPicPr preferRelativeResize="0"/>
          <p:nvPr/>
        </p:nvPicPr>
        <p:blipFill>
          <a:blip r:embed="rId3">
            <a:alphaModFix/>
          </a:blip>
          <a:stretch>
            <a:fillRect/>
          </a:stretch>
        </p:blipFill>
        <p:spPr>
          <a:xfrm>
            <a:off x="2871550" y="2905875"/>
            <a:ext cx="5367351" cy="3318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7" name="Shape 237"/>
        <p:cNvGrpSpPr/>
        <p:nvPr/>
      </p:nvGrpSpPr>
      <p:grpSpPr>
        <a:xfrm>
          <a:off x="0" y="0"/>
          <a:ext cx="0" cy="0"/>
          <a:chOff x="0" y="0"/>
          <a:chExt cx="0" cy="0"/>
        </a:xfrm>
      </p:grpSpPr>
      <p:grpSp>
        <p:nvGrpSpPr>
          <p:cNvPr id="238" name="Google Shape;238;p24"/>
          <p:cNvGrpSpPr/>
          <p:nvPr/>
        </p:nvGrpSpPr>
        <p:grpSpPr>
          <a:xfrm>
            <a:off x="1717706" y="1947870"/>
            <a:ext cx="5708589" cy="2962260"/>
            <a:chOff x="0" y="0"/>
            <a:chExt cx="2266717" cy="1176431"/>
          </a:xfrm>
        </p:grpSpPr>
        <p:sp>
          <p:nvSpPr>
            <p:cNvPr id="239" name="Google Shape;239;p24"/>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40" name="Google Shape;240;p24"/>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41" name="Google Shape;241;p24"/>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242" name="Google Shape;242;p24"/>
          <p:cNvSpPr/>
          <p:nvPr/>
        </p:nvSpPr>
        <p:spPr>
          <a:xfrm>
            <a:off x="975674" y="1482105"/>
            <a:ext cx="6149216" cy="587533"/>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The chosen target market will be the residents of Long Island. This specific group of individuals was chosen based on the following factors : </a:t>
            </a:r>
            <a:endParaRPr/>
          </a:p>
        </p:txBody>
      </p:sp>
      <p:sp>
        <p:nvSpPr>
          <p:cNvPr id="243" name="Google Shape;243;p24"/>
          <p:cNvSpPr/>
          <p:nvPr/>
        </p:nvSpPr>
        <p:spPr>
          <a:xfrm>
            <a:off x="976001" y="899730"/>
            <a:ext cx="308469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Target Market</a:t>
            </a:r>
            <a:endParaRPr/>
          </a:p>
        </p:txBody>
      </p:sp>
      <p:sp>
        <p:nvSpPr>
          <p:cNvPr id="244" name="Google Shape;244;p24"/>
          <p:cNvSpPr/>
          <p:nvPr/>
        </p:nvSpPr>
        <p:spPr>
          <a:xfrm>
            <a:off x="602672" y="2582302"/>
            <a:ext cx="1957384" cy="3131238"/>
          </a:xfrm>
          <a:prstGeom prst="rect">
            <a:avLst/>
          </a:prstGeom>
          <a:solidFill>
            <a:srgbClr val="EDF7E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24"/>
          <p:cNvSpPr/>
          <p:nvPr/>
        </p:nvSpPr>
        <p:spPr>
          <a:xfrm>
            <a:off x="3651227" y="2554296"/>
            <a:ext cx="1957384" cy="3149821"/>
          </a:xfrm>
          <a:prstGeom prst="rect">
            <a:avLst/>
          </a:prstGeom>
          <a:solidFill>
            <a:srgbClr val="EDF7E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4"/>
          <p:cNvSpPr/>
          <p:nvPr/>
        </p:nvSpPr>
        <p:spPr>
          <a:xfrm>
            <a:off x="6614284" y="2554297"/>
            <a:ext cx="1957384" cy="3131238"/>
          </a:xfrm>
          <a:prstGeom prst="rect">
            <a:avLst/>
          </a:prstGeom>
          <a:solidFill>
            <a:srgbClr val="EDF7E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4"/>
          <p:cNvSpPr/>
          <p:nvPr/>
        </p:nvSpPr>
        <p:spPr>
          <a:xfrm>
            <a:off x="602672" y="2585250"/>
            <a:ext cx="1957384" cy="1012028"/>
          </a:xfrm>
          <a:prstGeom prst="rect">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4"/>
          <p:cNvSpPr/>
          <p:nvPr/>
        </p:nvSpPr>
        <p:spPr>
          <a:xfrm>
            <a:off x="3651227" y="2554297"/>
            <a:ext cx="1957384" cy="1012028"/>
          </a:xfrm>
          <a:prstGeom prst="rect">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4"/>
          <p:cNvSpPr/>
          <p:nvPr/>
        </p:nvSpPr>
        <p:spPr>
          <a:xfrm>
            <a:off x="6614284" y="2554297"/>
            <a:ext cx="1957384" cy="1012028"/>
          </a:xfrm>
          <a:prstGeom prst="rect">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4"/>
          <p:cNvSpPr/>
          <p:nvPr/>
        </p:nvSpPr>
        <p:spPr>
          <a:xfrm>
            <a:off x="525724" y="2746215"/>
            <a:ext cx="2111279"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Open Sans SemiBold"/>
                <a:ea typeface="Open Sans SemiBold"/>
                <a:cs typeface="Open Sans SemiBold"/>
                <a:sym typeface="Open Sans SemiBold"/>
              </a:rPr>
              <a:t>Long Island’s population wishes to sell their property of</a:t>
            </a:r>
            <a:endParaRPr sz="1200">
              <a:solidFill>
                <a:schemeClr val="lt1"/>
              </a:solidFill>
              <a:latin typeface="Open Sans SemiBold"/>
              <a:ea typeface="Open Sans SemiBold"/>
              <a:cs typeface="Open Sans SemiBold"/>
              <a:sym typeface="Open Sans SemiBold"/>
            </a:endParaRPr>
          </a:p>
        </p:txBody>
      </p:sp>
      <p:sp>
        <p:nvSpPr>
          <p:cNvPr id="251" name="Google Shape;251;p24"/>
          <p:cNvSpPr/>
          <p:nvPr/>
        </p:nvSpPr>
        <p:spPr>
          <a:xfrm>
            <a:off x="602672" y="5559882"/>
            <a:ext cx="1957384" cy="15365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4"/>
          <p:cNvSpPr/>
          <p:nvPr/>
        </p:nvSpPr>
        <p:spPr>
          <a:xfrm>
            <a:off x="3651227" y="5550459"/>
            <a:ext cx="1957384" cy="15365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4"/>
          <p:cNvSpPr/>
          <p:nvPr/>
        </p:nvSpPr>
        <p:spPr>
          <a:xfrm>
            <a:off x="6614284" y="5531877"/>
            <a:ext cx="1957384" cy="15365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4"/>
          <p:cNvSpPr/>
          <p:nvPr/>
        </p:nvSpPr>
        <p:spPr>
          <a:xfrm>
            <a:off x="3572323" y="2744534"/>
            <a:ext cx="2092421"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Open Sans SemiBold"/>
                <a:ea typeface="Open Sans SemiBold"/>
                <a:cs typeface="Open Sans SemiBold"/>
                <a:sym typeface="Open Sans SemiBold"/>
              </a:rPr>
              <a:t>Population wishes to buy affordable real estate property of</a:t>
            </a:r>
            <a:endParaRPr sz="1200">
              <a:solidFill>
                <a:schemeClr val="lt1"/>
              </a:solidFill>
              <a:latin typeface="Open Sans SemiBold"/>
              <a:ea typeface="Open Sans SemiBold"/>
              <a:cs typeface="Open Sans SemiBold"/>
              <a:sym typeface="Open Sans SemiBold"/>
            </a:endParaRPr>
          </a:p>
        </p:txBody>
      </p:sp>
      <p:sp>
        <p:nvSpPr>
          <p:cNvPr id="255" name="Google Shape;255;p24"/>
          <p:cNvSpPr/>
          <p:nvPr/>
        </p:nvSpPr>
        <p:spPr>
          <a:xfrm>
            <a:off x="6565296" y="2648374"/>
            <a:ext cx="205298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Open Sans SemiBold"/>
                <a:ea typeface="Open Sans SemiBold"/>
                <a:cs typeface="Open Sans SemiBold"/>
                <a:sym typeface="Open Sans SemiBold"/>
              </a:rPr>
              <a:t>Population are new settlers and are in need of property guidance and assistance of</a:t>
            </a:r>
            <a:endParaRPr sz="1200">
              <a:solidFill>
                <a:schemeClr val="lt1"/>
              </a:solidFill>
              <a:latin typeface="Open Sans SemiBold"/>
              <a:ea typeface="Open Sans SemiBold"/>
              <a:cs typeface="Open Sans SemiBold"/>
              <a:sym typeface="Open Sans SemiBold"/>
            </a:endParaRPr>
          </a:p>
        </p:txBody>
      </p:sp>
      <p:grpSp>
        <p:nvGrpSpPr>
          <p:cNvPr id="256" name="Google Shape;256;p24"/>
          <p:cNvGrpSpPr/>
          <p:nvPr/>
        </p:nvGrpSpPr>
        <p:grpSpPr>
          <a:xfrm>
            <a:off x="3989454" y="3947056"/>
            <a:ext cx="1308410" cy="1308410"/>
            <a:chOff x="4093516" y="4164767"/>
            <a:chExt cx="1308410" cy="1308410"/>
          </a:xfrm>
        </p:grpSpPr>
        <p:sp>
          <p:nvSpPr>
            <p:cNvPr id="257" name="Google Shape;257;p24"/>
            <p:cNvSpPr/>
            <p:nvPr/>
          </p:nvSpPr>
          <p:spPr>
            <a:xfrm>
              <a:off x="4094110" y="4168446"/>
              <a:ext cx="1304731" cy="1304731"/>
            </a:xfrm>
            <a:prstGeom prst="donut">
              <a:avLst>
                <a:gd fmla="val 12796"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4"/>
            <p:cNvSpPr/>
            <p:nvPr/>
          </p:nvSpPr>
          <p:spPr>
            <a:xfrm>
              <a:off x="4093516" y="4164767"/>
              <a:ext cx="1308410" cy="1308410"/>
            </a:xfrm>
            <a:prstGeom prst="blockArc">
              <a:avLst>
                <a:gd fmla="val 10800000" name="adj1"/>
                <a:gd fmla="val 6901327" name="adj2"/>
                <a:gd fmla="val 12723" name="adj3"/>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9" name="Google Shape;259;p24"/>
          <p:cNvSpPr/>
          <p:nvPr/>
        </p:nvSpPr>
        <p:spPr>
          <a:xfrm>
            <a:off x="4282507" y="4370429"/>
            <a:ext cx="72230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PT Sans"/>
                <a:ea typeface="PT Sans"/>
                <a:cs typeface="PT Sans"/>
                <a:sym typeface="PT Sans"/>
              </a:rPr>
              <a:t>45</a:t>
            </a:r>
            <a:r>
              <a:rPr b="1" lang="en-US" sz="1800">
                <a:solidFill>
                  <a:srgbClr val="000000"/>
                </a:solidFill>
                <a:latin typeface="PT Sans"/>
                <a:ea typeface="PT Sans"/>
                <a:cs typeface="PT Sans"/>
                <a:sym typeface="PT Sans"/>
              </a:rPr>
              <a:t>%</a:t>
            </a:r>
            <a:endParaRPr b="1" sz="1800">
              <a:solidFill>
                <a:srgbClr val="000000"/>
              </a:solidFill>
              <a:latin typeface="PT Sans"/>
              <a:ea typeface="PT Sans"/>
              <a:cs typeface="PT Sans"/>
              <a:sym typeface="PT Sans"/>
            </a:endParaRPr>
          </a:p>
        </p:txBody>
      </p:sp>
      <p:grpSp>
        <p:nvGrpSpPr>
          <p:cNvPr id="260" name="Google Shape;260;p24"/>
          <p:cNvGrpSpPr/>
          <p:nvPr/>
        </p:nvGrpSpPr>
        <p:grpSpPr>
          <a:xfrm>
            <a:off x="935575" y="3937472"/>
            <a:ext cx="1308410" cy="1308410"/>
            <a:chOff x="4093516" y="4164767"/>
            <a:chExt cx="1308410" cy="1308410"/>
          </a:xfrm>
        </p:grpSpPr>
        <p:sp>
          <p:nvSpPr>
            <p:cNvPr id="261" name="Google Shape;261;p24"/>
            <p:cNvSpPr/>
            <p:nvPr/>
          </p:nvSpPr>
          <p:spPr>
            <a:xfrm>
              <a:off x="4094110" y="4168446"/>
              <a:ext cx="1304731" cy="1304731"/>
            </a:xfrm>
            <a:prstGeom prst="donut">
              <a:avLst>
                <a:gd fmla="val 12796"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4"/>
            <p:cNvSpPr/>
            <p:nvPr/>
          </p:nvSpPr>
          <p:spPr>
            <a:xfrm>
              <a:off x="4093516" y="4164767"/>
              <a:ext cx="1308410" cy="1308410"/>
            </a:xfrm>
            <a:prstGeom prst="blockArc">
              <a:avLst>
                <a:gd fmla="val 10800000" name="adj1"/>
                <a:gd fmla="val 6901327" name="adj2"/>
                <a:gd fmla="val 12723" name="adj3"/>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3" name="Google Shape;263;p24"/>
          <p:cNvSpPr/>
          <p:nvPr/>
        </p:nvSpPr>
        <p:spPr>
          <a:xfrm>
            <a:off x="1228628" y="4360845"/>
            <a:ext cx="72230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PT Sans"/>
                <a:ea typeface="PT Sans"/>
                <a:cs typeface="PT Sans"/>
                <a:sym typeface="PT Sans"/>
              </a:rPr>
              <a:t>60</a:t>
            </a:r>
            <a:r>
              <a:rPr b="1" lang="en-US" sz="1800">
                <a:solidFill>
                  <a:srgbClr val="000000"/>
                </a:solidFill>
                <a:latin typeface="PT Sans"/>
                <a:ea typeface="PT Sans"/>
                <a:cs typeface="PT Sans"/>
                <a:sym typeface="PT Sans"/>
              </a:rPr>
              <a:t>%</a:t>
            </a:r>
            <a:endParaRPr b="1" sz="1800">
              <a:solidFill>
                <a:srgbClr val="000000"/>
              </a:solidFill>
              <a:latin typeface="PT Sans"/>
              <a:ea typeface="PT Sans"/>
              <a:cs typeface="PT Sans"/>
              <a:sym typeface="PT Sans"/>
            </a:endParaRPr>
          </a:p>
        </p:txBody>
      </p:sp>
      <p:grpSp>
        <p:nvGrpSpPr>
          <p:cNvPr id="264" name="Google Shape;264;p24"/>
          <p:cNvGrpSpPr/>
          <p:nvPr/>
        </p:nvGrpSpPr>
        <p:grpSpPr>
          <a:xfrm>
            <a:off x="7006255" y="3956308"/>
            <a:ext cx="1308410" cy="1308410"/>
            <a:chOff x="4093516" y="4164767"/>
            <a:chExt cx="1308410" cy="1308410"/>
          </a:xfrm>
        </p:grpSpPr>
        <p:sp>
          <p:nvSpPr>
            <p:cNvPr id="265" name="Google Shape;265;p24"/>
            <p:cNvSpPr/>
            <p:nvPr/>
          </p:nvSpPr>
          <p:spPr>
            <a:xfrm>
              <a:off x="4094110" y="4168446"/>
              <a:ext cx="1304731" cy="1304731"/>
            </a:xfrm>
            <a:prstGeom prst="donut">
              <a:avLst>
                <a:gd fmla="val 12796"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4"/>
            <p:cNvSpPr/>
            <p:nvPr/>
          </p:nvSpPr>
          <p:spPr>
            <a:xfrm>
              <a:off x="4093516" y="4164767"/>
              <a:ext cx="1308410" cy="1308410"/>
            </a:xfrm>
            <a:prstGeom prst="blockArc">
              <a:avLst>
                <a:gd fmla="val 10800000" name="adj1"/>
                <a:gd fmla="val 6901327" name="adj2"/>
                <a:gd fmla="val 12723" name="adj3"/>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7" name="Google Shape;267;p24"/>
          <p:cNvSpPr/>
          <p:nvPr/>
        </p:nvSpPr>
        <p:spPr>
          <a:xfrm>
            <a:off x="7299308" y="4379681"/>
            <a:ext cx="72230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PT Sans"/>
                <a:ea typeface="PT Sans"/>
                <a:cs typeface="PT Sans"/>
                <a:sym typeface="PT Sans"/>
              </a:rPr>
              <a:t>40</a:t>
            </a:r>
            <a:r>
              <a:rPr b="1" lang="en-US" sz="1800">
                <a:solidFill>
                  <a:srgbClr val="000000"/>
                </a:solidFill>
                <a:latin typeface="PT Sans"/>
                <a:ea typeface="PT Sans"/>
                <a:cs typeface="PT Sans"/>
                <a:sym typeface="PT Sans"/>
              </a:rPr>
              <a:t>%</a:t>
            </a:r>
            <a:endParaRPr b="1" sz="1800">
              <a:solidFill>
                <a:srgbClr val="000000"/>
              </a:solidFill>
              <a:latin typeface="PT Sans"/>
              <a:ea typeface="PT Sans"/>
              <a:cs typeface="PT Sans"/>
              <a:sym typeface="PT Sans"/>
            </a:endParaRPr>
          </a:p>
        </p:txBody>
      </p:sp>
      <p:cxnSp>
        <p:nvCxnSpPr>
          <p:cNvPr id="268" name="Google Shape;268;p24"/>
          <p:cNvCxnSpPr/>
          <p:nvPr/>
        </p:nvCxnSpPr>
        <p:spPr>
          <a:xfrm>
            <a:off x="835471" y="967985"/>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269" name="Google Shape;269;p24"/>
          <p:cNvCxnSpPr/>
          <p:nvPr/>
        </p:nvCxnSpPr>
        <p:spPr>
          <a:xfrm rot="10800000">
            <a:off x="8410016" y="6131949"/>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3" name="Shape 273"/>
        <p:cNvGrpSpPr/>
        <p:nvPr/>
      </p:nvGrpSpPr>
      <p:grpSpPr>
        <a:xfrm>
          <a:off x="0" y="0"/>
          <a:ext cx="0" cy="0"/>
          <a:chOff x="0" y="0"/>
          <a:chExt cx="0" cy="0"/>
        </a:xfrm>
      </p:grpSpPr>
      <p:grpSp>
        <p:nvGrpSpPr>
          <p:cNvPr id="274" name="Google Shape;274;p25"/>
          <p:cNvGrpSpPr/>
          <p:nvPr/>
        </p:nvGrpSpPr>
        <p:grpSpPr>
          <a:xfrm>
            <a:off x="1717706" y="1947870"/>
            <a:ext cx="5708589" cy="2962260"/>
            <a:chOff x="0" y="0"/>
            <a:chExt cx="2266717" cy="1176431"/>
          </a:xfrm>
        </p:grpSpPr>
        <p:sp>
          <p:nvSpPr>
            <p:cNvPr id="275" name="Google Shape;275;p25"/>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76" name="Google Shape;276;p25"/>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277" name="Google Shape;277;p25"/>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278" name="Google Shape;278;p25"/>
          <p:cNvSpPr/>
          <p:nvPr/>
        </p:nvSpPr>
        <p:spPr>
          <a:xfrm>
            <a:off x="1002736" y="1404923"/>
            <a:ext cx="7152703" cy="605294"/>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Based on a survey conducted in 2016, Sta. Fe Land &amp; Real Estate concluded that the following companies will be considered as direct competitors:</a:t>
            </a:r>
            <a:endParaRPr sz="1400">
              <a:solidFill>
                <a:srgbClr val="000000"/>
              </a:solidFill>
              <a:latin typeface="Open Sans"/>
              <a:ea typeface="Open Sans"/>
              <a:cs typeface="Open Sans"/>
              <a:sym typeface="Open Sans"/>
            </a:endParaRPr>
          </a:p>
        </p:txBody>
      </p:sp>
      <p:sp>
        <p:nvSpPr>
          <p:cNvPr id="279" name="Google Shape;279;p25"/>
          <p:cNvSpPr/>
          <p:nvPr/>
        </p:nvSpPr>
        <p:spPr>
          <a:xfrm>
            <a:off x="986070" y="821167"/>
            <a:ext cx="265746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Arimo"/>
                <a:ea typeface="Arimo"/>
                <a:cs typeface="Arimo"/>
                <a:sym typeface="Arimo"/>
              </a:rPr>
              <a:t>Competition</a:t>
            </a:r>
            <a:endParaRPr/>
          </a:p>
        </p:txBody>
      </p:sp>
      <p:sp>
        <p:nvSpPr>
          <p:cNvPr id="280" name="Google Shape;280;p25"/>
          <p:cNvSpPr/>
          <p:nvPr/>
        </p:nvSpPr>
        <p:spPr>
          <a:xfrm>
            <a:off x="708238" y="2278112"/>
            <a:ext cx="7727524"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1" name="Google Shape;281;p25"/>
          <p:cNvCxnSpPr/>
          <p:nvPr/>
        </p:nvCxnSpPr>
        <p:spPr>
          <a:xfrm>
            <a:off x="8435762" y="2260091"/>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282" name="Google Shape;282;p25"/>
          <p:cNvSpPr/>
          <p:nvPr/>
        </p:nvSpPr>
        <p:spPr>
          <a:xfrm>
            <a:off x="966901" y="2424404"/>
            <a:ext cx="147051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8FCD00"/>
                </a:solidFill>
                <a:latin typeface="PT Sans"/>
                <a:ea typeface="PT Sans"/>
                <a:cs typeface="PT Sans"/>
                <a:sym typeface="PT Sans"/>
              </a:rPr>
              <a:t>$150</a:t>
            </a:r>
            <a:endParaRPr b="1" sz="4400">
              <a:solidFill>
                <a:srgbClr val="8FCD00"/>
              </a:solidFill>
              <a:latin typeface="PT Sans"/>
              <a:ea typeface="PT Sans"/>
              <a:cs typeface="PT Sans"/>
              <a:sym typeface="PT Sans"/>
            </a:endParaRPr>
          </a:p>
        </p:txBody>
      </p:sp>
      <p:sp>
        <p:nvSpPr>
          <p:cNvPr id="283" name="Google Shape;283;p25"/>
          <p:cNvSpPr/>
          <p:nvPr/>
        </p:nvSpPr>
        <p:spPr>
          <a:xfrm>
            <a:off x="2638253" y="2516737"/>
            <a:ext cx="496719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Open Sans SemiBold"/>
                <a:ea typeface="Open Sans SemiBold"/>
                <a:cs typeface="Open Sans SemiBold"/>
                <a:sym typeface="Open Sans SemiBold"/>
              </a:rPr>
              <a:t>Big Empire Property Services offers financial and property assistance for customers</a:t>
            </a:r>
            <a:endParaRPr sz="1600">
              <a:solidFill>
                <a:srgbClr val="000000"/>
              </a:solidFill>
              <a:latin typeface="Open Sans SemiBold"/>
              <a:ea typeface="Open Sans SemiBold"/>
              <a:cs typeface="Open Sans SemiBold"/>
              <a:sym typeface="Open Sans SemiBold"/>
            </a:endParaRPr>
          </a:p>
        </p:txBody>
      </p:sp>
      <p:sp>
        <p:nvSpPr>
          <p:cNvPr id="284" name="Google Shape;284;p25"/>
          <p:cNvSpPr/>
          <p:nvPr/>
        </p:nvSpPr>
        <p:spPr>
          <a:xfrm>
            <a:off x="708238" y="3626335"/>
            <a:ext cx="7727524"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 name="Google Shape;285;p25"/>
          <p:cNvCxnSpPr/>
          <p:nvPr/>
        </p:nvCxnSpPr>
        <p:spPr>
          <a:xfrm>
            <a:off x="8435762" y="3608314"/>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286" name="Google Shape;286;p25"/>
          <p:cNvSpPr/>
          <p:nvPr/>
        </p:nvSpPr>
        <p:spPr>
          <a:xfrm>
            <a:off x="966901" y="3772627"/>
            <a:ext cx="147051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8FCD00"/>
                </a:solidFill>
                <a:latin typeface="PT Sans"/>
                <a:ea typeface="PT Sans"/>
                <a:cs typeface="PT Sans"/>
                <a:sym typeface="PT Sans"/>
              </a:rPr>
              <a:t>$200</a:t>
            </a:r>
            <a:endParaRPr b="1" sz="4400">
              <a:solidFill>
                <a:srgbClr val="8FCD00"/>
              </a:solidFill>
              <a:latin typeface="PT Sans"/>
              <a:ea typeface="PT Sans"/>
              <a:cs typeface="PT Sans"/>
              <a:sym typeface="PT Sans"/>
            </a:endParaRPr>
          </a:p>
        </p:txBody>
      </p:sp>
      <p:sp>
        <p:nvSpPr>
          <p:cNvPr id="287" name="Google Shape;287;p25"/>
          <p:cNvSpPr/>
          <p:nvPr/>
        </p:nvSpPr>
        <p:spPr>
          <a:xfrm>
            <a:off x="2678595" y="3864960"/>
            <a:ext cx="496719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Open Sans SemiBold"/>
                <a:ea typeface="Open Sans SemiBold"/>
                <a:cs typeface="Open Sans SemiBold"/>
                <a:sym typeface="Open Sans SemiBold"/>
              </a:rPr>
              <a:t>Full Sale Land Inc., offers financial and property assistance for customers</a:t>
            </a:r>
            <a:endParaRPr/>
          </a:p>
        </p:txBody>
      </p:sp>
      <p:sp>
        <p:nvSpPr>
          <p:cNvPr id="288" name="Google Shape;288;p25"/>
          <p:cNvSpPr/>
          <p:nvPr/>
        </p:nvSpPr>
        <p:spPr>
          <a:xfrm>
            <a:off x="699905" y="4974558"/>
            <a:ext cx="7744189"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9" name="Google Shape;289;p25"/>
          <p:cNvCxnSpPr/>
          <p:nvPr/>
        </p:nvCxnSpPr>
        <p:spPr>
          <a:xfrm>
            <a:off x="8444095" y="4956537"/>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290" name="Google Shape;290;p25"/>
          <p:cNvSpPr/>
          <p:nvPr/>
        </p:nvSpPr>
        <p:spPr>
          <a:xfrm>
            <a:off x="975233" y="5120850"/>
            <a:ext cx="2530057"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8FCD00"/>
                </a:solidFill>
                <a:latin typeface="PT Sans"/>
                <a:ea typeface="PT Sans"/>
                <a:cs typeface="PT Sans"/>
                <a:sym typeface="PT Sans"/>
              </a:rPr>
              <a:t>$199.99</a:t>
            </a:r>
            <a:endParaRPr b="1" sz="4400">
              <a:solidFill>
                <a:srgbClr val="8FCD00"/>
              </a:solidFill>
              <a:latin typeface="PT Sans"/>
              <a:ea typeface="PT Sans"/>
              <a:cs typeface="PT Sans"/>
              <a:sym typeface="PT Sans"/>
            </a:endParaRPr>
          </a:p>
        </p:txBody>
      </p:sp>
      <p:sp>
        <p:nvSpPr>
          <p:cNvPr id="291" name="Google Shape;291;p25"/>
          <p:cNvSpPr/>
          <p:nvPr/>
        </p:nvSpPr>
        <p:spPr>
          <a:xfrm>
            <a:off x="3418089" y="5213183"/>
            <a:ext cx="475198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Open Sans SemiBold"/>
                <a:ea typeface="Open Sans SemiBold"/>
                <a:cs typeface="Open Sans SemiBold"/>
                <a:sym typeface="Open Sans SemiBold"/>
              </a:rPr>
              <a:t>Long Island Real Estate Service offers financial and property assistance for customers</a:t>
            </a:r>
            <a:endParaRPr/>
          </a:p>
        </p:txBody>
      </p:sp>
      <p:cxnSp>
        <p:nvCxnSpPr>
          <p:cNvPr id="292" name="Google Shape;292;p25"/>
          <p:cNvCxnSpPr/>
          <p:nvPr/>
        </p:nvCxnSpPr>
        <p:spPr>
          <a:xfrm>
            <a:off x="859003" y="910307"/>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293" name="Google Shape;293;p25"/>
          <p:cNvCxnSpPr/>
          <p:nvPr/>
        </p:nvCxnSpPr>
        <p:spPr>
          <a:xfrm rot="10800000">
            <a:off x="8410016" y="6131949"/>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7" name="Shape 297"/>
        <p:cNvGrpSpPr/>
        <p:nvPr/>
      </p:nvGrpSpPr>
      <p:grpSpPr>
        <a:xfrm>
          <a:off x="0" y="0"/>
          <a:ext cx="0" cy="0"/>
          <a:chOff x="0" y="0"/>
          <a:chExt cx="0" cy="0"/>
        </a:xfrm>
      </p:grpSpPr>
      <p:grpSp>
        <p:nvGrpSpPr>
          <p:cNvPr id="298" name="Google Shape;298;p26"/>
          <p:cNvGrpSpPr/>
          <p:nvPr/>
        </p:nvGrpSpPr>
        <p:grpSpPr>
          <a:xfrm>
            <a:off x="1717706" y="1947870"/>
            <a:ext cx="5708589" cy="2962260"/>
            <a:chOff x="0" y="0"/>
            <a:chExt cx="2266717" cy="1176431"/>
          </a:xfrm>
        </p:grpSpPr>
        <p:sp>
          <p:nvSpPr>
            <p:cNvPr id="299" name="Google Shape;299;p26"/>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00" name="Google Shape;300;p26"/>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01" name="Google Shape;301;p26"/>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302" name="Google Shape;302;p26"/>
          <p:cNvSpPr/>
          <p:nvPr/>
        </p:nvSpPr>
        <p:spPr>
          <a:xfrm>
            <a:off x="972946" y="886297"/>
            <a:ext cx="435276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Arimo"/>
                <a:ea typeface="Arimo"/>
                <a:cs typeface="Arimo"/>
                <a:sym typeface="Arimo"/>
              </a:rPr>
              <a:t>Alternative Solutions</a:t>
            </a:r>
            <a:endParaRPr b="1" sz="3200">
              <a:solidFill>
                <a:srgbClr val="92D050"/>
              </a:solidFill>
              <a:latin typeface="Arimo"/>
              <a:ea typeface="Arimo"/>
              <a:cs typeface="Arimo"/>
              <a:sym typeface="Arimo"/>
            </a:endParaRPr>
          </a:p>
        </p:txBody>
      </p:sp>
      <p:sp>
        <p:nvSpPr>
          <p:cNvPr id="303" name="Google Shape;303;p26"/>
          <p:cNvSpPr/>
          <p:nvPr/>
        </p:nvSpPr>
        <p:spPr>
          <a:xfrm>
            <a:off x="972946" y="2670361"/>
            <a:ext cx="7462815"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4" name="Google Shape;304;p26"/>
          <p:cNvCxnSpPr/>
          <p:nvPr/>
        </p:nvCxnSpPr>
        <p:spPr>
          <a:xfrm>
            <a:off x="8435762" y="2670361"/>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305" name="Google Shape;305;p26"/>
          <p:cNvSpPr/>
          <p:nvPr/>
        </p:nvSpPr>
        <p:spPr>
          <a:xfrm>
            <a:off x="2638252" y="3016707"/>
            <a:ext cx="54165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Open Sans SemiBold"/>
                <a:ea typeface="Open Sans SemiBold"/>
                <a:cs typeface="Open Sans SemiBold"/>
                <a:sym typeface="Open Sans SemiBold"/>
              </a:rPr>
              <a:t>Discount Service Promo For All Property Sellers</a:t>
            </a:r>
            <a:endParaRPr sz="1800">
              <a:solidFill>
                <a:srgbClr val="000000"/>
              </a:solidFill>
              <a:latin typeface="Open Sans SemiBold"/>
              <a:ea typeface="Open Sans SemiBold"/>
              <a:cs typeface="Open Sans SemiBold"/>
              <a:sym typeface="Open Sans SemiBold"/>
            </a:endParaRPr>
          </a:p>
        </p:txBody>
      </p:sp>
      <p:grpSp>
        <p:nvGrpSpPr>
          <p:cNvPr id="306" name="Google Shape;306;p26"/>
          <p:cNvGrpSpPr/>
          <p:nvPr/>
        </p:nvGrpSpPr>
        <p:grpSpPr>
          <a:xfrm>
            <a:off x="799351" y="2547168"/>
            <a:ext cx="1308410" cy="1308410"/>
            <a:chOff x="799351" y="2265745"/>
            <a:chExt cx="1308410" cy="1308410"/>
          </a:xfrm>
        </p:grpSpPr>
        <p:grpSp>
          <p:nvGrpSpPr>
            <p:cNvPr id="307" name="Google Shape;307;p26"/>
            <p:cNvGrpSpPr/>
            <p:nvPr/>
          </p:nvGrpSpPr>
          <p:grpSpPr>
            <a:xfrm>
              <a:off x="799351" y="2265745"/>
              <a:ext cx="1308410" cy="1308410"/>
              <a:chOff x="4093516" y="4164767"/>
              <a:chExt cx="1308410" cy="1308410"/>
            </a:xfrm>
          </p:grpSpPr>
          <p:sp>
            <p:nvSpPr>
              <p:cNvPr id="308" name="Google Shape;308;p26"/>
              <p:cNvSpPr/>
              <p:nvPr/>
            </p:nvSpPr>
            <p:spPr>
              <a:xfrm>
                <a:off x="4094110" y="4168446"/>
                <a:ext cx="1304731" cy="1304731"/>
              </a:xfrm>
              <a:prstGeom prst="donut">
                <a:avLst>
                  <a:gd fmla="val 12796"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26"/>
              <p:cNvSpPr/>
              <p:nvPr/>
            </p:nvSpPr>
            <p:spPr>
              <a:xfrm>
                <a:off x="4093516" y="4164767"/>
                <a:ext cx="1308410" cy="1308410"/>
              </a:xfrm>
              <a:prstGeom prst="blockArc">
                <a:avLst>
                  <a:gd fmla="val 10800000" name="adj1"/>
                  <a:gd fmla="val 6901327" name="adj2"/>
                  <a:gd fmla="val 12723" name="adj3"/>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0" name="Google Shape;310;p26"/>
            <p:cNvSpPr/>
            <p:nvPr/>
          </p:nvSpPr>
          <p:spPr>
            <a:xfrm>
              <a:off x="1092404" y="2689118"/>
              <a:ext cx="72230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PT Sans"/>
                  <a:ea typeface="PT Sans"/>
                  <a:cs typeface="PT Sans"/>
                  <a:sym typeface="PT Sans"/>
                </a:rPr>
                <a:t>25</a:t>
              </a:r>
              <a:r>
                <a:rPr b="1" lang="en-US" sz="1800">
                  <a:solidFill>
                    <a:srgbClr val="000000"/>
                  </a:solidFill>
                  <a:latin typeface="PT Sans"/>
                  <a:ea typeface="PT Sans"/>
                  <a:cs typeface="PT Sans"/>
                  <a:sym typeface="PT Sans"/>
                </a:rPr>
                <a:t>%</a:t>
              </a:r>
              <a:endParaRPr b="1" sz="1800">
                <a:solidFill>
                  <a:srgbClr val="000000"/>
                </a:solidFill>
                <a:latin typeface="PT Sans"/>
                <a:ea typeface="PT Sans"/>
                <a:cs typeface="PT Sans"/>
                <a:sym typeface="PT Sans"/>
              </a:endParaRPr>
            </a:p>
          </p:txBody>
        </p:sp>
      </p:grpSp>
      <p:sp>
        <p:nvSpPr>
          <p:cNvPr id="311" name="Google Shape;311;p26"/>
          <p:cNvSpPr/>
          <p:nvPr/>
        </p:nvSpPr>
        <p:spPr>
          <a:xfrm>
            <a:off x="972946" y="4467608"/>
            <a:ext cx="7462816"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2" name="Google Shape;312;p26"/>
          <p:cNvCxnSpPr/>
          <p:nvPr/>
        </p:nvCxnSpPr>
        <p:spPr>
          <a:xfrm>
            <a:off x="8435762" y="4467608"/>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313" name="Google Shape;313;p26"/>
          <p:cNvSpPr/>
          <p:nvPr/>
        </p:nvSpPr>
        <p:spPr>
          <a:xfrm>
            <a:off x="2678594" y="4813954"/>
            <a:ext cx="552411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Open Sans SemiBold"/>
                <a:ea typeface="Open Sans SemiBold"/>
                <a:cs typeface="Open Sans SemiBold"/>
                <a:sym typeface="Open Sans SemiBold"/>
              </a:rPr>
              <a:t>Discount Service Promo For All Property Buyers</a:t>
            </a:r>
            <a:endParaRPr sz="1800">
              <a:solidFill>
                <a:srgbClr val="000000"/>
              </a:solidFill>
              <a:latin typeface="Open Sans SemiBold"/>
              <a:ea typeface="Open Sans SemiBold"/>
              <a:cs typeface="Open Sans SemiBold"/>
              <a:sym typeface="Open Sans SemiBold"/>
            </a:endParaRPr>
          </a:p>
        </p:txBody>
      </p:sp>
      <p:grpSp>
        <p:nvGrpSpPr>
          <p:cNvPr id="314" name="Google Shape;314;p26"/>
          <p:cNvGrpSpPr/>
          <p:nvPr/>
        </p:nvGrpSpPr>
        <p:grpSpPr>
          <a:xfrm>
            <a:off x="781472" y="4344415"/>
            <a:ext cx="1308410" cy="1308410"/>
            <a:chOff x="799351" y="2265745"/>
            <a:chExt cx="1308410" cy="1308410"/>
          </a:xfrm>
        </p:grpSpPr>
        <p:grpSp>
          <p:nvGrpSpPr>
            <p:cNvPr id="315" name="Google Shape;315;p26"/>
            <p:cNvGrpSpPr/>
            <p:nvPr/>
          </p:nvGrpSpPr>
          <p:grpSpPr>
            <a:xfrm>
              <a:off x="799351" y="2265745"/>
              <a:ext cx="1308410" cy="1308410"/>
              <a:chOff x="4093516" y="4164767"/>
              <a:chExt cx="1308410" cy="1308410"/>
            </a:xfrm>
          </p:grpSpPr>
          <p:sp>
            <p:nvSpPr>
              <p:cNvPr id="316" name="Google Shape;316;p26"/>
              <p:cNvSpPr/>
              <p:nvPr/>
            </p:nvSpPr>
            <p:spPr>
              <a:xfrm>
                <a:off x="4094110" y="4168446"/>
                <a:ext cx="1304731" cy="1304731"/>
              </a:xfrm>
              <a:prstGeom prst="donut">
                <a:avLst>
                  <a:gd fmla="val 12796"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26"/>
              <p:cNvSpPr/>
              <p:nvPr/>
            </p:nvSpPr>
            <p:spPr>
              <a:xfrm>
                <a:off x="4093516" y="4164767"/>
                <a:ext cx="1308410" cy="1308410"/>
              </a:xfrm>
              <a:prstGeom prst="blockArc">
                <a:avLst>
                  <a:gd fmla="val 10800000" name="adj1"/>
                  <a:gd fmla="val 6901327" name="adj2"/>
                  <a:gd fmla="val 12723" name="adj3"/>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8" name="Google Shape;318;p26"/>
            <p:cNvSpPr/>
            <p:nvPr/>
          </p:nvSpPr>
          <p:spPr>
            <a:xfrm>
              <a:off x="1092404" y="2689118"/>
              <a:ext cx="72230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PT Sans"/>
                  <a:ea typeface="PT Sans"/>
                  <a:cs typeface="PT Sans"/>
                  <a:sym typeface="PT Sans"/>
                </a:rPr>
                <a:t>30</a:t>
              </a:r>
              <a:r>
                <a:rPr b="1" lang="en-US" sz="1800">
                  <a:solidFill>
                    <a:srgbClr val="000000"/>
                  </a:solidFill>
                  <a:latin typeface="PT Sans"/>
                  <a:ea typeface="PT Sans"/>
                  <a:cs typeface="PT Sans"/>
                  <a:sym typeface="PT Sans"/>
                </a:rPr>
                <a:t>%</a:t>
              </a:r>
              <a:endParaRPr b="1" sz="1800">
                <a:solidFill>
                  <a:srgbClr val="000000"/>
                </a:solidFill>
                <a:latin typeface="PT Sans"/>
                <a:ea typeface="PT Sans"/>
                <a:cs typeface="PT Sans"/>
                <a:sym typeface="PT Sans"/>
              </a:endParaRPr>
            </a:p>
          </p:txBody>
        </p:sp>
      </p:grpSp>
      <p:sp>
        <p:nvSpPr>
          <p:cNvPr id="319" name="Google Shape;319;p26"/>
          <p:cNvSpPr/>
          <p:nvPr/>
        </p:nvSpPr>
        <p:spPr>
          <a:xfrm>
            <a:off x="982003" y="1437069"/>
            <a:ext cx="6902736"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000000"/>
                </a:solidFill>
                <a:latin typeface="Open Sans"/>
                <a:ea typeface="Open Sans"/>
                <a:cs typeface="Open Sans"/>
                <a:sym typeface="Open Sans"/>
              </a:rPr>
              <a:t>The alternative solutions Sta. Fe Land &amp; Real Estate can provide are the following:</a:t>
            </a:r>
            <a:endParaRPr/>
          </a:p>
          <a:p>
            <a:pPr indent="0" lvl="0" marL="0" marR="0" rtl="0" algn="l">
              <a:spcBef>
                <a:spcPts val="0"/>
              </a:spcBef>
              <a:spcAft>
                <a:spcPts val="0"/>
              </a:spcAft>
              <a:buNone/>
            </a:pPr>
            <a:r>
              <a:t/>
            </a:r>
            <a:endParaRPr sz="1400">
              <a:solidFill>
                <a:srgbClr val="000000"/>
              </a:solidFill>
              <a:latin typeface="Open Sans"/>
              <a:ea typeface="Open Sans"/>
              <a:cs typeface="Open Sans"/>
              <a:sym typeface="Open Sans"/>
            </a:endParaRPr>
          </a:p>
          <a:p>
            <a:pPr indent="-285750" lvl="0" marL="285750" marR="0" rtl="0" algn="l">
              <a:spcBef>
                <a:spcPts val="0"/>
              </a:spcBef>
              <a:spcAft>
                <a:spcPts val="0"/>
              </a:spcAft>
              <a:buClr>
                <a:srgbClr val="8FCD00"/>
              </a:buClr>
              <a:buSzPts val="1960"/>
              <a:buFont typeface="Courier New"/>
              <a:buChar char="o"/>
            </a:pPr>
            <a:r>
              <a:rPr lang="en-US" sz="1400">
                <a:solidFill>
                  <a:srgbClr val="000000"/>
                </a:solidFill>
                <a:latin typeface="Open Sans"/>
                <a:ea typeface="Open Sans"/>
                <a:cs typeface="Open Sans"/>
                <a:sym typeface="Open Sans"/>
              </a:rPr>
              <a:t>Free one-on-one financial and property selling guide for the first 50 persons.</a:t>
            </a:r>
            <a:endParaRPr/>
          </a:p>
        </p:txBody>
      </p:sp>
      <p:cxnSp>
        <p:nvCxnSpPr>
          <p:cNvPr id="320" name="Google Shape;320;p26"/>
          <p:cNvCxnSpPr/>
          <p:nvPr/>
        </p:nvCxnSpPr>
        <p:spPr>
          <a:xfrm>
            <a:off x="837579" y="962691"/>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321" name="Google Shape;321;p26"/>
          <p:cNvCxnSpPr/>
          <p:nvPr/>
        </p:nvCxnSpPr>
        <p:spPr>
          <a:xfrm rot="10800000">
            <a:off x="8410016" y="6129568"/>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5" name="Shape 325"/>
        <p:cNvGrpSpPr/>
        <p:nvPr/>
      </p:nvGrpSpPr>
      <p:grpSpPr>
        <a:xfrm>
          <a:off x="0" y="0"/>
          <a:ext cx="0" cy="0"/>
          <a:chOff x="0" y="0"/>
          <a:chExt cx="0" cy="0"/>
        </a:xfrm>
      </p:grpSpPr>
      <p:grpSp>
        <p:nvGrpSpPr>
          <p:cNvPr id="326" name="Google Shape;326;p27"/>
          <p:cNvGrpSpPr/>
          <p:nvPr/>
        </p:nvGrpSpPr>
        <p:grpSpPr>
          <a:xfrm>
            <a:off x="1717706" y="1947870"/>
            <a:ext cx="5708589" cy="2962260"/>
            <a:chOff x="0" y="0"/>
            <a:chExt cx="2266717" cy="1176431"/>
          </a:xfrm>
        </p:grpSpPr>
        <p:sp>
          <p:nvSpPr>
            <p:cNvPr id="327" name="Google Shape;327;p27"/>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28" name="Google Shape;328;p27"/>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29" name="Google Shape;329;p27"/>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330" name="Google Shape;330;p27"/>
          <p:cNvSpPr/>
          <p:nvPr/>
        </p:nvSpPr>
        <p:spPr>
          <a:xfrm>
            <a:off x="3721464" y="1221410"/>
            <a:ext cx="4674144" cy="1869935"/>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The company will utilize the following business model which will be implemented by early 2019:</a:t>
            </a:r>
            <a:endParaRPr/>
          </a:p>
          <a:p>
            <a:pPr indent="0" lvl="0" marL="0" marR="0" rtl="0" algn="l">
              <a:lnSpc>
                <a:spcPct val="142857"/>
              </a:lnSpc>
              <a:spcBef>
                <a:spcPts val="0"/>
              </a:spcBef>
              <a:spcAft>
                <a:spcPts val="0"/>
              </a:spcAft>
              <a:buNone/>
            </a:pPr>
            <a:br>
              <a:rPr lang="en-US" sz="1400">
                <a:solidFill>
                  <a:srgbClr val="000000"/>
                </a:solidFill>
                <a:latin typeface="Open Sans"/>
                <a:ea typeface="Open Sans"/>
                <a:cs typeface="Open Sans"/>
                <a:sym typeface="Open Sans"/>
              </a:rPr>
            </a:br>
            <a:r>
              <a:rPr lang="en-US" sz="1400">
                <a:solidFill>
                  <a:srgbClr val="000000"/>
                </a:solidFill>
                <a:latin typeface="Open Sans"/>
                <a:ea typeface="Open Sans"/>
                <a:cs typeface="Open Sans"/>
                <a:sym typeface="Open Sans"/>
              </a:rPr>
              <a:t>[SPECIFY BUSINESS MODEL]</a:t>
            </a:r>
            <a:endParaRPr/>
          </a:p>
          <a:p>
            <a:pPr indent="0" lvl="0" marL="0" marR="0" rtl="0" algn="l">
              <a:lnSpc>
                <a:spcPct val="142857"/>
              </a:lnSpc>
              <a:spcBef>
                <a:spcPts val="0"/>
              </a:spcBef>
              <a:spcAft>
                <a:spcPts val="0"/>
              </a:spcAft>
              <a:buNone/>
            </a:pPr>
            <a:br>
              <a:rPr lang="en-US" sz="1400">
                <a:solidFill>
                  <a:srgbClr val="000000"/>
                </a:solidFill>
                <a:latin typeface="Open Sans"/>
                <a:ea typeface="Open Sans"/>
                <a:cs typeface="Open Sans"/>
                <a:sym typeface="Open Sans"/>
              </a:rPr>
            </a:br>
            <a:r>
              <a:rPr lang="en-US" sz="1400">
                <a:solidFill>
                  <a:srgbClr val="000000"/>
                </a:solidFill>
                <a:latin typeface="Open Sans"/>
                <a:ea typeface="Open Sans"/>
                <a:cs typeface="Open Sans"/>
                <a:sym typeface="Open Sans"/>
              </a:rPr>
              <a:t>Revenue equivalent to roughly $100,000 to $120,000 will be expected by the end of 2019.</a:t>
            </a:r>
            <a:endParaRPr sz="1400">
              <a:solidFill>
                <a:srgbClr val="000000"/>
              </a:solidFill>
              <a:latin typeface="Open Sans"/>
              <a:ea typeface="Open Sans"/>
              <a:cs typeface="Open Sans"/>
              <a:sym typeface="Open Sans"/>
            </a:endParaRPr>
          </a:p>
        </p:txBody>
      </p:sp>
      <p:sp>
        <p:nvSpPr>
          <p:cNvPr id="331" name="Google Shape;331;p27"/>
          <p:cNvSpPr/>
          <p:nvPr/>
        </p:nvSpPr>
        <p:spPr>
          <a:xfrm>
            <a:off x="3699237" y="678208"/>
            <a:ext cx="339942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Arimo"/>
                <a:ea typeface="Arimo"/>
                <a:cs typeface="Arimo"/>
                <a:sym typeface="Arimo"/>
              </a:rPr>
              <a:t>Business Model</a:t>
            </a:r>
            <a:endParaRPr/>
          </a:p>
        </p:txBody>
      </p:sp>
      <p:sp>
        <p:nvSpPr>
          <p:cNvPr id="332" name="Google Shape;332;p27"/>
          <p:cNvSpPr/>
          <p:nvPr/>
        </p:nvSpPr>
        <p:spPr>
          <a:xfrm flipH="1">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7"/>
          <p:cNvSpPr/>
          <p:nvPr/>
        </p:nvSpPr>
        <p:spPr>
          <a:xfrm>
            <a:off x="4850752" y="4763038"/>
            <a:ext cx="3771427" cy="1539815"/>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7"/>
          <p:cNvSpPr/>
          <p:nvPr/>
        </p:nvSpPr>
        <p:spPr>
          <a:xfrm>
            <a:off x="431153" y="3728654"/>
            <a:ext cx="5173250" cy="282015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35" name="Google Shape;335;p27"/>
          <p:cNvCxnSpPr/>
          <p:nvPr/>
        </p:nvCxnSpPr>
        <p:spPr>
          <a:xfrm>
            <a:off x="8657981" y="4763038"/>
            <a:ext cx="0" cy="1539816"/>
          </a:xfrm>
          <a:prstGeom prst="straightConnector1">
            <a:avLst/>
          </a:prstGeom>
          <a:noFill/>
          <a:ln cap="flat" cmpd="sng" w="76200">
            <a:solidFill>
              <a:srgbClr val="000000"/>
            </a:solidFill>
            <a:prstDash val="solid"/>
            <a:miter lim="800000"/>
            <a:headEnd len="sm" w="sm" type="none"/>
            <a:tailEnd len="sm" w="sm" type="none"/>
          </a:ln>
        </p:spPr>
      </p:cxnSp>
      <p:sp>
        <p:nvSpPr>
          <p:cNvPr id="336" name="Google Shape;336;p27"/>
          <p:cNvSpPr/>
          <p:nvPr/>
        </p:nvSpPr>
        <p:spPr>
          <a:xfrm>
            <a:off x="5709309" y="5117448"/>
            <a:ext cx="282225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8FCD00"/>
                </a:solidFill>
                <a:latin typeface="Open Sans SemiBold"/>
                <a:ea typeface="Open Sans SemiBold"/>
                <a:cs typeface="Open Sans SemiBold"/>
                <a:sym typeface="Open Sans SemiBold"/>
              </a:rPr>
              <a:t>$100,000 to $120,000 </a:t>
            </a:r>
            <a:r>
              <a:rPr lang="en-US" sz="1400">
                <a:solidFill>
                  <a:srgbClr val="000000"/>
                </a:solidFill>
                <a:latin typeface="Open Sans SemiBold"/>
                <a:ea typeface="Open Sans SemiBold"/>
                <a:cs typeface="Open Sans SemiBold"/>
                <a:sym typeface="Open Sans SemiBold"/>
              </a:rPr>
              <a:t>Revenue equivalent will be expected by the end of 2019</a:t>
            </a:r>
            <a:endParaRPr sz="1400">
              <a:solidFill>
                <a:srgbClr val="000000"/>
              </a:solidFill>
              <a:latin typeface="Open Sans SemiBold"/>
              <a:ea typeface="Open Sans SemiBold"/>
              <a:cs typeface="Open Sans SemiBold"/>
              <a:sym typeface="Open Sans SemiBold"/>
            </a:endParaRPr>
          </a:p>
        </p:txBody>
      </p:sp>
      <p:cxnSp>
        <p:nvCxnSpPr>
          <p:cNvPr id="337" name="Google Shape;337;p27"/>
          <p:cNvCxnSpPr/>
          <p:nvPr/>
        </p:nvCxnSpPr>
        <p:spPr>
          <a:xfrm>
            <a:off x="3581726" y="756501"/>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338" name="Google Shape;338;p27"/>
          <p:cNvCxnSpPr/>
          <p:nvPr/>
        </p:nvCxnSpPr>
        <p:spPr>
          <a:xfrm rot="10800000">
            <a:off x="8410016" y="6129568"/>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2" name="Shape 342"/>
        <p:cNvGrpSpPr/>
        <p:nvPr/>
      </p:nvGrpSpPr>
      <p:grpSpPr>
        <a:xfrm>
          <a:off x="0" y="0"/>
          <a:ext cx="0" cy="0"/>
          <a:chOff x="0" y="0"/>
          <a:chExt cx="0" cy="0"/>
        </a:xfrm>
      </p:grpSpPr>
      <p:sp>
        <p:nvSpPr>
          <p:cNvPr id="343" name="Google Shape;343;p28"/>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8"/>
          <p:cNvSpPr/>
          <p:nvPr/>
        </p:nvSpPr>
        <p:spPr>
          <a:xfrm>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8"/>
          <p:cNvSpPr/>
          <p:nvPr/>
        </p:nvSpPr>
        <p:spPr>
          <a:xfrm>
            <a:off x="4573192" y="913640"/>
            <a:ext cx="3599257" cy="1118255"/>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The company’s schedule will be as follows :</a:t>
            </a:r>
            <a:endParaRPr/>
          </a:p>
          <a:p>
            <a:pPr indent="0" lvl="0" marL="0" marR="0" rtl="0" algn="l">
              <a:lnSpc>
                <a:spcPct val="142857"/>
              </a:lnSpc>
              <a:spcBef>
                <a:spcPts val="0"/>
              </a:spcBef>
              <a:spcAft>
                <a:spcPts val="0"/>
              </a:spcAft>
              <a:buNone/>
            </a:pPr>
            <a:br>
              <a:rPr lang="en-US" sz="1400">
                <a:solidFill>
                  <a:srgbClr val="000000"/>
                </a:solidFill>
                <a:latin typeface="Open Sans"/>
                <a:ea typeface="Open Sans"/>
                <a:cs typeface="Open Sans"/>
                <a:sym typeface="Open Sans"/>
              </a:rPr>
            </a:br>
            <a:r>
              <a:rPr lang="en-US" sz="1400">
                <a:solidFill>
                  <a:srgbClr val="000000"/>
                </a:solidFill>
                <a:latin typeface="Open Sans"/>
                <a:ea typeface="Open Sans"/>
                <a:cs typeface="Open Sans"/>
                <a:sym typeface="Open Sans"/>
              </a:rPr>
              <a:t>[SPECIFY COMPANY SCHEDULE]</a:t>
            </a:r>
            <a:endParaRPr sz="1400">
              <a:solidFill>
                <a:srgbClr val="000000"/>
              </a:solidFill>
              <a:latin typeface="Open Sans"/>
              <a:ea typeface="Open Sans"/>
              <a:cs typeface="Open Sans"/>
              <a:sym typeface="Open Sans"/>
            </a:endParaRPr>
          </a:p>
        </p:txBody>
      </p:sp>
      <p:sp>
        <p:nvSpPr>
          <p:cNvPr id="346" name="Google Shape;346;p28"/>
          <p:cNvSpPr/>
          <p:nvPr/>
        </p:nvSpPr>
        <p:spPr>
          <a:xfrm>
            <a:off x="4554141" y="358467"/>
            <a:ext cx="22303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PT Sans"/>
                <a:ea typeface="PT Sans"/>
                <a:cs typeface="PT Sans"/>
                <a:sym typeface="PT Sans"/>
              </a:rPr>
              <a:t>Schedule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0" name="Shape 350"/>
        <p:cNvGrpSpPr/>
        <p:nvPr/>
      </p:nvGrpSpPr>
      <p:grpSpPr>
        <a:xfrm>
          <a:off x="0" y="0"/>
          <a:ext cx="0" cy="0"/>
          <a:chOff x="0" y="0"/>
          <a:chExt cx="0" cy="0"/>
        </a:xfrm>
      </p:grpSpPr>
      <p:grpSp>
        <p:nvGrpSpPr>
          <p:cNvPr id="351" name="Google Shape;351;p29"/>
          <p:cNvGrpSpPr/>
          <p:nvPr/>
        </p:nvGrpSpPr>
        <p:grpSpPr>
          <a:xfrm>
            <a:off x="1717706" y="1947870"/>
            <a:ext cx="5708589" cy="2962260"/>
            <a:chOff x="0" y="0"/>
            <a:chExt cx="2266717" cy="1176431"/>
          </a:xfrm>
        </p:grpSpPr>
        <p:sp>
          <p:nvSpPr>
            <p:cNvPr id="352" name="Google Shape;352;p29"/>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53" name="Google Shape;353;p29"/>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54" name="Google Shape;354;p29"/>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355" name="Google Shape;355;p29"/>
          <p:cNvSpPr/>
          <p:nvPr/>
        </p:nvSpPr>
        <p:spPr>
          <a:xfrm>
            <a:off x="791458" y="640735"/>
            <a:ext cx="257850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Arimo"/>
                <a:ea typeface="Arimo"/>
                <a:cs typeface="Arimo"/>
                <a:sym typeface="Arimo"/>
              </a:rPr>
              <a:t>Investment</a:t>
            </a:r>
            <a:endParaRPr b="1" sz="3200">
              <a:solidFill>
                <a:srgbClr val="92D050"/>
              </a:solidFill>
              <a:latin typeface="Arimo"/>
              <a:ea typeface="Arimo"/>
              <a:cs typeface="Arimo"/>
              <a:sym typeface="Arimo"/>
            </a:endParaRPr>
          </a:p>
        </p:txBody>
      </p:sp>
      <p:sp>
        <p:nvSpPr>
          <p:cNvPr id="356" name="Google Shape;356;p29"/>
          <p:cNvSpPr/>
          <p:nvPr/>
        </p:nvSpPr>
        <p:spPr>
          <a:xfrm>
            <a:off x="806336" y="1186955"/>
            <a:ext cx="7651864" cy="605294"/>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In order to officially begin, the company will require a budget estimated between $80,000.00 and $90,000.00. This amount will be collected from the following sponsors : </a:t>
            </a:r>
            <a:endParaRPr/>
          </a:p>
        </p:txBody>
      </p:sp>
      <p:sp>
        <p:nvSpPr>
          <p:cNvPr id="357" name="Google Shape;357;p29"/>
          <p:cNvSpPr/>
          <p:nvPr/>
        </p:nvSpPr>
        <p:spPr>
          <a:xfrm>
            <a:off x="760173" y="4512659"/>
            <a:ext cx="7744189" cy="1062024"/>
          </a:xfrm>
          <a:prstGeom prst="rect">
            <a:avLst/>
          </a:prstGeom>
          <a:solidFill>
            <a:srgbClr val="EDF7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8" name="Google Shape;358;p29"/>
          <p:cNvCxnSpPr/>
          <p:nvPr/>
        </p:nvCxnSpPr>
        <p:spPr>
          <a:xfrm>
            <a:off x="8504363" y="4494638"/>
            <a:ext cx="0" cy="1062025"/>
          </a:xfrm>
          <a:prstGeom prst="straightConnector1">
            <a:avLst/>
          </a:prstGeom>
          <a:noFill/>
          <a:ln cap="flat" cmpd="sng" w="76200">
            <a:solidFill>
              <a:srgbClr val="000000"/>
            </a:solidFill>
            <a:prstDash val="solid"/>
            <a:miter lim="800000"/>
            <a:headEnd len="sm" w="sm" type="none"/>
            <a:tailEnd len="sm" w="sm" type="none"/>
          </a:ln>
        </p:spPr>
      </p:cxnSp>
      <p:sp>
        <p:nvSpPr>
          <p:cNvPr id="359" name="Google Shape;359;p29"/>
          <p:cNvSpPr/>
          <p:nvPr/>
        </p:nvSpPr>
        <p:spPr>
          <a:xfrm>
            <a:off x="800500" y="4658951"/>
            <a:ext cx="253005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8FCD00"/>
                </a:solidFill>
                <a:latin typeface="Open Sans SemiBold"/>
                <a:ea typeface="Open Sans SemiBold"/>
                <a:cs typeface="Open Sans SemiBold"/>
                <a:sym typeface="Open Sans SemiBold"/>
              </a:rPr>
              <a:t>$30,000.00</a:t>
            </a:r>
            <a:endParaRPr/>
          </a:p>
        </p:txBody>
      </p:sp>
      <p:sp>
        <p:nvSpPr>
          <p:cNvPr id="360" name="Google Shape;360;p29"/>
          <p:cNvSpPr/>
          <p:nvPr/>
        </p:nvSpPr>
        <p:spPr>
          <a:xfrm>
            <a:off x="3424569" y="4751284"/>
            <a:ext cx="496719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Open Sans SemiBold"/>
                <a:ea typeface="Open Sans SemiBold"/>
                <a:cs typeface="Open Sans SemiBold"/>
                <a:sym typeface="Open Sans SemiBold"/>
              </a:rPr>
              <a:t>Each sponsor has agreed to contribute and invest for Sta. Fe Land &amp; Real Estate</a:t>
            </a:r>
            <a:endParaRPr sz="1600">
              <a:solidFill>
                <a:srgbClr val="000000"/>
              </a:solidFill>
              <a:latin typeface="Open Sans SemiBold"/>
              <a:ea typeface="Open Sans SemiBold"/>
              <a:cs typeface="Open Sans SemiBold"/>
              <a:sym typeface="Open Sans SemiBold"/>
            </a:endParaRPr>
          </a:p>
        </p:txBody>
      </p:sp>
      <p:sp>
        <p:nvSpPr>
          <p:cNvPr id="361" name="Google Shape;361;p29"/>
          <p:cNvSpPr/>
          <p:nvPr/>
        </p:nvSpPr>
        <p:spPr>
          <a:xfrm>
            <a:off x="828046" y="2141921"/>
            <a:ext cx="5742382"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8FCD00"/>
                </a:solidFill>
                <a:latin typeface="Open Sans SemiBold"/>
                <a:ea typeface="Open Sans SemiBold"/>
                <a:cs typeface="Open Sans SemiBold"/>
                <a:sym typeface="Open Sans SemiBold"/>
              </a:rPr>
              <a:t>1. </a:t>
            </a:r>
            <a:r>
              <a:rPr lang="en-US" sz="2400">
                <a:solidFill>
                  <a:srgbClr val="000000"/>
                </a:solidFill>
                <a:latin typeface="Open Sans SemiBold"/>
                <a:ea typeface="Open Sans SemiBold"/>
                <a:cs typeface="Open Sans SemiBold"/>
                <a:sym typeface="Open Sans SemiBold"/>
              </a:rPr>
              <a:t>ATrade Corp.</a:t>
            </a:r>
            <a:endParaRPr/>
          </a:p>
          <a:p>
            <a:pPr indent="0" lvl="0" marL="0" marR="0" rtl="0" algn="l">
              <a:spcBef>
                <a:spcPts val="0"/>
              </a:spcBef>
              <a:spcAft>
                <a:spcPts val="0"/>
              </a:spcAft>
              <a:buNone/>
            </a:pPr>
            <a:br>
              <a:rPr lang="en-US" sz="2400">
                <a:solidFill>
                  <a:srgbClr val="595959"/>
                </a:solidFill>
                <a:latin typeface="Open Sans SemiBold"/>
                <a:ea typeface="Open Sans SemiBold"/>
                <a:cs typeface="Open Sans SemiBold"/>
                <a:sym typeface="Open Sans SemiBold"/>
              </a:rPr>
            </a:br>
            <a:r>
              <a:rPr lang="en-US" sz="2400">
                <a:solidFill>
                  <a:srgbClr val="8FCD00"/>
                </a:solidFill>
                <a:latin typeface="Open Sans SemiBold"/>
                <a:ea typeface="Open Sans SemiBold"/>
                <a:cs typeface="Open Sans SemiBold"/>
                <a:sym typeface="Open Sans SemiBold"/>
              </a:rPr>
              <a:t>2. </a:t>
            </a:r>
            <a:r>
              <a:rPr lang="en-US" sz="2400">
                <a:solidFill>
                  <a:srgbClr val="000000"/>
                </a:solidFill>
                <a:latin typeface="Open Sans SemiBold"/>
                <a:ea typeface="Open Sans SemiBold"/>
                <a:cs typeface="Open Sans SemiBold"/>
                <a:sym typeface="Open Sans SemiBold"/>
              </a:rPr>
              <a:t>Proven Financial Investment Corp.</a:t>
            </a:r>
            <a:endParaRPr/>
          </a:p>
          <a:p>
            <a:pPr indent="0" lvl="0" marL="0" marR="0" rtl="0" algn="l">
              <a:spcBef>
                <a:spcPts val="0"/>
              </a:spcBef>
              <a:spcAft>
                <a:spcPts val="0"/>
              </a:spcAft>
              <a:buNone/>
            </a:pPr>
            <a:br>
              <a:rPr lang="en-US" sz="2400">
                <a:solidFill>
                  <a:srgbClr val="595959"/>
                </a:solidFill>
                <a:latin typeface="Open Sans SemiBold"/>
                <a:ea typeface="Open Sans SemiBold"/>
                <a:cs typeface="Open Sans SemiBold"/>
                <a:sym typeface="Open Sans SemiBold"/>
              </a:rPr>
            </a:br>
            <a:r>
              <a:rPr lang="en-US" sz="2400">
                <a:solidFill>
                  <a:srgbClr val="8FCD00"/>
                </a:solidFill>
                <a:latin typeface="Open Sans SemiBold"/>
                <a:ea typeface="Open Sans SemiBold"/>
                <a:cs typeface="Open Sans SemiBold"/>
                <a:sym typeface="Open Sans SemiBold"/>
              </a:rPr>
              <a:t>3. </a:t>
            </a:r>
            <a:r>
              <a:rPr lang="en-US" sz="2400">
                <a:solidFill>
                  <a:srgbClr val="000000"/>
                </a:solidFill>
                <a:latin typeface="Open Sans SemiBold"/>
                <a:ea typeface="Open Sans SemiBold"/>
                <a:cs typeface="Open Sans SemiBold"/>
                <a:sym typeface="Open Sans SemiBold"/>
              </a:rPr>
              <a:t>Genesis Land Investment Inc.</a:t>
            </a:r>
            <a:endParaRPr/>
          </a:p>
        </p:txBody>
      </p:sp>
      <p:cxnSp>
        <p:nvCxnSpPr>
          <p:cNvPr id="362" name="Google Shape;362;p29"/>
          <p:cNvCxnSpPr/>
          <p:nvPr/>
        </p:nvCxnSpPr>
        <p:spPr>
          <a:xfrm>
            <a:off x="674106" y="722842"/>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363" name="Google Shape;363;p29"/>
          <p:cNvCxnSpPr/>
          <p:nvPr/>
        </p:nvCxnSpPr>
        <p:spPr>
          <a:xfrm rot="10800000">
            <a:off x="8410016" y="6131949"/>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7" name="Shape 367"/>
        <p:cNvGrpSpPr/>
        <p:nvPr/>
      </p:nvGrpSpPr>
      <p:grpSpPr>
        <a:xfrm>
          <a:off x="0" y="0"/>
          <a:ext cx="0" cy="0"/>
          <a:chOff x="0" y="0"/>
          <a:chExt cx="0" cy="0"/>
        </a:xfrm>
      </p:grpSpPr>
      <p:grpSp>
        <p:nvGrpSpPr>
          <p:cNvPr id="368" name="Google Shape;368;p30"/>
          <p:cNvGrpSpPr/>
          <p:nvPr/>
        </p:nvGrpSpPr>
        <p:grpSpPr>
          <a:xfrm>
            <a:off x="1717706" y="1947870"/>
            <a:ext cx="5708589" cy="2962260"/>
            <a:chOff x="0" y="0"/>
            <a:chExt cx="2266717" cy="1176431"/>
          </a:xfrm>
        </p:grpSpPr>
        <p:sp>
          <p:nvSpPr>
            <p:cNvPr id="369" name="Google Shape;369;p30"/>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70" name="Google Shape;370;p30"/>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71" name="Google Shape;371;p30"/>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372" name="Google Shape;372;p30"/>
          <p:cNvSpPr/>
          <p:nvPr/>
        </p:nvSpPr>
        <p:spPr>
          <a:xfrm>
            <a:off x="3978206" y="1186309"/>
            <a:ext cx="4627911" cy="240065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Open Sans"/>
                <a:ea typeface="Open Sans"/>
                <a:cs typeface="Open Sans"/>
                <a:sym typeface="Open Sans"/>
              </a:rPr>
              <a:t>Visit our office every Monday to Friday from 9am to 6pm and Saturday from 9am to 4pm at [ADDRESS].</a:t>
            </a:r>
            <a:endParaRPr/>
          </a:p>
          <a:p>
            <a:pPr indent="0" lvl="0" marL="0" marR="0" rtl="0" algn="l">
              <a:lnSpc>
                <a:spcPct val="120000"/>
              </a:lnSpc>
              <a:spcBef>
                <a:spcPts val="0"/>
              </a:spcBef>
              <a:spcAft>
                <a:spcPts val="0"/>
              </a:spcAft>
              <a:buNone/>
            </a:pPr>
            <a:br>
              <a:rPr lang="en-US" sz="1400">
                <a:solidFill>
                  <a:srgbClr val="000000"/>
                </a:solidFill>
                <a:latin typeface="Open Sans"/>
                <a:ea typeface="Open Sans"/>
                <a:cs typeface="Open Sans"/>
                <a:sym typeface="Open Sans"/>
              </a:rPr>
            </a:br>
            <a:r>
              <a:rPr lang="en-US" sz="1400">
                <a:solidFill>
                  <a:srgbClr val="000000"/>
                </a:solidFill>
                <a:latin typeface="Open Sans"/>
                <a:ea typeface="Open Sans"/>
                <a:cs typeface="Open Sans"/>
                <a:sym typeface="Open Sans"/>
              </a:rPr>
              <a:t>For more information contact any of these contact details :</a:t>
            </a:r>
            <a:endParaRPr/>
          </a:p>
          <a:p>
            <a:pPr indent="0" lvl="0" marL="0" marR="0" rtl="0" algn="l">
              <a:lnSpc>
                <a:spcPct val="120000"/>
              </a:lnSpc>
              <a:spcBef>
                <a:spcPts val="0"/>
              </a:spcBef>
              <a:spcAft>
                <a:spcPts val="0"/>
              </a:spcAft>
              <a:buNone/>
            </a:pPr>
            <a:br>
              <a:rPr lang="en-US" sz="1400">
                <a:solidFill>
                  <a:srgbClr val="000000"/>
                </a:solidFill>
                <a:latin typeface="Open Sans"/>
                <a:ea typeface="Open Sans"/>
                <a:cs typeface="Open Sans"/>
                <a:sym typeface="Open Sans"/>
              </a:rPr>
            </a:br>
            <a:r>
              <a:rPr lang="en-US" sz="1400">
                <a:solidFill>
                  <a:srgbClr val="000000"/>
                </a:solidFill>
                <a:latin typeface="Open Sans"/>
                <a:ea typeface="Open Sans"/>
                <a:cs typeface="Open Sans"/>
                <a:sym typeface="Open Sans"/>
              </a:rPr>
              <a:t>[Phone Number]</a:t>
            </a:r>
            <a:endParaRPr/>
          </a:p>
          <a:p>
            <a:pPr indent="0" lvl="0" marL="0" marR="0" rtl="0" algn="l">
              <a:lnSpc>
                <a:spcPct val="120000"/>
              </a:lnSpc>
              <a:spcBef>
                <a:spcPts val="0"/>
              </a:spcBef>
              <a:spcAft>
                <a:spcPts val="0"/>
              </a:spcAft>
              <a:buNone/>
            </a:pPr>
            <a:r>
              <a:rPr lang="en-US" sz="1400">
                <a:solidFill>
                  <a:srgbClr val="000000"/>
                </a:solidFill>
                <a:latin typeface="Open Sans"/>
                <a:ea typeface="Open Sans"/>
                <a:cs typeface="Open Sans"/>
                <a:sym typeface="Open Sans"/>
              </a:rPr>
              <a:t>[Email]</a:t>
            </a:r>
            <a:endParaRPr/>
          </a:p>
          <a:p>
            <a:pPr indent="0" lvl="0" marL="0" marR="0" rtl="0" algn="l">
              <a:lnSpc>
                <a:spcPct val="120000"/>
              </a:lnSpc>
              <a:spcBef>
                <a:spcPts val="0"/>
              </a:spcBef>
              <a:spcAft>
                <a:spcPts val="0"/>
              </a:spcAft>
              <a:buNone/>
            </a:pPr>
            <a:r>
              <a:rPr lang="en-US" sz="1400">
                <a:solidFill>
                  <a:srgbClr val="000000"/>
                </a:solidFill>
                <a:latin typeface="Open Sans"/>
                <a:ea typeface="Open Sans"/>
                <a:cs typeface="Open Sans"/>
                <a:sym typeface="Open Sans"/>
              </a:rPr>
              <a:t>[Website]</a:t>
            </a:r>
            <a:endParaRPr/>
          </a:p>
        </p:txBody>
      </p:sp>
      <p:sp>
        <p:nvSpPr>
          <p:cNvPr id="373" name="Google Shape;373;p30"/>
          <p:cNvSpPr/>
          <p:nvPr/>
        </p:nvSpPr>
        <p:spPr>
          <a:xfrm>
            <a:off x="3965507" y="640741"/>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92D050"/>
                </a:solidFill>
                <a:latin typeface="Arimo"/>
                <a:ea typeface="Arimo"/>
                <a:cs typeface="Arimo"/>
                <a:sym typeface="Arimo"/>
              </a:rPr>
              <a:t>Contact Us</a:t>
            </a:r>
            <a:endParaRPr b="1" sz="3200">
              <a:solidFill>
                <a:srgbClr val="92D050"/>
              </a:solidFill>
              <a:latin typeface="Arimo"/>
              <a:ea typeface="Arimo"/>
              <a:cs typeface="Arimo"/>
              <a:sym typeface="Arimo"/>
            </a:endParaRPr>
          </a:p>
        </p:txBody>
      </p:sp>
      <p:sp>
        <p:nvSpPr>
          <p:cNvPr id="374" name="Google Shape;374;p30"/>
          <p:cNvSpPr/>
          <p:nvPr/>
        </p:nvSpPr>
        <p:spPr>
          <a:xfrm flipH="1">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30"/>
          <p:cNvSpPr/>
          <p:nvPr/>
        </p:nvSpPr>
        <p:spPr>
          <a:xfrm>
            <a:off x="431152" y="4066104"/>
            <a:ext cx="6302305" cy="2490918"/>
          </a:xfrm>
          <a:prstGeom prst="rect">
            <a:avLst/>
          </a:prstGeom>
          <a:blipFill rotWithShape="1">
            <a:blip r:embed="rId3">
              <a:alphaModFix/>
            </a:blip>
            <a:stretch>
              <a:fillRect b="-37248" l="0" r="-1549" t="-1801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76" name="Google Shape;376;p30"/>
          <p:cNvCxnSpPr/>
          <p:nvPr/>
        </p:nvCxnSpPr>
        <p:spPr>
          <a:xfrm>
            <a:off x="3840468" y="723782"/>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377" name="Google Shape;377;p30"/>
          <p:cNvCxnSpPr/>
          <p:nvPr/>
        </p:nvCxnSpPr>
        <p:spPr>
          <a:xfrm rot="10800000">
            <a:off x="8410016" y="6129568"/>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1" name="Shape 381"/>
        <p:cNvGrpSpPr/>
        <p:nvPr/>
      </p:nvGrpSpPr>
      <p:grpSpPr>
        <a:xfrm>
          <a:off x="0" y="0"/>
          <a:ext cx="0" cy="0"/>
          <a:chOff x="0" y="0"/>
          <a:chExt cx="0" cy="0"/>
        </a:xfrm>
      </p:grpSpPr>
      <p:sp>
        <p:nvSpPr>
          <p:cNvPr id="382" name="Google Shape;382;p31"/>
          <p:cNvSpPr/>
          <p:nvPr/>
        </p:nvSpPr>
        <p:spPr>
          <a:xfrm>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31"/>
          <p:cNvSpPr/>
          <p:nvPr/>
        </p:nvSpPr>
        <p:spPr>
          <a:xfrm>
            <a:off x="3657437" y="2986328"/>
            <a:ext cx="548656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8000">
                <a:solidFill>
                  <a:srgbClr val="8FCD00"/>
                </a:solidFill>
                <a:latin typeface="PT Sans"/>
                <a:ea typeface="PT Sans"/>
                <a:cs typeface="PT Sans"/>
                <a:sym typeface="PT Sans"/>
              </a:rPr>
              <a:t>Thank You</a:t>
            </a:r>
            <a:endParaRPr/>
          </a:p>
        </p:txBody>
      </p:sp>
      <p:grpSp>
        <p:nvGrpSpPr>
          <p:cNvPr id="384" name="Google Shape;384;p31"/>
          <p:cNvGrpSpPr/>
          <p:nvPr/>
        </p:nvGrpSpPr>
        <p:grpSpPr>
          <a:xfrm>
            <a:off x="0" y="1869180"/>
            <a:ext cx="4305723" cy="2234295"/>
            <a:chOff x="0" y="0"/>
            <a:chExt cx="2266717" cy="1176431"/>
          </a:xfrm>
        </p:grpSpPr>
        <p:sp>
          <p:nvSpPr>
            <p:cNvPr id="385" name="Google Shape;385;p31"/>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86" name="Google Shape;386;p31"/>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387" name="Google Shape;387;p31"/>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8FC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8FCD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 name="Shape 95"/>
        <p:cNvGrpSpPr/>
        <p:nvPr/>
      </p:nvGrpSpPr>
      <p:grpSpPr>
        <a:xfrm>
          <a:off x="0" y="0"/>
          <a:ext cx="0" cy="0"/>
          <a:chOff x="0" y="0"/>
          <a:chExt cx="0" cy="0"/>
        </a:xfrm>
      </p:grpSpPr>
      <p:grpSp>
        <p:nvGrpSpPr>
          <p:cNvPr id="96" name="Google Shape;96;p14"/>
          <p:cNvGrpSpPr/>
          <p:nvPr/>
        </p:nvGrpSpPr>
        <p:grpSpPr>
          <a:xfrm>
            <a:off x="1717706" y="1947870"/>
            <a:ext cx="5708589" cy="2962260"/>
            <a:chOff x="0" y="0"/>
            <a:chExt cx="2266717" cy="1176431"/>
          </a:xfrm>
        </p:grpSpPr>
        <p:sp>
          <p:nvSpPr>
            <p:cNvPr id="97" name="Google Shape;97;p14"/>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98" name="Google Shape;98;p14"/>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99" name="Google Shape;99;p14"/>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100" name="Google Shape;100;p14"/>
          <p:cNvSpPr/>
          <p:nvPr/>
        </p:nvSpPr>
        <p:spPr>
          <a:xfrm>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4423244" y="4035046"/>
            <a:ext cx="3727807" cy="13569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000000"/>
                </a:solidFill>
                <a:latin typeface="Open Sans"/>
                <a:ea typeface="Open Sans"/>
                <a:cs typeface="Open Sans"/>
                <a:sym typeface="Open Sans"/>
              </a:rPr>
              <a:t>Sta. Fe Land &amp; Real Estate is a real estate company based in Long Island, New York. Active since 2003, it was founded by Jordan Bell who was a graduate in Economics from Yale University.</a:t>
            </a:r>
            <a:endParaRPr/>
          </a:p>
        </p:txBody>
      </p:sp>
      <p:sp>
        <p:nvSpPr>
          <p:cNvPr id="102" name="Google Shape;102;p14"/>
          <p:cNvSpPr/>
          <p:nvPr/>
        </p:nvSpPr>
        <p:spPr>
          <a:xfrm>
            <a:off x="4408956" y="3530953"/>
            <a:ext cx="23199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strike="noStrike">
                <a:solidFill>
                  <a:srgbClr val="8FCD00"/>
                </a:solidFill>
                <a:latin typeface="PT Sans"/>
                <a:ea typeface="PT Sans"/>
                <a:cs typeface="PT Sans"/>
                <a:sym typeface="PT Sans"/>
              </a:rPr>
              <a:t>About Us</a:t>
            </a:r>
            <a:endParaRPr b="1" sz="3200">
              <a:solidFill>
                <a:srgbClr val="8FCD00"/>
              </a:solidFill>
              <a:latin typeface="PT Sans"/>
              <a:ea typeface="PT Sans"/>
              <a:cs typeface="PT Sans"/>
              <a:sym typeface="PT Sans"/>
            </a:endParaRPr>
          </a:p>
        </p:txBody>
      </p:sp>
      <p:cxnSp>
        <p:nvCxnSpPr>
          <p:cNvPr id="103" name="Google Shape;103;p14"/>
          <p:cNvCxnSpPr/>
          <p:nvPr/>
        </p:nvCxnSpPr>
        <p:spPr>
          <a:xfrm>
            <a:off x="4267458" y="3626727"/>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104" name="Google Shape;104;p14"/>
          <p:cNvCxnSpPr/>
          <p:nvPr/>
        </p:nvCxnSpPr>
        <p:spPr>
          <a:xfrm rot="10800000">
            <a:off x="8410016" y="6129568"/>
            <a:ext cx="0" cy="723773"/>
          </a:xfrm>
          <a:prstGeom prst="straightConnector1">
            <a:avLst/>
          </a:prstGeom>
          <a:noFill/>
          <a:ln cap="flat" cmpd="sng" w="76200">
            <a:solidFill>
              <a:srgbClr val="8FCD00"/>
            </a:solidFill>
            <a:prstDash val="solid"/>
            <a:miter lim="800000"/>
            <a:headEnd len="sm" w="sm" type="none"/>
            <a:tailEnd len="sm" w="sm" type="none"/>
          </a:ln>
        </p:spPr>
      </p:cxnSp>
      <p:sp>
        <p:nvSpPr>
          <p:cNvPr id="105" name="Google Shape;105;p14"/>
          <p:cNvSpPr/>
          <p:nvPr/>
        </p:nvSpPr>
        <p:spPr>
          <a:xfrm>
            <a:off x="402144" y="300479"/>
            <a:ext cx="5173250" cy="2820150"/>
          </a:xfrm>
          <a:prstGeom prst="rect">
            <a:avLst/>
          </a:prstGeom>
          <a:blipFill rotWithShape="1">
            <a:blip r:embed="rId3">
              <a:alphaModFix/>
            </a:blip>
            <a:stretch>
              <a:fillRect b="-21900" l="0" r="0" t="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grpSp>
        <p:nvGrpSpPr>
          <p:cNvPr id="110" name="Google Shape;110;p15"/>
          <p:cNvGrpSpPr/>
          <p:nvPr/>
        </p:nvGrpSpPr>
        <p:grpSpPr>
          <a:xfrm>
            <a:off x="1717706" y="1947870"/>
            <a:ext cx="5708589" cy="2962260"/>
            <a:chOff x="0" y="0"/>
            <a:chExt cx="2266717" cy="1176431"/>
          </a:xfrm>
        </p:grpSpPr>
        <p:sp>
          <p:nvSpPr>
            <p:cNvPr id="111" name="Google Shape;111;p15"/>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12" name="Google Shape;112;p15"/>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13" name="Google Shape;113;p15"/>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114" name="Google Shape;114;p15"/>
          <p:cNvSpPr/>
          <p:nvPr/>
        </p:nvSpPr>
        <p:spPr>
          <a:xfrm flipH="1">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4176349" y="1532529"/>
            <a:ext cx="4169996" cy="135697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000000"/>
                </a:solidFill>
                <a:latin typeface="Open Sans"/>
                <a:ea typeface="Open Sans"/>
                <a:cs typeface="Open Sans"/>
                <a:sym typeface="Open Sans"/>
              </a:rPr>
              <a:t>Our vision is to become the top real estate company across the state in the year 2025 by achieving the prestigious International Property Award and the World’s Finest Property Company Award.</a:t>
            </a:r>
            <a:endParaRPr/>
          </a:p>
        </p:txBody>
      </p:sp>
      <p:sp>
        <p:nvSpPr>
          <p:cNvPr id="116" name="Google Shape;116;p15"/>
          <p:cNvSpPr/>
          <p:nvPr/>
        </p:nvSpPr>
        <p:spPr>
          <a:xfrm>
            <a:off x="4181111" y="951863"/>
            <a:ext cx="14160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Vision</a:t>
            </a:r>
            <a:endParaRPr b="1" sz="3200">
              <a:solidFill>
                <a:srgbClr val="8FCD00"/>
              </a:solidFill>
              <a:latin typeface="PT Sans"/>
              <a:ea typeface="PT Sans"/>
              <a:cs typeface="PT Sans"/>
              <a:sym typeface="PT Sans"/>
            </a:endParaRPr>
          </a:p>
        </p:txBody>
      </p:sp>
      <p:cxnSp>
        <p:nvCxnSpPr>
          <p:cNvPr id="117" name="Google Shape;117;p15"/>
          <p:cNvCxnSpPr/>
          <p:nvPr/>
        </p:nvCxnSpPr>
        <p:spPr>
          <a:xfrm>
            <a:off x="4031048" y="1030436"/>
            <a:ext cx="0" cy="442684"/>
          </a:xfrm>
          <a:prstGeom prst="straightConnector1">
            <a:avLst/>
          </a:prstGeom>
          <a:noFill/>
          <a:ln cap="flat" cmpd="sng" w="76200">
            <a:solidFill>
              <a:srgbClr val="000000"/>
            </a:solidFill>
            <a:prstDash val="solid"/>
            <a:miter lim="800000"/>
            <a:headEnd len="sm" w="sm" type="none"/>
            <a:tailEnd len="sm" w="sm" type="none"/>
          </a:ln>
        </p:spPr>
      </p:cxnSp>
      <p:sp>
        <p:nvSpPr>
          <p:cNvPr id="118" name="Google Shape;118;p15"/>
          <p:cNvSpPr/>
          <p:nvPr/>
        </p:nvSpPr>
        <p:spPr>
          <a:xfrm>
            <a:off x="431153" y="3728656"/>
            <a:ext cx="5173250" cy="282015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9" name="Google Shape;119;p15"/>
          <p:cNvCxnSpPr/>
          <p:nvPr/>
        </p:nvCxnSpPr>
        <p:spPr>
          <a:xfrm rot="10800000">
            <a:off x="8410016" y="6131949"/>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3" name="Shape 123"/>
        <p:cNvGrpSpPr/>
        <p:nvPr/>
      </p:nvGrpSpPr>
      <p:grpSpPr>
        <a:xfrm>
          <a:off x="0" y="0"/>
          <a:ext cx="0" cy="0"/>
          <a:chOff x="0" y="0"/>
          <a:chExt cx="0" cy="0"/>
        </a:xfrm>
      </p:grpSpPr>
      <p:grpSp>
        <p:nvGrpSpPr>
          <p:cNvPr id="124" name="Google Shape;124;p16"/>
          <p:cNvGrpSpPr/>
          <p:nvPr/>
        </p:nvGrpSpPr>
        <p:grpSpPr>
          <a:xfrm>
            <a:off x="1717706" y="1947870"/>
            <a:ext cx="5708589" cy="2962260"/>
            <a:chOff x="0" y="0"/>
            <a:chExt cx="2266717" cy="1176431"/>
          </a:xfrm>
        </p:grpSpPr>
        <p:sp>
          <p:nvSpPr>
            <p:cNvPr id="125" name="Google Shape;125;p16"/>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26" name="Google Shape;126;p16"/>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27" name="Google Shape;127;p16"/>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128" name="Google Shape;128;p16"/>
          <p:cNvSpPr/>
          <p:nvPr/>
        </p:nvSpPr>
        <p:spPr>
          <a:xfrm>
            <a:off x="4124940" y="4146086"/>
            <a:ext cx="4508405" cy="605294"/>
          </a:xfrm>
          <a:prstGeom prst="rect">
            <a:avLst/>
          </a:prstGeom>
          <a:noFill/>
          <a:ln>
            <a:noFill/>
          </a:ln>
        </p:spPr>
        <p:txBody>
          <a:bodyPr anchorCtr="0" anchor="t" bIns="45700" lIns="91425" spcFirstLastPara="1" rIns="91425" wrap="square" tIns="45700">
            <a:noAutofit/>
          </a:bodyPr>
          <a:lstStyle/>
          <a:p>
            <a:pPr indent="0" lvl="0" marL="0" marR="0" rtl="0" algn="l">
              <a:lnSpc>
                <a:spcPct val="142857"/>
              </a:lnSpc>
              <a:spcBef>
                <a:spcPts val="0"/>
              </a:spcBef>
              <a:spcAft>
                <a:spcPts val="0"/>
              </a:spcAft>
              <a:buNone/>
            </a:pPr>
            <a:r>
              <a:rPr lang="en-US" sz="1400">
                <a:solidFill>
                  <a:srgbClr val="000000"/>
                </a:solidFill>
                <a:latin typeface="Open Sans"/>
                <a:ea typeface="Open Sans"/>
                <a:cs typeface="Open Sans"/>
                <a:sym typeface="Open Sans"/>
              </a:rPr>
              <a:t>Our mission is to provide great selections of quality real estate properties at competitive prices.</a:t>
            </a:r>
            <a:endParaRPr/>
          </a:p>
        </p:txBody>
      </p:sp>
      <p:sp>
        <p:nvSpPr>
          <p:cNvPr id="129" name="Google Shape;129;p16"/>
          <p:cNvSpPr/>
          <p:nvPr/>
        </p:nvSpPr>
        <p:spPr>
          <a:xfrm>
            <a:off x="4110651" y="3561311"/>
            <a:ext cx="17496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Mission</a:t>
            </a:r>
            <a:endParaRPr b="1" sz="3200">
              <a:solidFill>
                <a:srgbClr val="8FCD00"/>
              </a:solidFill>
              <a:latin typeface="PT Sans"/>
              <a:ea typeface="PT Sans"/>
              <a:cs typeface="PT Sans"/>
              <a:sym typeface="PT Sans"/>
            </a:endParaRPr>
          </a:p>
        </p:txBody>
      </p:sp>
      <p:cxnSp>
        <p:nvCxnSpPr>
          <p:cNvPr id="130" name="Google Shape;130;p16"/>
          <p:cNvCxnSpPr/>
          <p:nvPr/>
        </p:nvCxnSpPr>
        <p:spPr>
          <a:xfrm rot="10800000">
            <a:off x="8410016" y="6135918"/>
            <a:ext cx="0" cy="723773"/>
          </a:xfrm>
          <a:prstGeom prst="straightConnector1">
            <a:avLst/>
          </a:prstGeom>
          <a:noFill/>
          <a:ln cap="flat" cmpd="sng" w="76200">
            <a:solidFill>
              <a:srgbClr val="8FCD00"/>
            </a:solidFill>
            <a:prstDash val="solid"/>
            <a:miter lim="800000"/>
            <a:headEnd len="sm" w="sm" type="none"/>
            <a:tailEnd len="sm" w="sm" type="none"/>
          </a:ln>
        </p:spPr>
      </p:cxnSp>
      <p:cxnSp>
        <p:nvCxnSpPr>
          <p:cNvPr id="131" name="Google Shape;131;p16"/>
          <p:cNvCxnSpPr/>
          <p:nvPr/>
        </p:nvCxnSpPr>
        <p:spPr>
          <a:xfrm>
            <a:off x="3990870" y="3633532"/>
            <a:ext cx="0" cy="442684"/>
          </a:xfrm>
          <a:prstGeom prst="straightConnector1">
            <a:avLst/>
          </a:prstGeom>
          <a:noFill/>
          <a:ln cap="flat" cmpd="sng" w="76200">
            <a:solidFill>
              <a:srgbClr val="000000"/>
            </a:solidFill>
            <a:prstDash val="solid"/>
            <a:miter lim="800000"/>
            <a:headEnd len="sm" w="sm" type="none"/>
            <a:tailEnd len="sm" w="sm" type="none"/>
          </a:ln>
        </p:spPr>
      </p:cxnSp>
      <p:sp>
        <p:nvSpPr>
          <p:cNvPr id="132" name="Google Shape;132;p16"/>
          <p:cNvSpPr/>
          <p:nvPr/>
        </p:nvSpPr>
        <p:spPr>
          <a:xfrm>
            <a:off x="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402144" y="306455"/>
            <a:ext cx="5173250" cy="2820150"/>
          </a:xfrm>
          <a:prstGeom prst="rect">
            <a:avLst/>
          </a:prstGeom>
          <a:blipFill rotWithShape="1">
            <a:blip r:embed="rId3">
              <a:alphaModFix/>
            </a:blip>
            <a:stretch>
              <a:fillRect b="-10240" l="259" r="-258" t="-1573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7" name="Shape 137"/>
        <p:cNvGrpSpPr/>
        <p:nvPr/>
      </p:nvGrpSpPr>
      <p:grpSpPr>
        <a:xfrm>
          <a:off x="0" y="0"/>
          <a:ext cx="0" cy="0"/>
          <a:chOff x="0" y="0"/>
          <a:chExt cx="0" cy="0"/>
        </a:xfrm>
      </p:grpSpPr>
      <p:sp>
        <p:nvSpPr>
          <p:cNvPr id="138" name="Google Shape;138;p17"/>
          <p:cNvSpPr/>
          <p:nvPr/>
        </p:nvSpPr>
        <p:spPr>
          <a:xfrm>
            <a:off x="0" y="1"/>
            <a:ext cx="9144000" cy="2929741"/>
          </a:xfrm>
          <a:prstGeom prst="rect">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2941041" y="696313"/>
            <a:ext cx="326191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PT Sans"/>
                <a:ea typeface="PT Sans"/>
                <a:cs typeface="PT Sans"/>
                <a:sym typeface="PT Sans"/>
              </a:rPr>
              <a:t>Real Estate Team</a:t>
            </a:r>
            <a:endParaRPr b="1" sz="3200">
              <a:solidFill>
                <a:schemeClr val="lt1"/>
              </a:solidFill>
              <a:latin typeface="PT Sans"/>
              <a:ea typeface="PT Sans"/>
              <a:cs typeface="PT Sans"/>
              <a:sym typeface="PT Sans"/>
            </a:endParaRPr>
          </a:p>
        </p:txBody>
      </p:sp>
      <p:sp>
        <p:nvSpPr>
          <p:cNvPr id="140" name="Google Shape;140;p17"/>
          <p:cNvSpPr/>
          <p:nvPr/>
        </p:nvSpPr>
        <p:spPr>
          <a:xfrm>
            <a:off x="1545113" y="4293348"/>
            <a:ext cx="232321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Open Sans Light"/>
                <a:ea typeface="Open Sans Light"/>
                <a:cs typeface="Open Sans Light"/>
                <a:sym typeface="Open Sans Light"/>
              </a:rPr>
              <a:t>Financial Services Advisor</a:t>
            </a:r>
            <a:endParaRPr/>
          </a:p>
        </p:txBody>
      </p:sp>
      <p:sp>
        <p:nvSpPr>
          <p:cNvPr id="141" name="Google Shape;141;p17"/>
          <p:cNvSpPr/>
          <p:nvPr/>
        </p:nvSpPr>
        <p:spPr>
          <a:xfrm>
            <a:off x="1748907" y="3973708"/>
            <a:ext cx="191563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FCD00"/>
                </a:solidFill>
                <a:latin typeface="PT Sans"/>
                <a:ea typeface="PT Sans"/>
                <a:cs typeface="PT Sans"/>
                <a:sym typeface="PT Sans"/>
              </a:rPr>
              <a:t>Kevin Kennedy</a:t>
            </a:r>
            <a:endParaRPr b="1" sz="2000">
              <a:solidFill>
                <a:srgbClr val="8FCD00"/>
              </a:solidFill>
              <a:latin typeface="PT Sans"/>
              <a:ea typeface="PT Sans"/>
              <a:cs typeface="PT Sans"/>
              <a:sym typeface="PT Sans"/>
            </a:endParaRPr>
          </a:p>
        </p:txBody>
      </p:sp>
      <p:sp>
        <p:nvSpPr>
          <p:cNvPr id="142" name="Google Shape;142;p17"/>
          <p:cNvSpPr/>
          <p:nvPr/>
        </p:nvSpPr>
        <p:spPr>
          <a:xfrm>
            <a:off x="1748906" y="4600811"/>
            <a:ext cx="1915631" cy="170816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000000"/>
                </a:solidFill>
                <a:latin typeface="Open Sans"/>
                <a:ea typeface="Open Sans"/>
                <a:cs typeface="Open Sans"/>
                <a:sym typeface="Open Sans"/>
              </a:rPr>
              <a:t>In charge of giving financial advice to clients regarding money management, tax settlements and insurance decisions in availing a property. </a:t>
            </a:r>
            <a:endParaRPr/>
          </a:p>
        </p:txBody>
      </p:sp>
      <p:sp>
        <p:nvSpPr>
          <p:cNvPr id="143" name="Google Shape;143;p17"/>
          <p:cNvSpPr/>
          <p:nvPr/>
        </p:nvSpPr>
        <p:spPr>
          <a:xfrm>
            <a:off x="1878634" y="2039500"/>
            <a:ext cx="1656176" cy="1656176"/>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5486123" y="4597927"/>
            <a:ext cx="1865964" cy="147732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200">
                <a:solidFill>
                  <a:srgbClr val="000000"/>
                </a:solidFill>
                <a:latin typeface="Open Sans"/>
                <a:ea typeface="Open Sans"/>
                <a:cs typeface="Open Sans"/>
                <a:sym typeface="Open Sans"/>
              </a:rPr>
              <a:t>In charge of implementing marketing strategies that promotes the company to draw potential customers.</a:t>
            </a:r>
            <a:endParaRPr/>
          </a:p>
        </p:txBody>
      </p:sp>
      <p:sp>
        <p:nvSpPr>
          <p:cNvPr id="145" name="Google Shape;145;p17"/>
          <p:cNvSpPr/>
          <p:nvPr/>
        </p:nvSpPr>
        <p:spPr>
          <a:xfrm>
            <a:off x="5379251" y="3976085"/>
            <a:ext cx="208041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FCD00"/>
                </a:solidFill>
                <a:latin typeface="PT Sans"/>
                <a:ea typeface="PT Sans"/>
                <a:cs typeface="PT Sans"/>
                <a:sym typeface="PT Sans"/>
              </a:rPr>
              <a:t>Tom Washington</a:t>
            </a:r>
            <a:endParaRPr b="1" sz="2000">
              <a:solidFill>
                <a:srgbClr val="8FCD00"/>
              </a:solidFill>
              <a:latin typeface="PT Sans"/>
              <a:ea typeface="PT Sans"/>
              <a:cs typeface="PT Sans"/>
              <a:sym typeface="PT Sans"/>
            </a:endParaRPr>
          </a:p>
        </p:txBody>
      </p:sp>
      <p:sp>
        <p:nvSpPr>
          <p:cNvPr id="146" name="Google Shape;146;p17"/>
          <p:cNvSpPr/>
          <p:nvPr/>
        </p:nvSpPr>
        <p:spPr>
          <a:xfrm>
            <a:off x="5485628" y="4288877"/>
            <a:ext cx="1867659"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Open Sans Light"/>
                <a:ea typeface="Open Sans Light"/>
                <a:cs typeface="Open Sans Light"/>
                <a:sym typeface="Open Sans Light"/>
              </a:rPr>
              <a:t>Marketing Manager</a:t>
            </a:r>
            <a:endParaRPr/>
          </a:p>
        </p:txBody>
      </p:sp>
      <p:sp>
        <p:nvSpPr>
          <p:cNvPr id="147" name="Google Shape;147;p17"/>
          <p:cNvSpPr/>
          <p:nvPr/>
        </p:nvSpPr>
        <p:spPr>
          <a:xfrm>
            <a:off x="5591369" y="2039500"/>
            <a:ext cx="1656176" cy="1656176"/>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1" name="Shape 151"/>
        <p:cNvGrpSpPr/>
        <p:nvPr/>
      </p:nvGrpSpPr>
      <p:grpSpPr>
        <a:xfrm>
          <a:off x="0" y="0"/>
          <a:ext cx="0" cy="0"/>
          <a:chOff x="0" y="0"/>
          <a:chExt cx="0" cy="0"/>
        </a:xfrm>
      </p:grpSpPr>
      <p:sp>
        <p:nvSpPr>
          <p:cNvPr id="152" name="Google Shape;152;p18"/>
          <p:cNvSpPr/>
          <p:nvPr/>
        </p:nvSpPr>
        <p:spPr>
          <a:xfrm>
            <a:off x="0" y="1"/>
            <a:ext cx="9144000" cy="2929741"/>
          </a:xfrm>
          <a:prstGeom prst="rect">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8"/>
          <p:cNvSpPr/>
          <p:nvPr/>
        </p:nvSpPr>
        <p:spPr>
          <a:xfrm>
            <a:off x="1878325" y="2039500"/>
            <a:ext cx="1656176" cy="1656176"/>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8"/>
          <p:cNvSpPr/>
          <p:nvPr/>
        </p:nvSpPr>
        <p:spPr>
          <a:xfrm>
            <a:off x="1771743" y="4599092"/>
            <a:ext cx="1869340" cy="122354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1200">
                <a:solidFill>
                  <a:srgbClr val="000000"/>
                </a:solidFill>
                <a:latin typeface="Open Sans"/>
                <a:ea typeface="Open Sans"/>
                <a:cs typeface="Open Sans"/>
                <a:sym typeface="Open Sans"/>
              </a:rPr>
              <a:t>In charge of arranging and settling deals and transactions between property buyers and sellers.</a:t>
            </a:r>
            <a:endParaRPr/>
          </a:p>
        </p:txBody>
      </p:sp>
      <p:sp>
        <p:nvSpPr>
          <p:cNvPr id="155" name="Google Shape;155;p18"/>
          <p:cNvSpPr/>
          <p:nvPr/>
        </p:nvSpPr>
        <p:spPr>
          <a:xfrm>
            <a:off x="1819771" y="4294925"/>
            <a:ext cx="1773285"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Open Sans Light"/>
                <a:ea typeface="Open Sans Light"/>
                <a:cs typeface="Open Sans Light"/>
                <a:sym typeface="Open Sans Light"/>
              </a:rPr>
              <a:t>Real Estate Broker</a:t>
            </a:r>
            <a:endParaRPr/>
          </a:p>
        </p:txBody>
      </p:sp>
      <p:sp>
        <p:nvSpPr>
          <p:cNvPr id="156" name="Google Shape;156;p18"/>
          <p:cNvSpPr/>
          <p:nvPr/>
        </p:nvSpPr>
        <p:spPr>
          <a:xfrm>
            <a:off x="1656054" y="3975997"/>
            <a:ext cx="210071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FCD00"/>
                </a:solidFill>
                <a:latin typeface="PT Sans"/>
                <a:ea typeface="PT Sans"/>
                <a:cs typeface="PT Sans"/>
                <a:sym typeface="PT Sans"/>
              </a:rPr>
              <a:t>Kenneth Johnson</a:t>
            </a:r>
            <a:endParaRPr b="1" sz="2000">
              <a:solidFill>
                <a:srgbClr val="8FCD00"/>
              </a:solidFill>
              <a:latin typeface="PT Sans"/>
              <a:ea typeface="PT Sans"/>
              <a:cs typeface="PT Sans"/>
              <a:sym typeface="PT Sans"/>
            </a:endParaRPr>
          </a:p>
        </p:txBody>
      </p:sp>
      <p:sp>
        <p:nvSpPr>
          <p:cNvPr id="157" name="Google Shape;157;p18"/>
          <p:cNvSpPr/>
          <p:nvPr/>
        </p:nvSpPr>
        <p:spPr>
          <a:xfrm>
            <a:off x="5593584" y="2039500"/>
            <a:ext cx="1656176" cy="1656176"/>
          </a:xfrm>
          <a:prstGeom prst="rect">
            <a:avLst/>
          </a:prstGeom>
          <a:blipFill rotWithShape="1">
            <a:blip r:embed="rId4">
              <a:alphaModFix/>
            </a:blip>
            <a:stretch>
              <a:fillRect b="-13125" l="-4033" r="-4870" t="-2434"/>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8"/>
          <p:cNvSpPr/>
          <p:nvPr/>
        </p:nvSpPr>
        <p:spPr>
          <a:xfrm>
            <a:off x="5471954" y="4600321"/>
            <a:ext cx="1899437" cy="122354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None/>
            </a:pPr>
            <a:r>
              <a:rPr lang="en-US" sz="1200">
                <a:solidFill>
                  <a:srgbClr val="000000"/>
                </a:solidFill>
                <a:latin typeface="Open Sans"/>
                <a:ea typeface="Open Sans"/>
                <a:cs typeface="Open Sans"/>
                <a:sym typeface="Open Sans"/>
              </a:rPr>
              <a:t>In charge of arranging and settling deals and transactions between property buyers and sellers.</a:t>
            </a:r>
            <a:endParaRPr/>
          </a:p>
        </p:txBody>
      </p:sp>
      <p:sp>
        <p:nvSpPr>
          <p:cNvPr id="159" name="Google Shape;159;p18"/>
          <p:cNvSpPr/>
          <p:nvPr/>
        </p:nvSpPr>
        <p:spPr>
          <a:xfrm>
            <a:off x="5471062" y="4294717"/>
            <a:ext cx="1901221"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400">
                <a:solidFill>
                  <a:srgbClr val="7F7F7F"/>
                </a:solidFill>
                <a:latin typeface="Open Sans Light"/>
                <a:ea typeface="Open Sans Light"/>
                <a:cs typeface="Open Sans Light"/>
                <a:sym typeface="Open Sans Light"/>
              </a:rPr>
              <a:t>Real Estate Broker</a:t>
            </a:r>
            <a:endParaRPr/>
          </a:p>
        </p:txBody>
      </p:sp>
      <p:sp>
        <p:nvSpPr>
          <p:cNvPr id="160" name="Google Shape;160;p18"/>
          <p:cNvSpPr/>
          <p:nvPr/>
        </p:nvSpPr>
        <p:spPr>
          <a:xfrm>
            <a:off x="5755625" y="3979583"/>
            <a:ext cx="133209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8FCD00"/>
                </a:solidFill>
                <a:latin typeface="PT Sans"/>
                <a:ea typeface="PT Sans"/>
                <a:cs typeface="PT Sans"/>
                <a:sym typeface="PT Sans"/>
              </a:rPr>
              <a:t>Ben David</a:t>
            </a:r>
            <a:endParaRPr b="1" sz="2000">
              <a:solidFill>
                <a:srgbClr val="8FCD00"/>
              </a:solidFill>
              <a:latin typeface="PT Sans"/>
              <a:ea typeface="PT Sans"/>
              <a:cs typeface="PT Sans"/>
              <a:sym typeface="PT Sans"/>
            </a:endParaRPr>
          </a:p>
        </p:txBody>
      </p:sp>
      <p:sp>
        <p:nvSpPr>
          <p:cNvPr id="161" name="Google Shape;161;p18"/>
          <p:cNvSpPr/>
          <p:nvPr/>
        </p:nvSpPr>
        <p:spPr>
          <a:xfrm>
            <a:off x="2941041" y="696313"/>
            <a:ext cx="326191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PT Sans"/>
                <a:ea typeface="PT Sans"/>
                <a:cs typeface="PT Sans"/>
                <a:sym typeface="PT Sans"/>
              </a:rPr>
              <a:t>Real Estate Team</a:t>
            </a:r>
            <a:endParaRPr b="1" sz="3200">
              <a:solidFill>
                <a:schemeClr val="lt1"/>
              </a:solidFill>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5" name="Shape 165"/>
        <p:cNvGrpSpPr/>
        <p:nvPr/>
      </p:nvGrpSpPr>
      <p:grpSpPr>
        <a:xfrm>
          <a:off x="0" y="0"/>
          <a:ext cx="0" cy="0"/>
          <a:chOff x="0" y="0"/>
          <a:chExt cx="0" cy="0"/>
        </a:xfrm>
      </p:grpSpPr>
      <p:grpSp>
        <p:nvGrpSpPr>
          <p:cNvPr id="166" name="Google Shape;166;p19"/>
          <p:cNvGrpSpPr/>
          <p:nvPr/>
        </p:nvGrpSpPr>
        <p:grpSpPr>
          <a:xfrm>
            <a:off x="1717706" y="1947870"/>
            <a:ext cx="5708589" cy="2962260"/>
            <a:chOff x="0" y="0"/>
            <a:chExt cx="2266717" cy="1176431"/>
          </a:xfrm>
        </p:grpSpPr>
        <p:sp>
          <p:nvSpPr>
            <p:cNvPr id="167" name="Google Shape;167;p19"/>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68" name="Google Shape;168;p19"/>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69" name="Google Shape;169;p19"/>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sp>
        <p:nvSpPr>
          <p:cNvPr id="170" name="Google Shape;170;p19"/>
          <p:cNvSpPr/>
          <p:nvPr/>
        </p:nvSpPr>
        <p:spPr>
          <a:xfrm>
            <a:off x="746680" y="3072940"/>
            <a:ext cx="30588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The Problem</a:t>
            </a:r>
            <a:endParaRPr/>
          </a:p>
        </p:txBody>
      </p:sp>
      <p:sp>
        <p:nvSpPr>
          <p:cNvPr id="171" name="Google Shape;171;p19"/>
          <p:cNvSpPr/>
          <p:nvPr/>
        </p:nvSpPr>
        <p:spPr>
          <a:xfrm>
            <a:off x="751443" y="3618586"/>
            <a:ext cx="4331186" cy="212641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000000"/>
                </a:solidFill>
                <a:latin typeface="Open Sans"/>
                <a:ea typeface="Open Sans"/>
                <a:cs typeface="Open Sans"/>
                <a:sym typeface="Open Sans"/>
              </a:rPr>
              <a:t>According to the general consensus from the Bureau of Land Management conducted in 2015, 7 out of 10 real estate agencies fail to comply with the needs and satisfaction of property buyers and sellers due to bad services and poor financial property assistance. This leads to bankruptcy and ultimately closure of up to 6 real estate firm every month in New York alone.</a:t>
            </a:r>
            <a:endParaRPr/>
          </a:p>
        </p:txBody>
      </p:sp>
      <p:cxnSp>
        <p:nvCxnSpPr>
          <p:cNvPr id="172" name="Google Shape;172;p19"/>
          <p:cNvCxnSpPr/>
          <p:nvPr/>
        </p:nvCxnSpPr>
        <p:spPr>
          <a:xfrm>
            <a:off x="607020" y="3149711"/>
            <a:ext cx="0" cy="442684"/>
          </a:xfrm>
          <a:prstGeom prst="straightConnector1">
            <a:avLst/>
          </a:prstGeom>
          <a:noFill/>
          <a:ln cap="flat" cmpd="sng" w="76200">
            <a:solidFill>
              <a:srgbClr val="000000"/>
            </a:solidFill>
            <a:prstDash val="solid"/>
            <a:miter lim="800000"/>
            <a:headEnd len="sm" w="sm" type="none"/>
            <a:tailEnd len="sm" w="sm" type="none"/>
          </a:ln>
        </p:spPr>
      </p:cxnSp>
      <p:cxnSp>
        <p:nvCxnSpPr>
          <p:cNvPr id="173" name="Google Shape;173;p19"/>
          <p:cNvCxnSpPr/>
          <p:nvPr/>
        </p:nvCxnSpPr>
        <p:spPr>
          <a:xfrm rot="10800000">
            <a:off x="734018" y="6131500"/>
            <a:ext cx="0" cy="723773"/>
          </a:xfrm>
          <a:prstGeom prst="straightConnector1">
            <a:avLst/>
          </a:prstGeom>
          <a:noFill/>
          <a:ln cap="flat" cmpd="sng" w="76200">
            <a:solidFill>
              <a:srgbClr val="8FCD00"/>
            </a:solidFill>
            <a:prstDash val="solid"/>
            <a:miter lim="800000"/>
            <a:headEnd len="sm" w="sm" type="none"/>
            <a:tailEnd len="sm" w="sm" type="none"/>
          </a:ln>
        </p:spPr>
      </p:cxnSp>
      <p:sp>
        <p:nvSpPr>
          <p:cNvPr id="174" name="Google Shape;174;p19"/>
          <p:cNvSpPr/>
          <p:nvPr/>
        </p:nvSpPr>
        <p:spPr>
          <a:xfrm flipH="1">
            <a:off x="472440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9"/>
          <p:cNvSpPr/>
          <p:nvPr/>
        </p:nvSpPr>
        <p:spPr>
          <a:xfrm>
            <a:off x="3669028" y="302544"/>
            <a:ext cx="5173250" cy="2363742"/>
          </a:xfrm>
          <a:prstGeom prst="rect">
            <a:avLst/>
          </a:prstGeom>
          <a:blipFill rotWithShape="1">
            <a:blip r:embed="rId3">
              <a:alphaModFix/>
            </a:blip>
            <a:stretch>
              <a:fillRect b="-2115" l="-1037" r="-3751" t="-5802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9" name="Shape 179"/>
        <p:cNvGrpSpPr/>
        <p:nvPr/>
      </p:nvGrpSpPr>
      <p:grpSpPr>
        <a:xfrm>
          <a:off x="0" y="0"/>
          <a:ext cx="0" cy="0"/>
          <a:chOff x="0" y="0"/>
          <a:chExt cx="0" cy="0"/>
        </a:xfrm>
      </p:grpSpPr>
      <p:grpSp>
        <p:nvGrpSpPr>
          <p:cNvPr id="180" name="Google Shape;180;p20"/>
          <p:cNvGrpSpPr/>
          <p:nvPr/>
        </p:nvGrpSpPr>
        <p:grpSpPr>
          <a:xfrm>
            <a:off x="1717706" y="1947870"/>
            <a:ext cx="5708589" cy="2962260"/>
            <a:chOff x="0" y="0"/>
            <a:chExt cx="2266717" cy="1176431"/>
          </a:xfrm>
        </p:grpSpPr>
        <p:sp>
          <p:nvSpPr>
            <p:cNvPr id="181" name="Google Shape;181;p20"/>
            <p:cNvSpPr/>
            <p:nvPr/>
          </p:nvSpPr>
          <p:spPr>
            <a:xfrm>
              <a:off x="0" y="0"/>
              <a:ext cx="1337060" cy="1176431"/>
            </a:xfrm>
            <a:custGeom>
              <a:rect b="b" l="l" r="r" t="t"/>
              <a:pathLst>
                <a:path extrusionOk="0" h="1853" w="2106">
                  <a:moveTo>
                    <a:pt x="2029" y="661"/>
                  </a:moveTo>
                  <a:lnTo>
                    <a:pt x="2106" y="572"/>
                  </a:lnTo>
                  <a:lnTo>
                    <a:pt x="1609" y="0"/>
                  </a:lnTo>
                  <a:lnTo>
                    <a:pt x="0" y="1853"/>
                  </a:lnTo>
                  <a:lnTo>
                    <a:pt x="503" y="1853"/>
                  </a:lnTo>
                  <a:lnTo>
                    <a:pt x="1781" y="378"/>
                  </a:lnTo>
                  <a:lnTo>
                    <a:pt x="2029" y="661"/>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82" name="Google Shape;182;p20"/>
            <p:cNvSpPr/>
            <p:nvPr/>
          </p:nvSpPr>
          <p:spPr>
            <a:xfrm>
              <a:off x="786809" y="0"/>
              <a:ext cx="1479908" cy="1176431"/>
            </a:xfrm>
            <a:custGeom>
              <a:rect b="b" l="l" r="r" t="t"/>
              <a:pathLst>
                <a:path extrusionOk="0" h="1853" w="2331">
                  <a:moveTo>
                    <a:pt x="2331" y="826"/>
                  </a:moveTo>
                  <a:lnTo>
                    <a:pt x="1609" y="0"/>
                  </a:lnTo>
                  <a:lnTo>
                    <a:pt x="0" y="1853"/>
                  </a:lnTo>
                  <a:lnTo>
                    <a:pt x="503" y="1853"/>
                  </a:lnTo>
                  <a:lnTo>
                    <a:pt x="1787" y="378"/>
                  </a:lnTo>
                  <a:lnTo>
                    <a:pt x="2177" y="826"/>
                  </a:lnTo>
                  <a:lnTo>
                    <a:pt x="2331" y="826"/>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sp>
          <p:nvSpPr>
            <p:cNvPr id="183" name="Google Shape;183;p20"/>
            <p:cNvSpPr/>
            <p:nvPr/>
          </p:nvSpPr>
          <p:spPr>
            <a:xfrm>
              <a:off x="170121" y="318977"/>
              <a:ext cx="334582" cy="486952"/>
            </a:xfrm>
            <a:custGeom>
              <a:rect b="b" l="l" r="r" t="t"/>
              <a:pathLst>
                <a:path extrusionOk="0" h="767" w="527">
                  <a:moveTo>
                    <a:pt x="527" y="165"/>
                  </a:moveTo>
                  <a:lnTo>
                    <a:pt x="527" y="0"/>
                  </a:lnTo>
                  <a:lnTo>
                    <a:pt x="0" y="0"/>
                  </a:lnTo>
                  <a:lnTo>
                    <a:pt x="0" y="767"/>
                  </a:lnTo>
                  <a:lnTo>
                    <a:pt x="527" y="165"/>
                  </a:lnTo>
                  <a:close/>
                </a:path>
              </a:pathLst>
            </a:custGeom>
            <a:solidFill>
              <a:srgbClr val="F6F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92D050"/>
                </a:solidFill>
                <a:latin typeface="Calibri"/>
                <a:ea typeface="Calibri"/>
                <a:cs typeface="Calibri"/>
                <a:sym typeface="Calibri"/>
              </a:endParaRPr>
            </a:p>
          </p:txBody>
        </p:sp>
      </p:grpSp>
      <p:cxnSp>
        <p:nvCxnSpPr>
          <p:cNvPr id="184" name="Google Shape;184;p20"/>
          <p:cNvCxnSpPr/>
          <p:nvPr/>
        </p:nvCxnSpPr>
        <p:spPr>
          <a:xfrm>
            <a:off x="692881" y="673884"/>
            <a:ext cx="0" cy="442684"/>
          </a:xfrm>
          <a:prstGeom prst="straightConnector1">
            <a:avLst/>
          </a:prstGeom>
          <a:noFill/>
          <a:ln cap="flat" cmpd="sng" w="76200">
            <a:solidFill>
              <a:srgbClr val="000000"/>
            </a:solidFill>
            <a:prstDash val="solid"/>
            <a:miter lim="800000"/>
            <a:headEnd len="sm" w="sm" type="none"/>
            <a:tailEnd len="sm" w="sm" type="none"/>
          </a:ln>
        </p:spPr>
      </p:cxnSp>
      <p:sp>
        <p:nvSpPr>
          <p:cNvPr id="185" name="Google Shape;185;p20"/>
          <p:cNvSpPr/>
          <p:nvPr/>
        </p:nvSpPr>
        <p:spPr>
          <a:xfrm>
            <a:off x="832925" y="1141968"/>
            <a:ext cx="4726511" cy="161345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000000"/>
                </a:solidFill>
                <a:latin typeface="Open Sans"/>
                <a:ea typeface="Open Sans"/>
                <a:cs typeface="Open Sans"/>
                <a:sym typeface="Open Sans"/>
              </a:rPr>
              <a:t>Sta. Fe Land &amp; Real Estate offers quality financial and property management services for all people who wish to sell or own a land. Our well-trained and registered professional real estate brokers, financial advisers and other staff members are dedicated to provide the guidance, advice and assistance regarding real estate.</a:t>
            </a:r>
            <a:endParaRPr/>
          </a:p>
        </p:txBody>
      </p:sp>
      <p:sp>
        <p:nvSpPr>
          <p:cNvPr id="186" name="Google Shape;186;p20"/>
          <p:cNvSpPr/>
          <p:nvPr/>
        </p:nvSpPr>
        <p:spPr>
          <a:xfrm>
            <a:off x="820225" y="592561"/>
            <a:ext cx="32015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Our Solution</a:t>
            </a:r>
            <a:endParaRPr/>
          </a:p>
        </p:txBody>
      </p:sp>
      <p:sp>
        <p:nvSpPr>
          <p:cNvPr id="187" name="Google Shape;187;p20"/>
          <p:cNvSpPr/>
          <p:nvPr/>
        </p:nvSpPr>
        <p:spPr>
          <a:xfrm>
            <a:off x="472440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0"/>
          <p:cNvSpPr/>
          <p:nvPr/>
        </p:nvSpPr>
        <p:spPr>
          <a:xfrm>
            <a:off x="3392691" y="3724677"/>
            <a:ext cx="5173250" cy="2827737"/>
          </a:xfrm>
          <a:prstGeom prst="rect">
            <a:avLst/>
          </a:prstGeom>
          <a:blipFill rotWithShape="1">
            <a:blip r:embed="rId3">
              <a:alphaModFix/>
            </a:blip>
            <a:stretch>
              <a:fillRect b="0" l="0" r="0" t="-1093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89" name="Google Shape;189;p20"/>
          <p:cNvCxnSpPr/>
          <p:nvPr/>
        </p:nvCxnSpPr>
        <p:spPr>
          <a:xfrm rot="10800000">
            <a:off x="734021" y="6132927"/>
            <a:ext cx="0" cy="723773"/>
          </a:xfrm>
          <a:prstGeom prst="straightConnector1">
            <a:avLst/>
          </a:prstGeom>
          <a:noFill/>
          <a:ln cap="flat" cmpd="sng" w="76200">
            <a:solidFill>
              <a:srgbClr val="8FCD00"/>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3" name="Shape 193"/>
        <p:cNvGrpSpPr/>
        <p:nvPr/>
      </p:nvGrpSpPr>
      <p:grpSpPr>
        <a:xfrm>
          <a:off x="0" y="0"/>
          <a:ext cx="0" cy="0"/>
          <a:chOff x="0" y="0"/>
          <a:chExt cx="0" cy="0"/>
        </a:xfrm>
      </p:grpSpPr>
      <p:sp>
        <p:nvSpPr>
          <p:cNvPr id="194" name="Google Shape;194;p21"/>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21"/>
          <p:cNvSpPr/>
          <p:nvPr/>
        </p:nvSpPr>
        <p:spPr>
          <a:xfrm>
            <a:off x="834007" y="483416"/>
            <a:ext cx="281458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8FCD00"/>
                </a:solidFill>
                <a:latin typeface="PT Sans"/>
                <a:ea typeface="PT Sans"/>
                <a:cs typeface="PT Sans"/>
                <a:sym typeface="PT Sans"/>
              </a:rPr>
              <a:t>Advantages</a:t>
            </a:r>
            <a:endParaRPr/>
          </a:p>
        </p:txBody>
      </p:sp>
      <p:sp>
        <p:nvSpPr>
          <p:cNvPr id="196" name="Google Shape;196;p21"/>
          <p:cNvSpPr/>
          <p:nvPr/>
        </p:nvSpPr>
        <p:spPr>
          <a:xfrm>
            <a:off x="846708" y="1035531"/>
            <a:ext cx="3877692" cy="137473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400">
                <a:solidFill>
                  <a:srgbClr val="000000"/>
                </a:solidFill>
                <a:latin typeface="Open Sans"/>
                <a:ea typeface="Open Sans"/>
                <a:cs typeface="Open Sans"/>
                <a:sym typeface="Open Sans"/>
              </a:rPr>
              <a:t>Sta. Fe Land &amp; Real Estate will provide quality real estate assistance. By providing effective strategies and authentic financial advice, our customers will get to enjoy their property searching experience.</a:t>
            </a:r>
            <a:endParaRPr/>
          </a:p>
        </p:txBody>
      </p:sp>
      <p:sp>
        <p:nvSpPr>
          <p:cNvPr id="197" name="Google Shape;197;p21"/>
          <p:cNvSpPr/>
          <p:nvPr/>
        </p:nvSpPr>
        <p:spPr>
          <a:xfrm flipH="1">
            <a:off x="4724400" y="0"/>
            <a:ext cx="4419600" cy="6858000"/>
          </a:xfrm>
          <a:prstGeom prst="parallelogram">
            <a:avLst>
              <a:gd fmla="val 36494" name="adj"/>
            </a:avLst>
          </a:prstGeom>
          <a:solidFill>
            <a:srgbClr val="8FC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