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y="13716000" cx="24384000"/>
  <p:notesSz cx="6858000" cy="9144000"/>
  <p:embeddedFontLst>
    <p:embeddedFont>
      <p:font typeface="Poppins"/>
      <p:regular r:id="rId20"/>
      <p:bold r:id="rId21"/>
      <p:italic r:id="rId22"/>
      <p:boldItalic r:id="rId23"/>
    </p:embeddedFont>
    <p:embeddedFont>
      <p:font typeface="Poppins Light"/>
      <p:regular r:id="rId24"/>
      <p:bold r:id="rId25"/>
      <p:italic r:id="rId26"/>
      <p:boldItalic r:id="rId27"/>
    </p:embeddedFont>
    <p:embeddedFont>
      <p:font typeface="Roboto Condensed"/>
      <p:regular r:id="rId28"/>
      <p:bold r:id="rId29"/>
      <p:italic r:id="rId30"/>
      <p:boldItalic r:id="rId31"/>
    </p:embeddedFont>
    <p:embeddedFont>
      <p:font typeface="Poppins Medium"/>
      <p:regular r:id="rId32"/>
      <p:bold r:id="rId33"/>
      <p:italic r:id="rId34"/>
      <p:boldItalic r:id="rId35"/>
    </p:embeddedFont>
    <p:embeddedFont>
      <p:font typeface="Helvetica Neue"/>
      <p:regular r:id="rId36"/>
      <p:bold r:id="rId37"/>
      <p:italic r:id="rId38"/>
      <p:boldItalic r:id="rId39"/>
    </p:embeddedFont>
    <p:embeddedFont>
      <p:font typeface="Poppins SemiBold"/>
      <p:regular r:id="rId40"/>
      <p:bold r:id="rId41"/>
      <p:italic r:id="rId42"/>
      <p:boldItalic r:id="rId43"/>
    </p:embeddedFont>
    <p:embeddedFont>
      <p:font typeface="Helvetica Neue Light"/>
      <p:regular r:id="rId44"/>
      <p:bold r:id="rId45"/>
      <p:italic r:id="rId46"/>
      <p:boldItalic r:id="rId47"/>
    </p:embeddedFont>
    <p:embeddedFont>
      <p:font typeface="Poppins ExtraLight"/>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PoppinsSemiBold-regular.fntdata"/><Relationship Id="rId42" Type="http://schemas.openxmlformats.org/officeDocument/2006/relationships/font" Target="fonts/PoppinsSemiBold-italic.fntdata"/><Relationship Id="rId41" Type="http://schemas.openxmlformats.org/officeDocument/2006/relationships/font" Target="fonts/PoppinsSemiBold-bold.fntdata"/><Relationship Id="rId44" Type="http://schemas.openxmlformats.org/officeDocument/2006/relationships/font" Target="fonts/HelveticaNeueLight-regular.fntdata"/><Relationship Id="rId43" Type="http://schemas.openxmlformats.org/officeDocument/2006/relationships/font" Target="fonts/PoppinsSemiBold-boldItalic.fntdata"/><Relationship Id="rId46" Type="http://schemas.openxmlformats.org/officeDocument/2006/relationships/font" Target="fonts/HelveticaNeueLight-italic.fntdata"/><Relationship Id="rId45" Type="http://schemas.openxmlformats.org/officeDocument/2006/relationships/font" Target="fonts/HelveticaNeueLight-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oppinsExtraLight-regular.fntdata"/><Relationship Id="rId47" Type="http://schemas.openxmlformats.org/officeDocument/2006/relationships/font" Target="fonts/HelveticaNeueLight-boldItalic.fntdata"/><Relationship Id="rId49" Type="http://schemas.openxmlformats.org/officeDocument/2006/relationships/font" Target="fonts/PoppinsExtraLight-bold.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RobotoCondensed-boldItalic.fntdata"/><Relationship Id="rId30" Type="http://schemas.openxmlformats.org/officeDocument/2006/relationships/font" Target="fonts/RobotoCondensed-italic.fntdata"/><Relationship Id="rId33" Type="http://schemas.openxmlformats.org/officeDocument/2006/relationships/font" Target="fonts/PoppinsMedium-bold.fntdata"/><Relationship Id="rId32" Type="http://schemas.openxmlformats.org/officeDocument/2006/relationships/font" Target="fonts/PoppinsMedium-regular.fntdata"/><Relationship Id="rId35" Type="http://schemas.openxmlformats.org/officeDocument/2006/relationships/font" Target="fonts/PoppinsMedium-boldItalic.fntdata"/><Relationship Id="rId34" Type="http://schemas.openxmlformats.org/officeDocument/2006/relationships/font" Target="fonts/PoppinsMedium-italic.fntdata"/><Relationship Id="rId37" Type="http://schemas.openxmlformats.org/officeDocument/2006/relationships/font" Target="fonts/HelveticaNeue-bold.fntdata"/><Relationship Id="rId36" Type="http://schemas.openxmlformats.org/officeDocument/2006/relationships/font" Target="fonts/HelveticaNeue-regular.fntdata"/><Relationship Id="rId39" Type="http://schemas.openxmlformats.org/officeDocument/2006/relationships/font" Target="fonts/HelveticaNeue-boldItalic.fntdata"/><Relationship Id="rId38" Type="http://schemas.openxmlformats.org/officeDocument/2006/relationships/font" Target="fonts/HelveticaNeue-italic.fntdata"/><Relationship Id="rId20" Type="http://schemas.openxmlformats.org/officeDocument/2006/relationships/font" Target="fonts/Poppins-regular.fntdata"/><Relationship Id="rId22" Type="http://schemas.openxmlformats.org/officeDocument/2006/relationships/font" Target="fonts/Poppins-italic.fntdata"/><Relationship Id="rId21" Type="http://schemas.openxmlformats.org/officeDocument/2006/relationships/font" Target="fonts/Poppins-bold.fntdata"/><Relationship Id="rId24" Type="http://schemas.openxmlformats.org/officeDocument/2006/relationships/font" Target="fonts/PoppinsLight-regular.fntdata"/><Relationship Id="rId23" Type="http://schemas.openxmlformats.org/officeDocument/2006/relationships/font" Target="fonts/Poppins-boldItalic.fntdata"/><Relationship Id="rId26" Type="http://schemas.openxmlformats.org/officeDocument/2006/relationships/font" Target="fonts/PoppinsLight-italic.fntdata"/><Relationship Id="rId25" Type="http://schemas.openxmlformats.org/officeDocument/2006/relationships/font" Target="fonts/PoppinsLight-bold.fntdata"/><Relationship Id="rId28" Type="http://schemas.openxmlformats.org/officeDocument/2006/relationships/font" Target="fonts/RobotoCondensed-regular.fntdata"/><Relationship Id="rId27" Type="http://schemas.openxmlformats.org/officeDocument/2006/relationships/font" Target="fonts/PoppinsLight-boldItalic.fntdata"/><Relationship Id="rId29" Type="http://schemas.openxmlformats.org/officeDocument/2006/relationships/font" Target="fonts/RobotoCondensed-bold.fntdata"/><Relationship Id="rId51" Type="http://schemas.openxmlformats.org/officeDocument/2006/relationships/font" Target="fonts/PoppinsExtraLight-boldItalic.fntdata"/><Relationship Id="rId50" Type="http://schemas.openxmlformats.org/officeDocument/2006/relationships/font" Target="fonts/PoppinsExtraLight-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 name="Google Shape;173;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 name="Google Shape;65;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 name="Google Shape;101;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9" name="Shape 9"/>
        <p:cNvGrpSpPr/>
        <p:nvPr/>
      </p:nvGrpSpPr>
      <p:grpSpPr>
        <a:xfrm>
          <a:off x="0" y="0"/>
          <a:ext cx="0" cy="0"/>
          <a:chOff x="0" y="0"/>
          <a:chExt cx="0" cy="0"/>
        </a:xfrm>
      </p:grpSpPr>
      <p:sp>
        <p:nvSpPr>
          <p:cNvPr id="10" name="Google Shape;10;p2"/>
          <p:cNvSpPr txBox="1"/>
          <p:nvPr>
            <p:ph type="title"/>
          </p:nvPr>
        </p:nvSpPr>
        <p:spPr>
          <a:xfrm>
            <a:off x="1778000" y="2298700"/>
            <a:ext cx="20828000" cy="46482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1778000" y="7073900"/>
            <a:ext cx="20828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2" name="Google Shape;12;p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6" name="Shape 46"/>
        <p:cNvGrpSpPr/>
        <p:nvPr/>
      </p:nvGrpSpPr>
      <p:grpSpPr>
        <a:xfrm>
          <a:off x="0" y="0"/>
          <a:ext cx="0" cy="0"/>
          <a:chOff x="0" y="0"/>
          <a:chExt cx="0" cy="0"/>
        </a:xfrm>
      </p:grpSpPr>
      <p:sp>
        <p:nvSpPr>
          <p:cNvPr id="47" name="Google Shape;47;p11"/>
          <p:cNvSpPr txBox="1"/>
          <p:nvPr>
            <p:ph idx="1" type="body"/>
          </p:nvPr>
        </p:nvSpPr>
        <p:spPr>
          <a:xfrm>
            <a:off x="2387600" y="8953500"/>
            <a:ext cx="19621500" cy="585521"/>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200"/>
              <a:buFont typeface="Helvetica Neue"/>
              <a:buNone/>
              <a:defRPr i="1" sz="3200"/>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8" name="Google Shape;48;p11"/>
          <p:cNvSpPr txBox="1"/>
          <p:nvPr>
            <p:ph idx="2" type="body"/>
          </p:nvPr>
        </p:nvSpPr>
        <p:spPr>
          <a:xfrm>
            <a:off x="2387600" y="6076950"/>
            <a:ext cx="19621500" cy="825500"/>
          </a:xfrm>
          <a:prstGeom prst="rect">
            <a:avLst/>
          </a:prstGeom>
          <a:noFill/>
          <a:ln>
            <a:noFill/>
          </a:ln>
        </p:spPr>
        <p:txBody>
          <a:bodyPr anchorCtr="0" anchor="ctr"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9" name="Google Shape;49;p1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0" name="Shape 50"/>
        <p:cNvGrpSpPr/>
        <p:nvPr/>
      </p:nvGrpSpPr>
      <p:grpSpPr>
        <a:xfrm>
          <a:off x="0" y="0"/>
          <a:ext cx="0" cy="0"/>
          <a:chOff x="0" y="0"/>
          <a:chExt cx="0" cy="0"/>
        </a:xfrm>
      </p:grpSpPr>
      <p:sp>
        <p:nvSpPr>
          <p:cNvPr id="51" name="Google Shape;51;p12"/>
          <p:cNvSpPr/>
          <p:nvPr>
            <p:ph idx="2" type="pic"/>
          </p:nvPr>
        </p:nvSpPr>
        <p:spPr>
          <a:xfrm>
            <a:off x="0" y="0"/>
            <a:ext cx="24384001" cy="1371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52" name="Google Shape;52;p1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3" name="Shape 53"/>
        <p:cNvGrpSpPr/>
        <p:nvPr/>
      </p:nvGrpSpPr>
      <p:grpSpPr>
        <a:xfrm>
          <a:off x="0" y="0"/>
          <a:ext cx="0" cy="0"/>
          <a:chOff x="0" y="0"/>
          <a:chExt cx="0" cy="0"/>
        </a:xfrm>
      </p:grpSpPr>
      <p:sp>
        <p:nvSpPr>
          <p:cNvPr id="54" name="Google Shape;54;p1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5" name="Google Shape;15;p3"/>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6" name="Google Shape;16;p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p:cSld name="Photo - Horizontal">
    <p:spTree>
      <p:nvGrpSpPr>
        <p:cNvPr id="17" name="Shape 17"/>
        <p:cNvGrpSpPr/>
        <p:nvPr/>
      </p:nvGrpSpPr>
      <p:grpSpPr>
        <a:xfrm>
          <a:off x="0" y="0"/>
          <a:ext cx="0" cy="0"/>
          <a:chOff x="0" y="0"/>
          <a:chExt cx="0" cy="0"/>
        </a:xfrm>
      </p:grpSpPr>
      <p:sp>
        <p:nvSpPr>
          <p:cNvPr id="18" name="Google Shape;18;p4"/>
          <p:cNvSpPr/>
          <p:nvPr>
            <p:ph idx="2" type="pic"/>
          </p:nvPr>
        </p:nvSpPr>
        <p:spPr>
          <a:xfrm>
            <a:off x="3125968" y="673100"/>
            <a:ext cx="18135601" cy="8737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19" name="Google Shape;19;p4"/>
          <p:cNvSpPr txBox="1"/>
          <p:nvPr>
            <p:ph type="title"/>
          </p:nvPr>
        </p:nvSpPr>
        <p:spPr>
          <a:xfrm>
            <a:off x="635000" y="9512300"/>
            <a:ext cx="23114000" cy="20066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0" name="Google Shape;20;p4"/>
          <p:cNvSpPr txBox="1"/>
          <p:nvPr>
            <p:ph idx="1" type="body"/>
          </p:nvPr>
        </p:nvSpPr>
        <p:spPr>
          <a:xfrm>
            <a:off x="635000" y="11442700"/>
            <a:ext cx="23114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1" name="Google Shape;21;p4"/>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22" name="Shape 22"/>
        <p:cNvGrpSpPr/>
        <p:nvPr/>
      </p:nvGrpSpPr>
      <p:grpSpPr>
        <a:xfrm>
          <a:off x="0" y="0"/>
          <a:ext cx="0" cy="0"/>
          <a:chOff x="0" y="0"/>
          <a:chExt cx="0" cy="0"/>
        </a:xfrm>
      </p:grpSpPr>
      <p:sp>
        <p:nvSpPr>
          <p:cNvPr id="23" name="Google Shape;23;p5"/>
          <p:cNvSpPr txBox="1"/>
          <p:nvPr>
            <p:ph type="title"/>
          </p:nvPr>
        </p:nvSpPr>
        <p:spPr>
          <a:xfrm>
            <a:off x="1778000" y="4533900"/>
            <a:ext cx="20828000" cy="46482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4" name="Google Shape;24;p5"/>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5" name="Shape 25"/>
        <p:cNvGrpSpPr/>
        <p:nvPr/>
      </p:nvGrpSpPr>
      <p:grpSpPr>
        <a:xfrm>
          <a:off x="0" y="0"/>
          <a:ext cx="0" cy="0"/>
          <a:chOff x="0" y="0"/>
          <a:chExt cx="0" cy="0"/>
        </a:xfrm>
      </p:grpSpPr>
      <p:sp>
        <p:nvSpPr>
          <p:cNvPr id="26" name="Google Shape;26;p6"/>
          <p:cNvSpPr/>
          <p:nvPr>
            <p:ph idx="2" type="pic"/>
          </p:nvPr>
        </p:nvSpPr>
        <p:spPr>
          <a:xfrm>
            <a:off x="13165980" y="952500"/>
            <a:ext cx="9525001"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27" name="Google Shape;27;p6"/>
          <p:cNvSpPr txBox="1"/>
          <p:nvPr>
            <p:ph type="title"/>
          </p:nvPr>
        </p:nvSpPr>
        <p:spPr>
          <a:xfrm>
            <a:off x="1651000" y="952500"/>
            <a:ext cx="10223500" cy="55499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8" name="Google Shape;28;p6"/>
          <p:cNvSpPr txBox="1"/>
          <p:nvPr>
            <p:ph idx="1" type="body"/>
          </p:nvPr>
        </p:nvSpPr>
        <p:spPr>
          <a:xfrm>
            <a:off x="1651000" y="6527800"/>
            <a:ext cx="10223500" cy="57277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9" name="Google Shape;29;p6"/>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30" name="Shape 30"/>
        <p:cNvGrpSpPr/>
        <p:nvPr/>
      </p:nvGrpSpPr>
      <p:grpSpPr>
        <a:xfrm>
          <a:off x="0" y="0"/>
          <a:ext cx="0" cy="0"/>
          <a:chOff x="0" y="0"/>
          <a:chExt cx="0" cy="0"/>
        </a:xfrm>
      </p:grpSpPr>
      <p:sp>
        <p:nvSpPr>
          <p:cNvPr id="31" name="Google Shape;31;p7"/>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2" name="Google Shape;32;p7"/>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3" name="Shape 33"/>
        <p:cNvGrpSpPr/>
        <p:nvPr/>
      </p:nvGrpSpPr>
      <p:grpSpPr>
        <a:xfrm>
          <a:off x="0" y="0"/>
          <a:ext cx="0" cy="0"/>
          <a:chOff x="0" y="0"/>
          <a:chExt cx="0" cy="0"/>
        </a:xfrm>
      </p:grpSpPr>
      <p:sp>
        <p:nvSpPr>
          <p:cNvPr id="34" name="Google Shape;34;p8"/>
          <p:cNvSpPr/>
          <p:nvPr>
            <p:ph idx="2" type="pic"/>
          </p:nvPr>
        </p:nvSpPr>
        <p:spPr>
          <a:xfrm>
            <a:off x="13169900" y="3149600"/>
            <a:ext cx="9525000" cy="9296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35" name="Google Shape;35;p8"/>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6" name="Google Shape;36;p8"/>
          <p:cNvSpPr txBox="1"/>
          <p:nvPr>
            <p:ph idx="1" type="body"/>
          </p:nvPr>
        </p:nvSpPr>
        <p:spPr>
          <a:xfrm>
            <a:off x="1689100" y="3149600"/>
            <a:ext cx="10223500" cy="9296400"/>
          </a:xfrm>
          <a:prstGeom prst="rect">
            <a:avLst/>
          </a:prstGeom>
          <a:noFill/>
          <a:ln>
            <a:noFill/>
          </a:ln>
        </p:spPr>
        <p:txBody>
          <a:bodyPr anchorCtr="0" anchor="ctr" bIns="50800" lIns="50800" spcFirstLastPara="1" rIns="50800" wrap="square" tIns="50800">
            <a:noAutofit/>
          </a:bodyPr>
          <a:lstStyle>
            <a:lvl1pPr indent="-530225" lvl="0" marL="457200" algn="l">
              <a:lnSpc>
                <a:spcPct val="100000"/>
              </a:lnSpc>
              <a:spcBef>
                <a:spcPts val="4500"/>
              </a:spcBef>
              <a:spcAft>
                <a:spcPts val="0"/>
              </a:spcAft>
              <a:buClr>
                <a:srgbClr val="000000"/>
              </a:buClr>
              <a:buSzPts val="4750"/>
              <a:buFont typeface="Helvetica Neue"/>
              <a:buChar char="•"/>
              <a:defRPr sz="3800"/>
            </a:lvl1pPr>
            <a:lvl2pPr indent="-530225" lvl="1" marL="914400" algn="l">
              <a:lnSpc>
                <a:spcPct val="100000"/>
              </a:lnSpc>
              <a:spcBef>
                <a:spcPts val="4500"/>
              </a:spcBef>
              <a:spcAft>
                <a:spcPts val="0"/>
              </a:spcAft>
              <a:buClr>
                <a:srgbClr val="000000"/>
              </a:buClr>
              <a:buSzPts val="4750"/>
              <a:buFont typeface="Helvetica Neue"/>
              <a:buChar char="•"/>
              <a:defRPr sz="3800"/>
            </a:lvl2pPr>
            <a:lvl3pPr indent="-530225" lvl="2" marL="1371600" algn="l">
              <a:lnSpc>
                <a:spcPct val="100000"/>
              </a:lnSpc>
              <a:spcBef>
                <a:spcPts val="4500"/>
              </a:spcBef>
              <a:spcAft>
                <a:spcPts val="0"/>
              </a:spcAft>
              <a:buClr>
                <a:srgbClr val="000000"/>
              </a:buClr>
              <a:buSzPts val="4750"/>
              <a:buFont typeface="Helvetica Neue"/>
              <a:buChar char="•"/>
              <a:defRPr sz="3800"/>
            </a:lvl3pPr>
            <a:lvl4pPr indent="-530225" lvl="3" marL="1828800" algn="l">
              <a:lnSpc>
                <a:spcPct val="100000"/>
              </a:lnSpc>
              <a:spcBef>
                <a:spcPts val="4500"/>
              </a:spcBef>
              <a:spcAft>
                <a:spcPts val="0"/>
              </a:spcAft>
              <a:buClr>
                <a:srgbClr val="000000"/>
              </a:buClr>
              <a:buSzPts val="4750"/>
              <a:buFont typeface="Helvetica Neue"/>
              <a:buChar char="•"/>
              <a:defRPr sz="3800"/>
            </a:lvl4pPr>
            <a:lvl5pPr indent="-530225" lvl="4" marL="2286000" algn="l">
              <a:lnSpc>
                <a:spcPct val="100000"/>
              </a:lnSpc>
              <a:spcBef>
                <a:spcPts val="4500"/>
              </a:spcBef>
              <a:spcAft>
                <a:spcPts val="0"/>
              </a:spcAft>
              <a:buClr>
                <a:srgbClr val="000000"/>
              </a:buClr>
              <a:buSzPts val="4750"/>
              <a:buFont typeface="Helvetica Neue"/>
              <a:buChar char="•"/>
              <a:defRPr sz="3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37" name="Google Shape;37;p8"/>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38" name="Shape 38"/>
        <p:cNvGrpSpPr/>
        <p:nvPr/>
      </p:nvGrpSpPr>
      <p:grpSpPr>
        <a:xfrm>
          <a:off x="0" y="0"/>
          <a:ext cx="0" cy="0"/>
          <a:chOff x="0" y="0"/>
          <a:chExt cx="0" cy="0"/>
        </a:xfrm>
      </p:grpSpPr>
      <p:sp>
        <p:nvSpPr>
          <p:cNvPr id="39" name="Google Shape;39;p9"/>
          <p:cNvSpPr txBox="1"/>
          <p:nvPr>
            <p:ph idx="1" type="body"/>
          </p:nvPr>
        </p:nvSpPr>
        <p:spPr>
          <a:xfrm>
            <a:off x="1689100" y="1778000"/>
            <a:ext cx="21005799" cy="101600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0" name="Google Shape;40;p9"/>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1" name="Shape 41"/>
        <p:cNvGrpSpPr/>
        <p:nvPr/>
      </p:nvGrpSpPr>
      <p:grpSpPr>
        <a:xfrm>
          <a:off x="0" y="0"/>
          <a:ext cx="0" cy="0"/>
          <a:chOff x="0" y="0"/>
          <a:chExt cx="0" cy="0"/>
        </a:xfrm>
      </p:grpSpPr>
      <p:sp>
        <p:nvSpPr>
          <p:cNvPr id="42" name="Google Shape;42;p10"/>
          <p:cNvSpPr/>
          <p:nvPr>
            <p:ph idx="2" type="pic"/>
          </p:nvPr>
        </p:nvSpPr>
        <p:spPr>
          <a:xfrm>
            <a:off x="15760700" y="70485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3" name="Google Shape;43;p10"/>
          <p:cNvSpPr/>
          <p:nvPr>
            <p:ph idx="3" type="pic"/>
          </p:nvPr>
        </p:nvSpPr>
        <p:spPr>
          <a:xfrm>
            <a:off x="15760700" y="11303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4" name="Google Shape;44;p10"/>
          <p:cNvSpPr/>
          <p:nvPr>
            <p:ph idx="4" type="pic"/>
          </p:nvPr>
        </p:nvSpPr>
        <p:spPr>
          <a:xfrm>
            <a:off x="1206500" y="1130300"/>
            <a:ext cx="14173200"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5" name="Google Shape;45;p10"/>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41350" lvl="0" marL="457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indent="-641350" lvl="1" marL="914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indent="-641350" lvl="2" marL="1371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indent="-641350" lvl="3" marL="1828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indent="-641350" lvl="4" marL="22860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indent="-641350" lvl="5" marL="2743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indent="-641350" lvl="6" marL="3200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indent="-641350" lvl="7" marL="3657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indent="-641350" lvl="8" marL="4114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push/>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jpg"/><Relationship Id="rId4" Type="http://schemas.openxmlformats.org/officeDocument/2006/relationships/image" Target="../media/image10.jpg"/><Relationship Id="rId5" Type="http://schemas.openxmlformats.org/officeDocument/2006/relationships/image" Target="../media/image20.jpg"/><Relationship Id="rId6" Type="http://schemas.openxmlformats.org/officeDocument/2006/relationships/image" Target="../media/image15.jpg"/><Relationship Id="rId7"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image" Target="../media/image21.jpg"/><Relationship Id="rId5"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2.jp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sp>
        <p:nvSpPr>
          <p:cNvPr id="59" name="Google Shape;59;p14"/>
          <p:cNvSpPr txBox="1"/>
          <p:nvPr>
            <p:ph idx="4294967295" type="subTitle"/>
          </p:nvPr>
        </p:nvSpPr>
        <p:spPr>
          <a:xfrm>
            <a:off x="9654397" y="12636499"/>
            <a:ext cx="5271838" cy="568513"/>
          </a:xfrm>
          <a:prstGeom prst="rect">
            <a:avLst/>
          </a:prstGeom>
          <a:noFill/>
          <a:ln>
            <a:noFill/>
          </a:ln>
        </p:spPr>
        <p:txBody>
          <a:bodyPr anchorCtr="0" anchor="t" bIns="50800" lIns="50800" spcFirstLastPara="1" rIns="50800" wrap="square" tIns="50800">
            <a:noAutofit/>
          </a:bodyPr>
          <a:lstStyle/>
          <a:p>
            <a:pPr indent="0" lvl="0" marL="0" marR="0" rtl="0" algn="l">
              <a:lnSpc>
                <a:spcPct val="200000"/>
              </a:lnSpc>
              <a:spcBef>
                <a:spcPts val="0"/>
              </a:spcBef>
              <a:spcAft>
                <a:spcPts val="0"/>
              </a:spcAft>
              <a:buClr>
                <a:srgbClr val="5E5E5E"/>
              </a:buClr>
              <a:buSzPts val="2400"/>
              <a:buFont typeface="Poppins Light"/>
              <a:buNone/>
            </a:pPr>
            <a:r>
              <a:rPr b="0" i="0" lang="en-US" sz="2400" u="none" cap="none" strike="noStrike">
                <a:solidFill>
                  <a:srgbClr val="5E5E5E"/>
                </a:solidFill>
                <a:latin typeface="Poppins Light"/>
                <a:ea typeface="Poppins Light"/>
                <a:cs typeface="Poppins Light"/>
                <a:sym typeface="Poppins Light"/>
              </a:rPr>
              <a:t>invest@hope.com</a:t>
            </a:r>
            <a:endParaRPr/>
          </a:p>
        </p:txBody>
      </p:sp>
      <p:sp>
        <p:nvSpPr>
          <p:cNvPr id="60" name="Google Shape;60;p14"/>
          <p:cNvSpPr txBox="1"/>
          <p:nvPr>
            <p:ph idx="4294967295" type="ctrTitle"/>
          </p:nvPr>
        </p:nvSpPr>
        <p:spPr>
          <a:xfrm>
            <a:off x="8775152" y="6054016"/>
            <a:ext cx="9432165" cy="1181290"/>
          </a:xfrm>
          <a:prstGeom prst="rect">
            <a:avLst/>
          </a:prstGeom>
          <a:noFill/>
          <a:ln>
            <a:noFill/>
          </a:ln>
        </p:spPr>
        <p:txBody>
          <a:bodyPr anchorCtr="0" anchor="t" bIns="50800" lIns="50800" spcFirstLastPara="1" rIns="50800" wrap="square" tIns="50800">
            <a:noAutofit/>
          </a:bodyPr>
          <a:lstStyle/>
          <a:p>
            <a:pPr indent="0" lvl="0" marL="0" marR="0" rtl="0" algn="l">
              <a:lnSpc>
                <a:spcPct val="80000"/>
              </a:lnSpc>
              <a:spcBef>
                <a:spcPts val="0"/>
              </a:spcBef>
              <a:spcAft>
                <a:spcPts val="0"/>
              </a:spcAft>
              <a:buClr>
                <a:srgbClr val="5C5C5C"/>
              </a:buClr>
              <a:buSzPts val="6480"/>
              <a:buFont typeface="Roboto Condensed"/>
              <a:buNone/>
            </a:pPr>
            <a:r>
              <a:rPr b="1" i="0" lang="en-US" sz="6480" u="none" cap="none" strike="noStrike">
                <a:solidFill>
                  <a:srgbClr val="5C5C5C"/>
                </a:solidFill>
                <a:latin typeface="Roboto Condensed"/>
                <a:ea typeface="Roboto Condensed"/>
                <a:cs typeface="Roboto Condensed"/>
                <a:sym typeface="Roboto Condensed"/>
              </a:rPr>
              <a:t>HOPE INVESTMENT INC. </a:t>
            </a:r>
            <a:endParaRPr/>
          </a:p>
        </p:txBody>
      </p:sp>
      <p:pic>
        <p:nvPicPr>
          <p:cNvPr descr="pasted-image.pdf" id="61" name="Google Shape;61;p14"/>
          <p:cNvPicPr preferRelativeResize="0"/>
          <p:nvPr/>
        </p:nvPicPr>
        <p:blipFill rotWithShape="1">
          <a:blip r:embed="rId3">
            <a:alphaModFix/>
          </a:blip>
          <a:srcRect b="0" l="0" r="0" t="0"/>
          <a:stretch/>
        </p:blipFill>
        <p:spPr>
          <a:xfrm>
            <a:off x="7014307" y="5968503"/>
            <a:ext cx="1596448" cy="1778994"/>
          </a:xfrm>
          <a:prstGeom prst="rect">
            <a:avLst/>
          </a:prstGeom>
          <a:noFill/>
          <a:ln>
            <a:noFill/>
          </a:ln>
        </p:spPr>
      </p:pic>
      <p:sp>
        <p:nvSpPr>
          <p:cNvPr id="62" name="Google Shape;62;p14"/>
          <p:cNvSpPr txBox="1"/>
          <p:nvPr/>
        </p:nvSpPr>
        <p:spPr>
          <a:xfrm>
            <a:off x="8835798" y="7155439"/>
            <a:ext cx="9129473" cy="592058"/>
          </a:xfrm>
          <a:prstGeom prst="rect">
            <a:avLst/>
          </a:prstGeom>
          <a:noFill/>
          <a:ln>
            <a:noFill/>
          </a:ln>
        </p:spPr>
        <p:txBody>
          <a:bodyPr anchorCtr="0" anchor="t" bIns="50800" lIns="50800" spcFirstLastPara="1" rIns="50800" wrap="square" tIns="50800">
            <a:noAutofit/>
          </a:bodyPr>
          <a:lstStyle/>
          <a:p>
            <a:pPr indent="0" lvl="0" marL="0" marR="0" rtl="0" algn="l">
              <a:lnSpc>
                <a:spcPct val="214285"/>
              </a:lnSpc>
              <a:spcBef>
                <a:spcPts val="0"/>
              </a:spcBef>
              <a:spcAft>
                <a:spcPts val="0"/>
              </a:spcAft>
              <a:buClr>
                <a:srgbClr val="5E5E5E"/>
              </a:buClr>
              <a:buSzPts val="2100"/>
              <a:buFont typeface="Poppins Light"/>
              <a:buNone/>
            </a:pPr>
            <a:r>
              <a:rPr b="0" i="0" lang="en-US" sz="2100" u="none" cap="none" strike="noStrike">
                <a:solidFill>
                  <a:srgbClr val="5E5E5E"/>
                </a:solidFill>
                <a:latin typeface="Poppins Light"/>
                <a:ea typeface="Poppins Light"/>
                <a:cs typeface="Poppins Light"/>
                <a:sym typeface="Poppins Light"/>
              </a:rPr>
              <a:t>Investor Pitchdeck Presentation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Google Shape;149;p23"/>
          <p:cNvSpPr txBox="1"/>
          <p:nvPr/>
        </p:nvSpPr>
        <p:spPr>
          <a:xfrm>
            <a:off x="1546192" y="7119639"/>
            <a:ext cx="10190097" cy="2199639"/>
          </a:xfrm>
          <a:prstGeom prst="rect">
            <a:avLst/>
          </a:prstGeom>
          <a:noFill/>
          <a:ln>
            <a:noFill/>
          </a:ln>
        </p:spPr>
        <p:txBody>
          <a:bodyPr anchorCtr="0" anchor="ctr" bIns="50800" lIns="50800" spcFirstLastPara="1" rIns="50800" wrap="square" tIns="50800">
            <a:noAutofit/>
          </a:bodyPr>
          <a:lstStyle/>
          <a:p>
            <a:pPr indent="0" lvl="0" marL="0" marR="0" rtl="0" algn="just">
              <a:lnSpc>
                <a:spcPct val="196428"/>
              </a:lnSpc>
              <a:spcBef>
                <a:spcPts val="0"/>
              </a:spcBef>
              <a:spcAft>
                <a:spcPts val="0"/>
              </a:spcAft>
              <a:buClr>
                <a:srgbClr val="5E5E5E"/>
              </a:buClr>
              <a:buSzPts val="2800"/>
              <a:buFont typeface="Poppins Light"/>
              <a:buNone/>
            </a:pPr>
            <a:r>
              <a:rPr b="0" i="0" lang="en-US" sz="2800" u="none" cap="none" strike="noStrike">
                <a:solidFill>
                  <a:srgbClr val="5E5E5E"/>
                </a:solidFill>
                <a:latin typeface="Poppins Light"/>
                <a:ea typeface="Poppins Light"/>
                <a:cs typeface="Poppins Light"/>
                <a:sym typeface="Poppins Light"/>
              </a:rPr>
              <a:t>Hope Investment, Inc.’s main goal is to become the leading investment &amp; investor company in the country by giving and generating effective financial products and strategies.</a:t>
            </a:r>
            <a:endParaRPr/>
          </a:p>
        </p:txBody>
      </p:sp>
      <p:sp>
        <p:nvSpPr>
          <p:cNvPr id="150" name="Google Shape;150;p23"/>
          <p:cNvSpPr txBox="1"/>
          <p:nvPr/>
        </p:nvSpPr>
        <p:spPr>
          <a:xfrm>
            <a:off x="1485106" y="4396722"/>
            <a:ext cx="11588124" cy="1879601"/>
          </a:xfrm>
          <a:prstGeom prst="rect">
            <a:avLst/>
          </a:prstGeom>
          <a:noFill/>
          <a:ln>
            <a:noFill/>
          </a:ln>
        </p:spPr>
        <p:txBody>
          <a:bodyPr anchorCtr="0" anchor="ctr" bIns="50800" lIns="50800" spcFirstLastPara="1" rIns="50800" wrap="square" tIns="50800">
            <a:noAutofit/>
          </a:bodyPr>
          <a:lstStyle/>
          <a:p>
            <a:pPr indent="0" lvl="0" marL="0" marR="0" rtl="0" algn="l">
              <a:lnSpc>
                <a:spcPct val="80000"/>
              </a:lnSpc>
              <a:spcBef>
                <a:spcPts val="0"/>
              </a:spcBef>
              <a:spcAft>
                <a:spcPts val="0"/>
              </a:spcAft>
              <a:buClr>
                <a:srgbClr val="2DA1C9"/>
              </a:buClr>
              <a:buSzPts val="12000"/>
              <a:buFont typeface="Roboto Condensed"/>
              <a:buNone/>
            </a:pPr>
            <a:r>
              <a:rPr b="1" i="0" lang="en-US" sz="12000" u="none" cap="none" strike="noStrike">
                <a:solidFill>
                  <a:srgbClr val="2DA1C9"/>
                </a:solidFill>
                <a:latin typeface="Roboto Condensed"/>
                <a:ea typeface="Roboto Condensed"/>
                <a:cs typeface="Roboto Condensed"/>
                <a:sym typeface="Roboto Condensed"/>
              </a:rPr>
              <a:t>Main Goal</a:t>
            </a:r>
            <a:endParaRPr/>
          </a:p>
        </p:txBody>
      </p:sp>
      <p:sp>
        <p:nvSpPr>
          <p:cNvPr id="151" name="Google Shape;151;p23"/>
          <p:cNvSpPr txBox="1"/>
          <p:nvPr/>
        </p:nvSpPr>
        <p:spPr>
          <a:xfrm>
            <a:off x="22029075" y="1375824"/>
            <a:ext cx="916782" cy="1054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ADADAD"/>
              </a:buClr>
              <a:buSzPts val="6400"/>
              <a:buFont typeface="Roboto Condensed"/>
              <a:buNone/>
            </a:pPr>
            <a:r>
              <a:rPr b="0" i="0" lang="en-US" sz="6400" u="none" cap="none" strike="noStrike">
                <a:solidFill>
                  <a:srgbClr val="ADADAD"/>
                </a:solidFill>
                <a:latin typeface="Roboto Condensed"/>
                <a:ea typeface="Roboto Condensed"/>
                <a:cs typeface="Roboto Condensed"/>
                <a:sym typeface="Roboto Condensed"/>
              </a:rPr>
              <a:t>10</a:t>
            </a:r>
            <a:endParaRPr/>
          </a:p>
        </p:txBody>
      </p:sp>
      <p:pic>
        <p:nvPicPr>
          <p:cNvPr descr="pasted-image.pdf" id="152" name="Google Shape;152;p23"/>
          <p:cNvPicPr preferRelativeResize="0"/>
          <p:nvPr/>
        </p:nvPicPr>
        <p:blipFill rotWithShape="1">
          <a:blip r:embed="rId3">
            <a:alphaModFix/>
          </a:blip>
          <a:srcRect b="0" l="0" r="0" t="0"/>
          <a:stretch/>
        </p:blipFill>
        <p:spPr>
          <a:xfrm>
            <a:off x="15164936" y="4272508"/>
            <a:ext cx="7312928" cy="623778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Google Shape;157;p24"/>
          <p:cNvSpPr/>
          <p:nvPr/>
        </p:nvSpPr>
        <p:spPr>
          <a:xfrm>
            <a:off x="7121475" y="7771148"/>
            <a:ext cx="10141050" cy="1735437"/>
          </a:xfrm>
          <a:prstGeom prst="rect">
            <a:avLst/>
          </a:prstGeom>
          <a:solidFill>
            <a:srgbClr val="2DA1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58" name="Google Shape;158;p24"/>
          <p:cNvSpPr/>
          <p:nvPr/>
        </p:nvSpPr>
        <p:spPr>
          <a:xfrm>
            <a:off x="1577131" y="5698818"/>
            <a:ext cx="15685394" cy="1735436"/>
          </a:xfrm>
          <a:prstGeom prst="rect">
            <a:avLst/>
          </a:prstGeom>
          <a:solidFill>
            <a:srgbClr val="2DA1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59" name="Google Shape;159;p24"/>
          <p:cNvSpPr/>
          <p:nvPr/>
        </p:nvSpPr>
        <p:spPr>
          <a:xfrm>
            <a:off x="1577131" y="9843479"/>
            <a:ext cx="15685394" cy="1735436"/>
          </a:xfrm>
          <a:prstGeom prst="rect">
            <a:avLst/>
          </a:prstGeom>
          <a:solidFill>
            <a:srgbClr val="2DA1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0" name="Google Shape;160;p24"/>
          <p:cNvSpPr txBox="1"/>
          <p:nvPr/>
        </p:nvSpPr>
        <p:spPr>
          <a:xfrm>
            <a:off x="11276806" y="1247122"/>
            <a:ext cx="11588124" cy="3302001"/>
          </a:xfrm>
          <a:prstGeom prst="rect">
            <a:avLst/>
          </a:prstGeom>
          <a:noFill/>
          <a:ln>
            <a:noFill/>
          </a:ln>
        </p:spPr>
        <p:txBody>
          <a:bodyPr anchorCtr="0" anchor="ctr" bIns="50800" lIns="50800" spcFirstLastPara="1" rIns="50800" wrap="square" tIns="50800">
            <a:noAutofit/>
          </a:bodyPr>
          <a:lstStyle/>
          <a:p>
            <a:pPr indent="0" lvl="0" marL="0" marR="0" rtl="0" algn="r">
              <a:lnSpc>
                <a:spcPct val="80000"/>
              </a:lnSpc>
              <a:spcBef>
                <a:spcPts val="0"/>
              </a:spcBef>
              <a:spcAft>
                <a:spcPts val="0"/>
              </a:spcAft>
              <a:buClr>
                <a:srgbClr val="2DA1C9"/>
              </a:buClr>
              <a:buSzPts val="12000"/>
              <a:buFont typeface="Roboto Condensed"/>
              <a:buNone/>
            </a:pPr>
            <a:r>
              <a:rPr b="1" i="0" lang="en-US" sz="12000" u="none" cap="none" strike="noStrike">
                <a:solidFill>
                  <a:srgbClr val="2DA1C9"/>
                </a:solidFill>
                <a:latin typeface="Roboto Condensed"/>
                <a:ea typeface="Roboto Condensed"/>
                <a:cs typeface="Roboto Condensed"/>
                <a:sym typeface="Roboto Condensed"/>
              </a:rPr>
              <a:t>Overview of Growth</a:t>
            </a:r>
            <a:endParaRPr/>
          </a:p>
        </p:txBody>
      </p:sp>
      <p:sp>
        <p:nvSpPr>
          <p:cNvPr id="161" name="Google Shape;161;p24"/>
          <p:cNvSpPr txBox="1"/>
          <p:nvPr/>
        </p:nvSpPr>
        <p:spPr>
          <a:xfrm>
            <a:off x="8049030" y="6255694"/>
            <a:ext cx="6234990" cy="515619"/>
          </a:xfrm>
          <a:prstGeom prst="rect">
            <a:avLst/>
          </a:prstGeom>
          <a:noFill/>
          <a:ln>
            <a:noFill/>
          </a:ln>
        </p:spPr>
        <p:txBody>
          <a:bodyPr anchorCtr="0" anchor="ctr" bIns="50800" lIns="50800" spcFirstLastPara="1" rIns="50800" wrap="square" tIns="50800">
            <a:noAutofit/>
          </a:bodyPr>
          <a:lstStyle/>
          <a:p>
            <a:pPr indent="0" lvl="0" marL="0" marR="0" rtl="0" algn="l">
              <a:lnSpc>
                <a:spcPct val="208333"/>
              </a:lnSpc>
              <a:spcBef>
                <a:spcPts val="0"/>
              </a:spcBef>
              <a:spcAft>
                <a:spcPts val="0"/>
              </a:spcAft>
              <a:buClr>
                <a:srgbClr val="FFFFFF"/>
              </a:buClr>
              <a:buSzPts val="2400"/>
              <a:buFont typeface="Poppins"/>
              <a:buNone/>
            </a:pPr>
            <a:r>
              <a:rPr b="0" i="0" lang="en-US" sz="2400" u="none" cap="none" strike="noStrike">
                <a:solidFill>
                  <a:srgbClr val="FFFFFF"/>
                </a:solidFill>
                <a:latin typeface="Poppins"/>
                <a:ea typeface="Poppins"/>
                <a:cs typeface="Poppins"/>
                <a:sym typeface="Poppins"/>
              </a:rPr>
              <a:t>Increase in annual profits as of May 2021.</a:t>
            </a:r>
            <a:endParaRPr/>
          </a:p>
        </p:txBody>
      </p:sp>
      <p:sp>
        <p:nvSpPr>
          <p:cNvPr id="162" name="Google Shape;162;p24"/>
          <p:cNvSpPr txBox="1"/>
          <p:nvPr/>
        </p:nvSpPr>
        <p:spPr>
          <a:xfrm>
            <a:off x="10177648" y="8101965"/>
            <a:ext cx="6427882" cy="1404620"/>
          </a:xfrm>
          <a:prstGeom prst="rect">
            <a:avLst/>
          </a:prstGeom>
          <a:noFill/>
          <a:ln>
            <a:noFill/>
          </a:ln>
        </p:spPr>
        <p:txBody>
          <a:bodyPr anchorCtr="0" anchor="ctr" bIns="50800" lIns="50800" spcFirstLastPara="1" rIns="50800" wrap="square" tIns="50800">
            <a:noAutofit/>
          </a:bodyPr>
          <a:lstStyle/>
          <a:p>
            <a:pPr indent="0" lvl="0" marL="0" marR="0" rtl="0" algn="l">
              <a:lnSpc>
                <a:spcPct val="208333"/>
              </a:lnSpc>
              <a:spcBef>
                <a:spcPts val="0"/>
              </a:spcBef>
              <a:spcAft>
                <a:spcPts val="0"/>
              </a:spcAft>
              <a:buClr>
                <a:srgbClr val="FFFFFF"/>
              </a:buClr>
              <a:buSzPts val="2400"/>
              <a:buFont typeface="Poppins"/>
              <a:buNone/>
            </a:pPr>
            <a:r>
              <a:rPr b="0" i="0" lang="en-US" sz="2400" u="none" cap="none" strike="noStrike">
                <a:solidFill>
                  <a:srgbClr val="FFFFFF"/>
                </a:solidFill>
                <a:latin typeface="Poppins"/>
                <a:ea typeface="Poppins"/>
                <a:cs typeface="Poppins"/>
                <a:sym typeface="Poppins"/>
              </a:rPr>
              <a:t>Increase in satisfaction with developed website templates as of March 2021.</a:t>
            </a:r>
            <a:endParaRPr/>
          </a:p>
        </p:txBody>
      </p:sp>
      <p:sp>
        <p:nvSpPr>
          <p:cNvPr id="163" name="Google Shape;163;p24"/>
          <p:cNvSpPr txBox="1"/>
          <p:nvPr/>
        </p:nvSpPr>
        <p:spPr>
          <a:xfrm>
            <a:off x="8056599" y="10453388"/>
            <a:ext cx="6575451" cy="515619"/>
          </a:xfrm>
          <a:prstGeom prst="rect">
            <a:avLst/>
          </a:prstGeom>
          <a:noFill/>
          <a:ln>
            <a:noFill/>
          </a:ln>
        </p:spPr>
        <p:txBody>
          <a:bodyPr anchorCtr="0" anchor="ctr" bIns="50800" lIns="50800" spcFirstLastPara="1" rIns="50800" wrap="square" tIns="50800">
            <a:noAutofit/>
          </a:bodyPr>
          <a:lstStyle/>
          <a:p>
            <a:pPr indent="0" lvl="0" marL="0" marR="0" rtl="0" algn="l">
              <a:lnSpc>
                <a:spcPct val="208333"/>
              </a:lnSpc>
              <a:spcBef>
                <a:spcPts val="0"/>
              </a:spcBef>
              <a:spcAft>
                <a:spcPts val="0"/>
              </a:spcAft>
              <a:buClr>
                <a:srgbClr val="FFFFFF"/>
              </a:buClr>
              <a:buSzPts val="2400"/>
              <a:buFont typeface="Poppins"/>
              <a:buNone/>
            </a:pPr>
            <a:r>
              <a:rPr b="0" i="0" lang="en-US" sz="2400" u="none" cap="none" strike="noStrike">
                <a:solidFill>
                  <a:srgbClr val="FFFFFF"/>
                </a:solidFill>
                <a:latin typeface="Poppins"/>
                <a:ea typeface="Poppins"/>
                <a:cs typeface="Poppins"/>
                <a:sym typeface="Poppins"/>
              </a:rPr>
              <a:t>Increase in clientele base as of March 2021.</a:t>
            </a:r>
            <a:endParaRPr/>
          </a:p>
        </p:txBody>
      </p:sp>
      <p:sp>
        <p:nvSpPr>
          <p:cNvPr id="164" name="Google Shape;164;p24"/>
          <p:cNvSpPr txBox="1"/>
          <p:nvPr/>
        </p:nvSpPr>
        <p:spPr>
          <a:xfrm>
            <a:off x="15137655" y="5986453"/>
            <a:ext cx="1455739" cy="1054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6400"/>
              <a:buFont typeface="Roboto Condensed"/>
              <a:buNone/>
            </a:pPr>
            <a:r>
              <a:rPr b="1" i="0" lang="en-US" sz="6400" u="none" cap="none" strike="noStrike">
                <a:solidFill>
                  <a:srgbClr val="FFFFFF"/>
                </a:solidFill>
                <a:latin typeface="Roboto Condensed"/>
                <a:ea typeface="Roboto Condensed"/>
                <a:cs typeface="Roboto Condensed"/>
                <a:sym typeface="Roboto Condensed"/>
              </a:rPr>
              <a:t>35%</a:t>
            </a:r>
            <a:endParaRPr/>
          </a:p>
        </p:txBody>
      </p:sp>
      <p:sp>
        <p:nvSpPr>
          <p:cNvPr id="165" name="Google Shape;165;p24"/>
          <p:cNvSpPr txBox="1"/>
          <p:nvPr/>
        </p:nvSpPr>
        <p:spPr>
          <a:xfrm>
            <a:off x="7870676" y="8032750"/>
            <a:ext cx="1455738" cy="1054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6400"/>
              <a:buFont typeface="Roboto Condensed"/>
              <a:buNone/>
            </a:pPr>
            <a:r>
              <a:rPr b="1" i="0" lang="en-US" sz="6400" u="none" cap="none" strike="noStrike">
                <a:solidFill>
                  <a:srgbClr val="FFFFFF"/>
                </a:solidFill>
                <a:latin typeface="Roboto Condensed"/>
                <a:ea typeface="Roboto Condensed"/>
                <a:cs typeface="Roboto Condensed"/>
                <a:sym typeface="Roboto Condensed"/>
              </a:rPr>
              <a:t>80%</a:t>
            </a:r>
            <a:endParaRPr/>
          </a:p>
        </p:txBody>
      </p:sp>
      <p:sp>
        <p:nvSpPr>
          <p:cNvPr id="166" name="Google Shape;166;p24"/>
          <p:cNvSpPr txBox="1"/>
          <p:nvPr/>
        </p:nvSpPr>
        <p:spPr>
          <a:xfrm>
            <a:off x="15137655" y="10184147"/>
            <a:ext cx="1455739" cy="1054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6400"/>
              <a:buFont typeface="Roboto Condensed"/>
              <a:buNone/>
            </a:pPr>
            <a:r>
              <a:rPr b="1" i="0" lang="en-US" sz="6400" u="none" cap="none" strike="noStrike">
                <a:solidFill>
                  <a:srgbClr val="FFFFFF"/>
                </a:solidFill>
                <a:latin typeface="Roboto Condensed"/>
                <a:ea typeface="Roboto Condensed"/>
                <a:cs typeface="Roboto Condensed"/>
                <a:sym typeface="Roboto Condensed"/>
              </a:rPr>
              <a:t>60%</a:t>
            </a:r>
            <a:endParaRPr/>
          </a:p>
        </p:txBody>
      </p:sp>
      <p:sp>
        <p:nvSpPr>
          <p:cNvPr id="167" name="Google Shape;167;p24"/>
          <p:cNvSpPr/>
          <p:nvPr/>
        </p:nvSpPr>
        <p:spPr>
          <a:xfrm rot="2700000">
            <a:off x="6952742" y="8093528"/>
            <a:ext cx="1090676" cy="1090677"/>
          </a:xfrm>
          <a:custGeom>
            <a:rect b="b" l="l" r="r" t="t"/>
            <a:pathLst>
              <a:path extrusionOk="0" h="21600" w="21600">
                <a:moveTo>
                  <a:pt x="0" y="0"/>
                </a:moveTo>
                <a:lnTo>
                  <a:pt x="0" y="21600"/>
                </a:lnTo>
                <a:lnTo>
                  <a:pt x="21600" y="21600"/>
                </a:lnTo>
                <a:close/>
              </a:path>
            </a:pathLst>
          </a:custGeom>
          <a:solidFill>
            <a:srgbClr val="2DA1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8" name="Google Shape;168;p24"/>
          <p:cNvSpPr/>
          <p:nvPr/>
        </p:nvSpPr>
        <p:spPr>
          <a:xfrm flipH="1" rot="-2700000">
            <a:off x="16320262" y="6021198"/>
            <a:ext cx="1090676" cy="1090676"/>
          </a:xfrm>
          <a:custGeom>
            <a:rect b="b" l="l" r="r" t="t"/>
            <a:pathLst>
              <a:path extrusionOk="0" h="21600" w="21600">
                <a:moveTo>
                  <a:pt x="0" y="0"/>
                </a:moveTo>
                <a:lnTo>
                  <a:pt x="0" y="21600"/>
                </a:lnTo>
                <a:lnTo>
                  <a:pt x="21600" y="21600"/>
                </a:lnTo>
                <a:close/>
              </a:path>
            </a:pathLst>
          </a:custGeom>
          <a:solidFill>
            <a:srgbClr val="2DA1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9" name="Google Shape;169;p24"/>
          <p:cNvSpPr/>
          <p:nvPr/>
        </p:nvSpPr>
        <p:spPr>
          <a:xfrm flipH="1" rot="-2700000">
            <a:off x="16320263" y="10165859"/>
            <a:ext cx="1090677" cy="1090676"/>
          </a:xfrm>
          <a:custGeom>
            <a:rect b="b" l="l" r="r" t="t"/>
            <a:pathLst>
              <a:path extrusionOk="0" h="21600" w="21600">
                <a:moveTo>
                  <a:pt x="0" y="0"/>
                </a:moveTo>
                <a:lnTo>
                  <a:pt x="0" y="21600"/>
                </a:lnTo>
                <a:lnTo>
                  <a:pt x="21600" y="21600"/>
                </a:lnTo>
                <a:close/>
              </a:path>
            </a:pathLst>
          </a:custGeom>
          <a:solidFill>
            <a:srgbClr val="2DA1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70" name="Google Shape;170;p24"/>
          <p:cNvSpPr txBox="1"/>
          <p:nvPr/>
        </p:nvSpPr>
        <p:spPr>
          <a:xfrm>
            <a:off x="1455075" y="1375824"/>
            <a:ext cx="916782" cy="1054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ADADAD"/>
              </a:buClr>
              <a:buSzPts val="6400"/>
              <a:buFont typeface="Roboto Condensed"/>
              <a:buNone/>
            </a:pPr>
            <a:r>
              <a:rPr b="0" i="0" lang="en-US" sz="6400" u="none" cap="none" strike="noStrike">
                <a:solidFill>
                  <a:srgbClr val="ADADAD"/>
                </a:solidFill>
                <a:latin typeface="Roboto Condensed"/>
                <a:ea typeface="Roboto Condensed"/>
                <a:cs typeface="Roboto Condensed"/>
                <a:sym typeface="Roboto Condensed"/>
              </a:rPr>
              <a:t>11</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sp>
        <p:nvSpPr>
          <p:cNvPr id="175" name="Google Shape;175;p25"/>
          <p:cNvSpPr txBox="1"/>
          <p:nvPr/>
        </p:nvSpPr>
        <p:spPr>
          <a:xfrm>
            <a:off x="2070580" y="8286766"/>
            <a:ext cx="2648762" cy="960119"/>
          </a:xfrm>
          <a:prstGeom prst="rect">
            <a:avLst/>
          </a:prstGeom>
          <a:noFill/>
          <a:ln>
            <a:noFill/>
          </a:ln>
        </p:spPr>
        <p:txBody>
          <a:bodyPr anchorCtr="0" anchor="ctr" bIns="50800" lIns="50800" spcFirstLastPara="1" rIns="50800" wrap="square" tIns="50800">
            <a:noAutofit/>
          </a:bodyPr>
          <a:lstStyle/>
          <a:p>
            <a:pPr indent="0" lvl="0" marL="0" marR="0" rtl="0" algn="ctr">
              <a:lnSpc>
                <a:spcPct val="208333"/>
              </a:lnSpc>
              <a:spcBef>
                <a:spcPts val="0"/>
              </a:spcBef>
              <a:spcAft>
                <a:spcPts val="0"/>
              </a:spcAft>
              <a:buClr>
                <a:srgbClr val="5C5C5C"/>
              </a:buClr>
              <a:buSzPts val="2400"/>
              <a:buFont typeface="Poppins"/>
              <a:buNone/>
            </a:pPr>
            <a:r>
              <a:rPr b="0" i="0" lang="en-US" sz="2400" u="none" cap="none" strike="noStrike">
                <a:solidFill>
                  <a:srgbClr val="5C5C5C"/>
                </a:solidFill>
                <a:latin typeface="Poppins"/>
                <a:ea typeface="Poppins"/>
                <a:cs typeface="Poppins"/>
                <a:sym typeface="Poppins"/>
              </a:rPr>
              <a:t>Financial Strategic Plans</a:t>
            </a:r>
            <a:endParaRPr/>
          </a:p>
        </p:txBody>
      </p:sp>
      <p:sp>
        <p:nvSpPr>
          <p:cNvPr id="176" name="Google Shape;176;p25"/>
          <p:cNvSpPr txBox="1"/>
          <p:nvPr/>
        </p:nvSpPr>
        <p:spPr>
          <a:xfrm>
            <a:off x="7516546" y="8286766"/>
            <a:ext cx="3589326" cy="960119"/>
          </a:xfrm>
          <a:prstGeom prst="rect">
            <a:avLst/>
          </a:prstGeom>
          <a:noFill/>
          <a:ln>
            <a:noFill/>
          </a:ln>
        </p:spPr>
        <p:txBody>
          <a:bodyPr anchorCtr="0" anchor="ctr" bIns="50800" lIns="50800" spcFirstLastPara="1" rIns="50800" wrap="square" tIns="50800">
            <a:noAutofit/>
          </a:bodyPr>
          <a:lstStyle/>
          <a:p>
            <a:pPr indent="0" lvl="0" marL="0" marR="0" rtl="0" algn="ctr">
              <a:lnSpc>
                <a:spcPct val="208333"/>
              </a:lnSpc>
              <a:spcBef>
                <a:spcPts val="0"/>
              </a:spcBef>
              <a:spcAft>
                <a:spcPts val="0"/>
              </a:spcAft>
              <a:buClr>
                <a:srgbClr val="5C5C5C"/>
              </a:buClr>
              <a:buSzPts val="2400"/>
              <a:buFont typeface="Poppins"/>
              <a:buNone/>
            </a:pPr>
            <a:r>
              <a:rPr b="0" i="0" lang="en-US" sz="2400" u="none" cap="none" strike="noStrike">
                <a:solidFill>
                  <a:srgbClr val="5C5C5C"/>
                </a:solidFill>
                <a:latin typeface="Poppins"/>
                <a:ea typeface="Poppins"/>
                <a:cs typeface="Poppins"/>
                <a:sym typeface="Poppins"/>
              </a:rPr>
              <a:t>Free Financial Adviser Consultation</a:t>
            </a:r>
            <a:endParaRPr/>
          </a:p>
        </p:txBody>
      </p:sp>
      <p:sp>
        <p:nvSpPr>
          <p:cNvPr id="177" name="Google Shape;177;p25"/>
          <p:cNvSpPr txBox="1"/>
          <p:nvPr/>
        </p:nvSpPr>
        <p:spPr>
          <a:xfrm>
            <a:off x="19254225" y="8286766"/>
            <a:ext cx="3870972" cy="960119"/>
          </a:xfrm>
          <a:prstGeom prst="rect">
            <a:avLst/>
          </a:prstGeom>
          <a:noFill/>
          <a:ln>
            <a:noFill/>
          </a:ln>
        </p:spPr>
        <p:txBody>
          <a:bodyPr anchorCtr="0" anchor="ctr" bIns="50800" lIns="50800" spcFirstLastPara="1" rIns="50800" wrap="square" tIns="50800">
            <a:noAutofit/>
          </a:bodyPr>
          <a:lstStyle/>
          <a:p>
            <a:pPr indent="0" lvl="0" marL="0" marR="0" rtl="0" algn="ctr">
              <a:lnSpc>
                <a:spcPct val="208333"/>
              </a:lnSpc>
              <a:spcBef>
                <a:spcPts val="0"/>
              </a:spcBef>
              <a:spcAft>
                <a:spcPts val="0"/>
              </a:spcAft>
              <a:buClr>
                <a:srgbClr val="5C5C5C"/>
              </a:buClr>
              <a:buSzPts val="2400"/>
              <a:buFont typeface="Poppins"/>
              <a:buNone/>
            </a:pPr>
            <a:r>
              <a:rPr b="0" i="0" lang="en-US" sz="2400" u="none" cap="none" strike="noStrike">
                <a:solidFill>
                  <a:srgbClr val="5C5C5C"/>
                </a:solidFill>
                <a:latin typeface="Poppins"/>
                <a:ea typeface="Poppins"/>
                <a:cs typeface="Poppins"/>
                <a:sym typeface="Poppins"/>
              </a:rPr>
              <a:t>Fast, Reliable and Hassle-Free Services</a:t>
            </a:r>
            <a:endParaRPr/>
          </a:p>
        </p:txBody>
      </p:sp>
      <p:sp>
        <p:nvSpPr>
          <p:cNvPr id="178" name="Google Shape;178;p25"/>
          <p:cNvSpPr txBox="1"/>
          <p:nvPr/>
        </p:nvSpPr>
        <p:spPr>
          <a:xfrm>
            <a:off x="13561180" y="8303699"/>
            <a:ext cx="3589326" cy="960119"/>
          </a:xfrm>
          <a:prstGeom prst="rect">
            <a:avLst/>
          </a:prstGeom>
          <a:noFill/>
          <a:ln>
            <a:noFill/>
          </a:ln>
        </p:spPr>
        <p:txBody>
          <a:bodyPr anchorCtr="0" anchor="ctr" bIns="50800" lIns="50800" spcFirstLastPara="1" rIns="50800" wrap="square" tIns="50800">
            <a:noAutofit/>
          </a:bodyPr>
          <a:lstStyle/>
          <a:p>
            <a:pPr indent="0" lvl="0" marL="0" marR="0" rtl="0" algn="ctr">
              <a:lnSpc>
                <a:spcPct val="208333"/>
              </a:lnSpc>
              <a:spcBef>
                <a:spcPts val="0"/>
              </a:spcBef>
              <a:spcAft>
                <a:spcPts val="0"/>
              </a:spcAft>
              <a:buClr>
                <a:srgbClr val="5C5C5C"/>
              </a:buClr>
              <a:buSzPts val="2400"/>
              <a:buFont typeface="Poppins"/>
              <a:buNone/>
            </a:pPr>
            <a:r>
              <a:rPr b="0" i="0" lang="en-US" sz="2400" u="none" cap="none" strike="noStrike">
                <a:solidFill>
                  <a:srgbClr val="5C5C5C"/>
                </a:solidFill>
                <a:latin typeface="Poppins"/>
                <a:ea typeface="Poppins"/>
                <a:cs typeface="Poppins"/>
                <a:sym typeface="Poppins"/>
              </a:rPr>
              <a:t>Affordable Investment Packages</a:t>
            </a:r>
            <a:endParaRPr/>
          </a:p>
        </p:txBody>
      </p:sp>
      <p:sp>
        <p:nvSpPr>
          <p:cNvPr id="179" name="Google Shape;179;p25"/>
          <p:cNvSpPr txBox="1"/>
          <p:nvPr/>
        </p:nvSpPr>
        <p:spPr>
          <a:xfrm>
            <a:off x="1458648" y="1369499"/>
            <a:ext cx="7034838" cy="3057247"/>
          </a:xfrm>
          <a:prstGeom prst="rect">
            <a:avLst/>
          </a:prstGeom>
          <a:noFill/>
          <a:ln>
            <a:noFill/>
          </a:ln>
        </p:spPr>
        <p:txBody>
          <a:bodyPr anchorCtr="0" anchor="ctr" bIns="50800" lIns="50800" spcFirstLastPara="1" rIns="50800" wrap="square" tIns="50800">
            <a:noAutofit/>
          </a:bodyPr>
          <a:lstStyle/>
          <a:p>
            <a:pPr indent="0" lvl="0" marL="0" marR="0" rtl="0" algn="l">
              <a:lnSpc>
                <a:spcPct val="80000"/>
              </a:lnSpc>
              <a:spcBef>
                <a:spcPts val="0"/>
              </a:spcBef>
              <a:spcAft>
                <a:spcPts val="0"/>
              </a:spcAft>
              <a:buClr>
                <a:srgbClr val="2DA1C9"/>
              </a:buClr>
              <a:buSzPts val="12000"/>
              <a:buFont typeface="Roboto Condensed"/>
              <a:buNone/>
            </a:pPr>
            <a:r>
              <a:rPr b="1" i="0" lang="en-US" sz="12000" u="none" cap="none" strike="noStrike">
                <a:solidFill>
                  <a:srgbClr val="2DA1C9"/>
                </a:solidFill>
                <a:latin typeface="Roboto Condensed"/>
                <a:ea typeface="Roboto Condensed"/>
                <a:cs typeface="Roboto Condensed"/>
                <a:sym typeface="Roboto Condensed"/>
              </a:rPr>
              <a:t>What We Offer</a:t>
            </a:r>
            <a:endParaRPr/>
          </a:p>
        </p:txBody>
      </p:sp>
      <p:pic>
        <p:nvPicPr>
          <p:cNvPr descr="pasted-image.pdf" id="180" name="Google Shape;180;p25"/>
          <p:cNvPicPr preferRelativeResize="0"/>
          <p:nvPr/>
        </p:nvPicPr>
        <p:blipFill rotWithShape="1">
          <a:blip r:embed="rId3">
            <a:alphaModFix/>
          </a:blip>
          <a:srcRect b="0" l="0" r="0" t="0"/>
          <a:stretch/>
        </p:blipFill>
        <p:spPr>
          <a:xfrm>
            <a:off x="14429838" y="6230182"/>
            <a:ext cx="1852012" cy="1810627"/>
          </a:xfrm>
          <a:prstGeom prst="rect">
            <a:avLst/>
          </a:prstGeom>
          <a:noFill/>
          <a:ln>
            <a:noFill/>
          </a:ln>
        </p:spPr>
      </p:pic>
      <p:pic>
        <p:nvPicPr>
          <p:cNvPr descr="pasted-image.pdf" id="181" name="Google Shape;181;p25"/>
          <p:cNvPicPr preferRelativeResize="0"/>
          <p:nvPr/>
        </p:nvPicPr>
        <p:blipFill rotWithShape="1">
          <a:blip r:embed="rId4">
            <a:alphaModFix/>
          </a:blip>
          <a:srcRect b="0" l="0" r="0" t="0"/>
          <a:stretch/>
        </p:blipFill>
        <p:spPr>
          <a:xfrm>
            <a:off x="2416370" y="6230182"/>
            <a:ext cx="1957182" cy="1810627"/>
          </a:xfrm>
          <a:prstGeom prst="rect">
            <a:avLst/>
          </a:prstGeom>
          <a:noFill/>
          <a:ln>
            <a:noFill/>
          </a:ln>
        </p:spPr>
      </p:pic>
      <p:pic>
        <p:nvPicPr>
          <p:cNvPr descr="pasted-image.pdf" id="182" name="Google Shape;182;p25"/>
          <p:cNvPicPr preferRelativeResize="0"/>
          <p:nvPr/>
        </p:nvPicPr>
        <p:blipFill rotWithShape="1">
          <a:blip r:embed="rId5">
            <a:alphaModFix/>
          </a:blip>
          <a:srcRect b="0" l="0" r="0" t="0"/>
          <a:stretch/>
        </p:blipFill>
        <p:spPr>
          <a:xfrm>
            <a:off x="20799367" y="6230182"/>
            <a:ext cx="780687" cy="1810627"/>
          </a:xfrm>
          <a:prstGeom prst="rect">
            <a:avLst/>
          </a:prstGeom>
          <a:noFill/>
          <a:ln>
            <a:noFill/>
          </a:ln>
        </p:spPr>
      </p:pic>
      <p:pic>
        <p:nvPicPr>
          <p:cNvPr descr="pasted-image.pdf" id="183" name="Google Shape;183;p25"/>
          <p:cNvPicPr preferRelativeResize="0"/>
          <p:nvPr/>
        </p:nvPicPr>
        <p:blipFill rotWithShape="1">
          <a:blip r:embed="rId6">
            <a:alphaModFix/>
          </a:blip>
          <a:srcRect b="0" l="0" r="0" t="0"/>
          <a:stretch/>
        </p:blipFill>
        <p:spPr>
          <a:xfrm>
            <a:off x="8493486" y="6230182"/>
            <a:ext cx="1635447" cy="1810627"/>
          </a:xfrm>
          <a:prstGeom prst="rect">
            <a:avLst/>
          </a:prstGeom>
          <a:noFill/>
          <a:ln>
            <a:noFill/>
          </a:ln>
        </p:spPr>
      </p:pic>
      <p:cxnSp>
        <p:nvCxnSpPr>
          <p:cNvPr id="184" name="Google Shape;184;p25"/>
          <p:cNvCxnSpPr/>
          <p:nvPr/>
        </p:nvCxnSpPr>
        <p:spPr>
          <a:xfrm>
            <a:off x="-371953" y="7249064"/>
            <a:ext cx="1957182" cy="1"/>
          </a:xfrm>
          <a:prstGeom prst="straightConnector1">
            <a:avLst/>
          </a:prstGeom>
          <a:noFill/>
          <a:ln cap="flat" cmpd="sng" w="25400">
            <a:solidFill>
              <a:srgbClr val="B0B0B0"/>
            </a:solidFill>
            <a:prstDash val="solid"/>
            <a:miter lim="400000"/>
            <a:headEnd len="sm" w="sm" type="none"/>
            <a:tailEnd len="sm" w="sm" type="none"/>
          </a:ln>
        </p:spPr>
      </p:cxnSp>
      <p:cxnSp>
        <p:nvCxnSpPr>
          <p:cNvPr id="185" name="Google Shape;185;p25"/>
          <p:cNvCxnSpPr/>
          <p:nvPr/>
        </p:nvCxnSpPr>
        <p:spPr>
          <a:xfrm>
            <a:off x="-689453" y="8184786"/>
            <a:ext cx="479514" cy="479514"/>
          </a:xfrm>
          <a:prstGeom prst="straightConnector1">
            <a:avLst/>
          </a:prstGeom>
          <a:noFill/>
          <a:ln cap="flat" cmpd="sng" w="25400">
            <a:solidFill>
              <a:srgbClr val="B0B0B0"/>
            </a:solidFill>
            <a:prstDash val="solid"/>
            <a:miter lim="400000"/>
            <a:headEnd len="sm" w="sm" type="none"/>
            <a:tailEnd len="sm" w="sm" type="none"/>
          </a:ln>
        </p:spPr>
      </p:cxnSp>
      <p:cxnSp>
        <p:nvCxnSpPr>
          <p:cNvPr id="186" name="Google Shape;186;p25"/>
          <p:cNvCxnSpPr/>
          <p:nvPr/>
        </p:nvCxnSpPr>
        <p:spPr>
          <a:xfrm>
            <a:off x="1581539" y="7245526"/>
            <a:ext cx="479513" cy="479513"/>
          </a:xfrm>
          <a:prstGeom prst="straightConnector1">
            <a:avLst/>
          </a:prstGeom>
          <a:noFill/>
          <a:ln cap="flat" cmpd="sng" w="25400">
            <a:solidFill>
              <a:srgbClr val="B0B0B0"/>
            </a:solidFill>
            <a:prstDash val="solid"/>
            <a:miter lim="400000"/>
            <a:headEnd len="sm" w="sm" type="none"/>
            <a:tailEnd len="sm" w="sm" type="none"/>
          </a:ln>
        </p:spPr>
      </p:cxnSp>
      <p:cxnSp>
        <p:nvCxnSpPr>
          <p:cNvPr id="187" name="Google Shape;187;p25"/>
          <p:cNvCxnSpPr/>
          <p:nvPr/>
        </p:nvCxnSpPr>
        <p:spPr>
          <a:xfrm>
            <a:off x="5371983" y="7249383"/>
            <a:ext cx="1957182" cy="1"/>
          </a:xfrm>
          <a:prstGeom prst="straightConnector1">
            <a:avLst/>
          </a:prstGeom>
          <a:noFill/>
          <a:ln cap="flat" cmpd="sng" w="25400">
            <a:solidFill>
              <a:srgbClr val="B0B0B0"/>
            </a:solidFill>
            <a:prstDash val="solid"/>
            <a:miter lim="400000"/>
            <a:headEnd len="sm" w="sm" type="none"/>
            <a:tailEnd len="sm" w="sm" type="none"/>
          </a:ln>
        </p:spPr>
      </p:cxnSp>
      <p:cxnSp>
        <p:nvCxnSpPr>
          <p:cNvPr id="188" name="Google Shape;188;p25"/>
          <p:cNvCxnSpPr/>
          <p:nvPr/>
        </p:nvCxnSpPr>
        <p:spPr>
          <a:xfrm>
            <a:off x="4902083" y="6772770"/>
            <a:ext cx="479513" cy="479513"/>
          </a:xfrm>
          <a:prstGeom prst="straightConnector1">
            <a:avLst/>
          </a:prstGeom>
          <a:noFill/>
          <a:ln cap="flat" cmpd="sng" w="25400">
            <a:solidFill>
              <a:srgbClr val="B0B0B0"/>
            </a:solidFill>
            <a:prstDash val="solid"/>
            <a:miter lim="400000"/>
            <a:headEnd len="sm" w="sm" type="none"/>
            <a:tailEnd len="sm" w="sm" type="none"/>
          </a:ln>
        </p:spPr>
      </p:cxnSp>
      <p:cxnSp>
        <p:nvCxnSpPr>
          <p:cNvPr id="189" name="Google Shape;189;p25"/>
          <p:cNvCxnSpPr/>
          <p:nvPr/>
        </p:nvCxnSpPr>
        <p:spPr>
          <a:xfrm>
            <a:off x="7325474" y="7245845"/>
            <a:ext cx="479514" cy="479513"/>
          </a:xfrm>
          <a:prstGeom prst="straightConnector1">
            <a:avLst/>
          </a:prstGeom>
          <a:noFill/>
          <a:ln cap="flat" cmpd="sng" w="25400">
            <a:solidFill>
              <a:srgbClr val="B0B0B0"/>
            </a:solidFill>
            <a:prstDash val="solid"/>
            <a:miter lim="400000"/>
            <a:headEnd len="sm" w="sm" type="none"/>
            <a:tailEnd len="sm" w="sm" type="none"/>
          </a:ln>
        </p:spPr>
      </p:cxnSp>
      <p:cxnSp>
        <p:nvCxnSpPr>
          <p:cNvPr id="190" name="Google Shape;190;p25"/>
          <p:cNvCxnSpPr/>
          <p:nvPr/>
        </p:nvCxnSpPr>
        <p:spPr>
          <a:xfrm>
            <a:off x="11148096" y="7249383"/>
            <a:ext cx="1957182" cy="1"/>
          </a:xfrm>
          <a:prstGeom prst="straightConnector1">
            <a:avLst/>
          </a:prstGeom>
          <a:noFill/>
          <a:ln cap="flat" cmpd="sng" w="25400">
            <a:solidFill>
              <a:srgbClr val="B0B0B0"/>
            </a:solidFill>
            <a:prstDash val="solid"/>
            <a:miter lim="400000"/>
            <a:headEnd len="sm" w="sm" type="none"/>
            <a:tailEnd len="sm" w="sm" type="none"/>
          </a:ln>
        </p:spPr>
      </p:cxnSp>
      <p:cxnSp>
        <p:nvCxnSpPr>
          <p:cNvPr id="191" name="Google Shape;191;p25"/>
          <p:cNvCxnSpPr/>
          <p:nvPr/>
        </p:nvCxnSpPr>
        <p:spPr>
          <a:xfrm>
            <a:off x="10678196" y="6772770"/>
            <a:ext cx="479513" cy="479513"/>
          </a:xfrm>
          <a:prstGeom prst="straightConnector1">
            <a:avLst/>
          </a:prstGeom>
          <a:noFill/>
          <a:ln cap="flat" cmpd="sng" w="25400">
            <a:solidFill>
              <a:srgbClr val="B0B0B0"/>
            </a:solidFill>
            <a:prstDash val="solid"/>
            <a:miter lim="400000"/>
            <a:headEnd len="sm" w="sm" type="none"/>
            <a:tailEnd len="sm" w="sm" type="none"/>
          </a:ln>
        </p:spPr>
      </p:cxnSp>
      <p:cxnSp>
        <p:nvCxnSpPr>
          <p:cNvPr id="192" name="Google Shape;192;p25"/>
          <p:cNvCxnSpPr/>
          <p:nvPr/>
        </p:nvCxnSpPr>
        <p:spPr>
          <a:xfrm>
            <a:off x="13101587" y="7245845"/>
            <a:ext cx="479514" cy="479513"/>
          </a:xfrm>
          <a:prstGeom prst="straightConnector1">
            <a:avLst/>
          </a:prstGeom>
          <a:noFill/>
          <a:ln cap="flat" cmpd="sng" w="25400">
            <a:solidFill>
              <a:srgbClr val="B0B0B0"/>
            </a:solidFill>
            <a:prstDash val="solid"/>
            <a:miter lim="400000"/>
            <a:headEnd len="sm" w="sm" type="none"/>
            <a:tailEnd len="sm" w="sm" type="none"/>
          </a:ln>
        </p:spPr>
      </p:cxnSp>
      <p:cxnSp>
        <p:nvCxnSpPr>
          <p:cNvPr id="193" name="Google Shape;193;p25"/>
          <p:cNvCxnSpPr/>
          <p:nvPr/>
        </p:nvCxnSpPr>
        <p:spPr>
          <a:xfrm>
            <a:off x="17592269" y="7249383"/>
            <a:ext cx="1957182" cy="1"/>
          </a:xfrm>
          <a:prstGeom prst="straightConnector1">
            <a:avLst/>
          </a:prstGeom>
          <a:noFill/>
          <a:ln cap="flat" cmpd="sng" w="25400">
            <a:solidFill>
              <a:srgbClr val="B0B0B0"/>
            </a:solidFill>
            <a:prstDash val="solid"/>
            <a:miter lim="400000"/>
            <a:headEnd len="sm" w="sm" type="none"/>
            <a:tailEnd len="sm" w="sm" type="none"/>
          </a:ln>
        </p:spPr>
      </p:cxnSp>
      <p:cxnSp>
        <p:nvCxnSpPr>
          <p:cNvPr id="194" name="Google Shape;194;p25"/>
          <p:cNvCxnSpPr/>
          <p:nvPr/>
        </p:nvCxnSpPr>
        <p:spPr>
          <a:xfrm>
            <a:off x="17122369" y="6772770"/>
            <a:ext cx="479514" cy="479513"/>
          </a:xfrm>
          <a:prstGeom prst="straightConnector1">
            <a:avLst/>
          </a:prstGeom>
          <a:noFill/>
          <a:ln cap="flat" cmpd="sng" w="25400">
            <a:solidFill>
              <a:srgbClr val="B0B0B0"/>
            </a:solidFill>
            <a:prstDash val="solid"/>
            <a:miter lim="400000"/>
            <a:headEnd len="sm" w="sm" type="none"/>
            <a:tailEnd len="sm" w="sm" type="none"/>
          </a:ln>
        </p:spPr>
      </p:cxnSp>
      <p:cxnSp>
        <p:nvCxnSpPr>
          <p:cNvPr id="195" name="Google Shape;195;p25"/>
          <p:cNvCxnSpPr/>
          <p:nvPr/>
        </p:nvCxnSpPr>
        <p:spPr>
          <a:xfrm>
            <a:off x="19545761" y="7245845"/>
            <a:ext cx="479513" cy="479513"/>
          </a:xfrm>
          <a:prstGeom prst="straightConnector1">
            <a:avLst/>
          </a:prstGeom>
          <a:noFill/>
          <a:ln cap="flat" cmpd="sng" w="25400">
            <a:solidFill>
              <a:srgbClr val="B0B0B0"/>
            </a:solidFill>
            <a:prstDash val="solid"/>
            <a:miter lim="400000"/>
            <a:headEnd len="sm" w="sm" type="none"/>
            <a:tailEnd len="sm" w="sm" type="none"/>
          </a:ln>
        </p:spPr>
      </p:cxnSp>
      <p:cxnSp>
        <p:nvCxnSpPr>
          <p:cNvPr id="196" name="Google Shape;196;p25"/>
          <p:cNvCxnSpPr/>
          <p:nvPr/>
        </p:nvCxnSpPr>
        <p:spPr>
          <a:xfrm>
            <a:off x="22722447" y="7249383"/>
            <a:ext cx="1957182" cy="1"/>
          </a:xfrm>
          <a:prstGeom prst="straightConnector1">
            <a:avLst/>
          </a:prstGeom>
          <a:noFill/>
          <a:ln cap="flat" cmpd="sng" w="25400">
            <a:solidFill>
              <a:srgbClr val="B0B0B0"/>
            </a:solidFill>
            <a:prstDash val="solid"/>
            <a:miter lim="400000"/>
            <a:headEnd len="sm" w="sm" type="none"/>
            <a:tailEnd len="sm" w="sm" type="none"/>
          </a:ln>
        </p:spPr>
      </p:cxnSp>
      <p:cxnSp>
        <p:nvCxnSpPr>
          <p:cNvPr id="197" name="Google Shape;197;p25"/>
          <p:cNvCxnSpPr/>
          <p:nvPr/>
        </p:nvCxnSpPr>
        <p:spPr>
          <a:xfrm>
            <a:off x="22252547" y="6772770"/>
            <a:ext cx="479513" cy="479513"/>
          </a:xfrm>
          <a:prstGeom prst="straightConnector1">
            <a:avLst/>
          </a:prstGeom>
          <a:noFill/>
          <a:ln cap="flat" cmpd="sng" w="25400">
            <a:solidFill>
              <a:srgbClr val="B0B0B0"/>
            </a:solidFill>
            <a:prstDash val="solid"/>
            <a:miter lim="400000"/>
            <a:headEnd len="sm" w="sm" type="none"/>
            <a:tailEnd len="sm" w="sm" type="none"/>
          </a:ln>
        </p:spPr>
      </p:cxnSp>
      <p:cxnSp>
        <p:nvCxnSpPr>
          <p:cNvPr id="198" name="Google Shape;198;p25"/>
          <p:cNvCxnSpPr/>
          <p:nvPr/>
        </p:nvCxnSpPr>
        <p:spPr>
          <a:xfrm>
            <a:off x="24675938" y="8658181"/>
            <a:ext cx="479514" cy="479513"/>
          </a:xfrm>
          <a:prstGeom prst="straightConnector1">
            <a:avLst/>
          </a:prstGeom>
          <a:noFill/>
          <a:ln cap="flat" cmpd="sng" w="25400">
            <a:solidFill>
              <a:srgbClr val="B0B0B0"/>
            </a:solidFill>
            <a:prstDash val="solid"/>
            <a:miter lim="400000"/>
            <a:headEnd len="sm" w="sm" type="none"/>
            <a:tailEnd len="sm" w="sm" type="none"/>
          </a:ln>
        </p:spPr>
      </p:cxnSp>
      <p:sp>
        <p:nvSpPr>
          <p:cNvPr id="199" name="Google Shape;199;p25"/>
          <p:cNvSpPr txBox="1"/>
          <p:nvPr/>
        </p:nvSpPr>
        <p:spPr>
          <a:xfrm>
            <a:off x="22029075" y="1375824"/>
            <a:ext cx="916782" cy="1054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ADADAD"/>
              </a:buClr>
              <a:buSzPts val="6400"/>
              <a:buFont typeface="Roboto Condensed"/>
              <a:buNone/>
            </a:pPr>
            <a:r>
              <a:rPr b="0" i="0" lang="en-US" sz="6400" u="none" cap="none" strike="noStrike">
                <a:solidFill>
                  <a:srgbClr val="ADADAD"/>
                </a:solidFill>
                <a:latin typeface="Roboto Condensed"/>
                <a:ea typeface="Roboto Condensed"/>
                <a:cs typeface="Roboto Condensed"/>
                <a:sym typeface="Roboto Condensed"/>
              </a:rPr>
              <a:t>12</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pic>
        <p:nvPicPr>
          <p:cNvPr descr="accounting-analytics-balance-209224.jpg" id="204" name="Google Shape;204;p26"/>
          <p:cNvPicPr preferRelativeResize="0"/>
          <p:nvPr/>
        </p:nvPicPr>
        <p:blipFill rotWithShape="1">
          <a:blip r:embed="rId3">
            <a:alphaModFix/>
          </a:blip>
          <a:srcRect b="2363" l="469" r="347" t="6066"/>
          <a:stretch/>
        </p:blipFill>
        <p:spPr>
          <a:xfrm>
            <a:off x="-3043" y="6567619"/>
            <a:ext cx="11607933" cy="7144677"/>
          </a:xfrm>
          <a:prstGeom prst="rect">
            <a:avLst/>
          </a:prstGeom>
          <a:noFill/>
          <a:ln>
            <a:noFill/>
          </a:ln>
        </p:spPr>
      </p:pic>
      <p:pic>
        <p:nvPicPr>
          <p:cNvPr descr="adult-blur-business-2102416.jpg" id="205" name="Google Shape;205;p26"/>
          <p:cNvPicPr preferRelativeResize="0"/>
          <p:nvPr/>
        </p:nvPicPr>
        <p:blipFill rotWithShape="1">
          <a:blip r:embed="rId4">
            <a:alphaModFix/>
          </a:blip>
          <a:srcRect b="4739" l="2026" r="2025" t="4740"/>
          <a:stretch/>
        </p:blipFill>
        <p:spPr>
          <a:xfrm>
            <a:off x="11853333" y="4841015"/>
            <a:ext cx="6268840" cy="8871282"/>
          </a:xfrm>
          <a:prstGeom prst="rect">
            <a:avLst/>
          </a:prstGeom>
          <a:noFill/>
          <a:ln>
            <a:noFill/>
          </a:ln>
        </p:spPr>
      </p:pic>
      <p:pic>
        <p:nvPicPr>
          <p:cNvPr descr="accounting-analytics-balance-209224.jpg" id="206" name="Google Shape;206;p26"/>
          <p:cNvPicPr preferRelativeResize="0"/>
          <p:nvPr/>
        </p:nvPicPr>
        <p:blipFill rotWithShape="1">
          <a:blip r:embed="rId3">
            <a:alphaModFix/>
          </a:blip>
          <a:srcRect b="1234" l="714" r="30735" t="1233"/>
          <a:stretch/>
        </p:blipFill>
        <p:spPr>
          <a:xfrm>
            <a:off x="18367573" y="8002323"/>
            <a:ext cx="6019933" cy="5709974"/>
          </a:xfrm>
          <a:prstGeom prst="rect">
            <a:avLst/>
          </a:prstGeom>
          <a:noFill/>
          <a:ln>
            <a:noFill/>
          </a:ln>
        </p:spPr>
      </p:pic>
      <p:pic>
        <p:nvPicPr>
          <p:cNvPr descr="adult-analysis-chart-1516704.jpg" id="207" name="Google Shape;207;p26"/>
          <p:cNvPicPr preferRelativeResize="0"/>
          <p:nvPr/>
        </p:nvPicPr>
        <p:blipFill rotWithShape="1">
          <a:blip r:embed="rId5">
            <a:alphaModFix/>
          </a:blip>
          <a:srcRect b="195" l="33810" r="17350" t="195"/>
          <a:stretch/>
        </p:blipFill>
        <p:spPr>
          <a:xfrm>
            <a:off x="18367506" y="-4829"/>
            <a:ext cx="6019933" cy="7756593"/>
          </a:xfrm>
          <a:prstGeom prst="rect">
            <a:avLst/>
          </a:prstGeom>
          <a:noFill/>
          <a:ln>
            <a:noFill/>
          </a:ln>
        </p:spPr>
      </p:pic>
      <p:pic>
        <p:nvPicPr>
          <p:cNvPr descr="adult-business-deal-collaboration-1376864.jpg" id="208" name="Google Shape;208;p26"/>
          <p:cNvPicPr preferRelativeResize="0"/>
          <p:nvPr/>
        </p:nvPicPr>
        <p:blipFill rotWithShape="1">
          <a:blip r:embed="rId6">
            <a:alphaModFix/>
          </a:blip>
          <a:srcRect b="5826" l="7547" r="7546" t="324"/>
          <a:stretch/>
        </p:blipFill>
        <p:spPr>
          <a:xfrm>
            <a:off x="11853333" y="-1918"/>
            <a:ext cx="6268840" cy="4619957"/>
          </a:xfrm>
          <a:prstGeom prst="rect">
            <a:avLst/>
          </a:prstGeom>
          <a:noFill/>
          <a:ln>
            <a:noFill/>
          </a:ln>
        </p:spPr>
      </p:pic>
      <p:pic>
        <p:nvPicPr>
          <p:cNvPr descr="adults-analysis-brainstorming-1661004.jpg" id="209" name="Google Shape;209;p26"/>
          <p:cNvPicPr preferRelativeResize="0"/>
          <p:nvPr/>
        </p:nvPicPr>
        <p:blipFill rotWithShape="1">
          <a:blip r:embed="rId7">
            <a:alphaModFix/>
          </a:blip>
          <a:srcRect b="546" l="279" r="280" t="546"/>
          <a:stretch/>
        </p:blipFill>
        <p:spPr>
          <a:xfrm>
            <a:off x="-40945" y="-1918"/>
            <a:ext cx="11607801" cy="632410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pic>
        <p:nvPicPr>
          <p:cNvPr descr="adult-businessman-ceo-1138903.jpg" id="214" name="Google Shape;214;p27"/>
          <p:cNvPicPr preferRelativeResize="0"/>
          <p:nvPr/>
        </p:nvPicPr>
        <p:blipFill rotWithShape="1">
          <a:blip r:embed="rId3">
            <a:alphaModFix/>
          </a:blip>
          <a:srcRect b="57934" l="41610" r="37751" t="11124"/>
          <a:stretch/>
        </p:blipFill>
        <p:spPr>
          <a:xfrm>
            <a:off x="3461692" y="4778541"/>
            <a:ext cx="4316116" cy="4316265"/>
          </a:xfrm>
          <a:custGeom>
            <a:rect b="b" l="l" r="r" t="t"/>
            <a:pathLst>
              <a:path extrusionOk="0" h="20595" w="19679">
                <a:moveTo>
                  <a:pt x="9839" y="0"/>
                </a:moveTo>
                <a:cubicBezTo>
                  <a:pt x="7321" y="0"/>
                  <a:pt x="4803" y="1006"/>
                  <a:pt x="2881" y="3017"/>
                </a:cubicBezTo>
                <a:cubicBezTo>
                  <a:pt x="-961" y="7038"/>
                  <a:pt x="-961" y="13558"/>
                  <a:pt x="2881" y="17579"/>
                </a:cubicBezTo>
                <a:cubicBezTo>
                  <a:pt x="6724" y="21600"/>
                  <a:pt x="12954" y="21600"/>
                  <a:pt x="16797" y="17579"/>
                </a:cubicBezTo>
                <a:cubicBezTo>
                  <a:pt x="20639" y="13558"/>
                  <a:pt x="20639" y="7038"/>
                  <a:pt x="16797" y="3017"/>
                </a:cubicBezTo>
                <a:cubicBezTo>
                  <a:pt x="14875" y="1006"/>
                  <a:pt x="12357" y="0"/>
                  <a:pt x="9839" y="0"/>
                </a:cubicBezTo>
                <a:close/>
              </a:path>
            </a:pathLst>
          </a:custGeom>
          <a:noFill/>
          <a:ln>
            <a:noFill/>
          </a:ln>
        </p:spPr>
      </p:pic>
      <p:pic>
        <p:nvPicPr>
          <p:cNvPr descr="adult-boy-casual-220453.jpg" id="215" name="Google Shape;215;p27"/>
          <p:cNvPicPr preferRelativeResize="0"/>
          <p:nvPr/>
        </p:nvPicPr>
        <p:blipFill rotWithShape="1">
          <a:blip r:embed="rId4">
            <a:alphaModFix/>
          </a:blip>
          <a:srcRect b="24863" l="1" r="3" t="8309"/>
          <a:stretch/>
        </p:blipFill>
        <p:spPr>
          <a:xfrm>
            <a:off x="16616609" y="4778541"/>
            <a:ext cx="4305698" cy="4316265"/>
          </a:xfrm>
          <a:custGeom>
            <a:rect b="b" l="l" r="r" t="t"/>
            <a:pathLst>
              <a:path extrusionOk="0" h="20595" w="21600">
                <a:moveTo>
                  <a:pt x="10801" y="0"/>
                </a:moveTo>
                <a:cubicBezTo>
                  <a:pt x="8030" y="0"/>
                  <a:pt x="5260" y="1006"/>
                  <a:pt x="3146" y="3017"/>
                </a:cubicBezTo>
                <a:cubicBezTo>
                  <a:pt x="1169" y="4897"/>
                  <a:pt x="128" y="7323"/>
                  <a:pt x="0" y="9785"/>
                </a:cubicBezTo>
                <a:lnTo>
                  <a:pt x="0" y="10811"/>
                </a:lnTo>
                <a:cubicBezTo>
                  <a:pt x="129" y="13272"/>
                  <a:pt x="1169" y="15699"/>
                  <a:pt x="3146" y="17579"/>
                </a:cubicBezTo>
                <a:cubicBezTo>
                  <a:pt x="7374" y="21600"/>
                  <a:pt x="14228" y="21600"/>
                  <a:pt x="18456" y="17579"/>
                </a:cubicBezTo>
                <a:cubicBezTo>
                  <a:pt x="20433" y="15699"/>
                  <a:pt x="21471" y="13272"/>
                  <a:pt x="21600" y="10811"/>
                </a:cubicBezTo>
                <a:lnTo>
                  <a:pt x="21600" y="9785"/>
                </a:lnTo>
                <a:cubicBezTo>
                  <a:pt x="21472" y="7323"/>
                  <a:pt x="20433" y="4897"/>
                  <a:pt x="18456" y="3017"/>
                </a:cubicBezTo>
                <a:cubicBezTo>
                  <a:pt x="16342" y="1006"/>
                  <a:pt x="13572" y="0"/>
                  <a:pt x="10801" y="0"/>
                </a:cubicBezTo>
                <a:close/>
              </a:path>
            </a:pathLst>
          </a:custGeom>
          <a:noFill/>
          <a:ln>
            <a:noFill/>
          </a:ln>
        </p:spPr>
      </p:pic>
      <p:pic>
        <p:nvPicPr>
          <p:cNvPr descr="business-woman-2697954_1920.jpg" id="216" name="Google Shape;216;p27"/>
          <p:cNvPicPr preferRelativeResize="0"/>
          <p:nvPr/>
        </p:nvPicPr>
        <p:blipFill rotWithShape="1">
          <a:blip r:embed="rId5">
            <a:alphaModFix/>
          </a:blip>
          <a:srcRect b="50728" l="34037" r="20158" t="3465"/>
          <a:stretch/>
        </p:blipFill>
        <p:spPr>
          <a:xfrm rot="275173">
            <a:off x="10039114" y="4778504"/>
            <a:ext cx="4316201" cy="4316345"/>
          </a:xfrm>
          <a:custGeom>
            <a:rect b="b" l="l" r="r" t="t"/>
            <a:pathLst>
              <a:path extrusionOk="0" h="20219" w="19296">
                <a:moveTo>
                  <a:pt x="8877" y="33"/>
                </a:moveTo>
                <a:cubicBezTo>
                  <a:pt x="6415" y="240"/>
                  <a:pt x="4029" y="1431"/>
                  <a:pt x="2302" y="3556"/>
                </a:cubicBezTo>
                <a:cubicBezTo>
                  <a:pt x="-1152" y="7807"/>
                  <a:pt x="-664" y="14187"/>
                  <a:pt x="3393" y="17807"/>
                </a:cubicBezTo>
                <a:cubicBezTo>
                  <a:pt x="7450" y="21426"/>
                  <a:pt x="13539" y="20914"/>
                  <a:pt x="16994" y="16664"/>
                </a:cubicBezTo>
                <a:cubicBezTo>
                  <a:pt x="20448" y="12413"/>
                  <a:pt x="19960" y="6033"/>
                  <a:pt x="15903" y="2413"/>
                </a:cubicBezTo>
                <a:cubicBezTo>
                  <a:pt x="13874" y="604"/>
                  <a:pt x="11338" y="-174"/>
                  <a:pt x="8877" y="33"/>
                </a:cubicBezTo>
                <a:close/>
              </a:path>
            </a:pathLst>
          </a:custGeom>
          <a:noFill/>
          <a:ln>
            <a:noFill/>
          </a:ln>
        </p:spPr>
      </p:pic>
      <p:sp>
        <p:nvSpPr>
          <p:cNvPr id="217" name="Google Shape;217;p27"/>
          <p:cNvSpPr txBox="1"/>
          <p:nvPr/>
        </p:nvSpPr>
        <p:spPr>
          <a:xfrm>
            <a:off x="3514724" y="9470224"/>
            <a:ext cx="4210051" cy="825501"/>
          </a:xfrm>
          <a:prstGeom prst="rect">
            <a:avLst/>
          </a:prstGeom>
          <a:noFill/>
          <a:ln>
            <a:noFill/>
          </a:ln>
        </p:spPr>
        <p:txBody>
          <a:bodyPr anchorCtr="0" anchor="ctr" bIns="50800" lIns="50800" spcFirstLastPara="1" rIns="50800" wrap="square" tIns="50800">
            <a:noAutofit/>
          </a:bodyPr>
          <a:lstStyle/>
          <a:p>
            <a:pPr indent="0" lvl="0" marL="0" marR="0" rtl="0" algn="l">
              <a:lnSpc>
                <a:spcPct val="156250"/>
              </a:lnSpc>
              <a:spcBef>
                <a:spcPts val="0"/>
              </a:spcBef>
              <a:spcAft>
                <a:spcPts val="0"/>
              </a:spcAft>
              <a:buClr>
                <a:srgbClr val="2DA1C9"/>
              </a:buClr>
              <a:buSzPts val="4800"/>
              <a:buFont typeface="Roboto Condensed"/>
              <a:buNone/>
            </a:pPr>
            <a:r>
              <a:rPr b="1" i="0" lang="en-US" sz="4800" u="none" cap="none" strike="noStrike">
                <a:solidFill>
                  <a:srgbClr val="2DA1C9"/>
                </a:solidFill>
                <a:latin typeface="Roboto Condensed"/>
                <a:ea typeface="Roboto Condensed"/>
                <a:cs typeface="Roboto Condensed"/>
                <a:sym typeface="Roboto Condensed"/>
              </a:rPr>
              <a:t>Mason Anderson</a:t>
            </a:r>
            <a:endParaRPr/>
          </a:p>
        </p:txBody>
      </p:sp>
      <p:sp>
        <p:nvSpPr>
          <p:cNvPr id="218" name="Google Shape;218;p27"/>
          <p:cNvSpPr txBox="1"/>
          <p:nvPr/>
        </p:nvSpPr>
        <p:spPr>
          <a:xfrm>
            <a:off x="4218800" y="10269689"/>
            <a:ext cx="2801900" cy="445770"/>
          </a:xfrm>
          <a:prstGeom prst="rect">
            <a:avLst/>
          </a:prstGeom>
          <a:noFill/>
          <a:ln>
            <a:noFill/>
          </a:ln>
        </p:spPr>
        <p:txBody>
          <a:bodyPr anchorCtr="0" anchor="ctr" bIns="50800" lIns="50800" spcFirstLastPara="1" rIns="50800" wrap="square" tIns="50800">
            <a:noAutofit/>
          </a:bodyPr>
          <a:lstStyle/>
          <a:p>
            <a:pPr indent="0" lvl="0" marL="0" marR="0" rtl="0" algn="l">
              <a:lnSpc>
                <a:spcPct val="210526"/>
              </a:lnSpc>
              <a:spcBef>
                <a:spcPts val="0"/>
              </a:spcBef>
              <a:spcAft>
                <a:spcPts val="0"/>
              </a:spcAft>
              <a:buClr>
                <a:srgbClr val="929292"/>
              </a:buClr>
              <a:buSzPts val="1900"/>
              <a:buFont typeface="Poppins"/>
              <a:buNone/>
            </a:pPr>
            <a:r>
              <a:rPr b="0" i="0" lang="en-US" sz="1900" u="none" cap="none" strike="noStrike">
                <a:solidFill>
                  <a:srgbClr val="929292"/>
                </a:solidFill>
                <a:latin typeface="Poppins"/>
                <a:ea typeface="Poppins"/>
                <a:cs typeface="Poppins"/>
                <a:sym typeface="Poppins"/>
              </a:rPr>
              <a:t>Chief Executive Officer</a:t>
            </a:r>
            <a:endParaRPr/>
          </a:p>
        </p:txBody>
      </p:sp>
      <p:sp>
        <p:nvSpPr>
          <p:cNvPr id="219" name="Google Shape;219;p27"/>
          <p:cNvSpPr txBox="1"/>
          <p:nvPr/>
        </p:nvSpPr>
        <p:spPr>
          <a:xfrm>
            <a:off x="10407253" y="9470224"/>
            <a:ext cx="3569494" cy="825501"/>
          </a:xfrm>
          <a:prstGeom prst="rect">
            <a:avLst/>
          </a:prstGeom>
          <a:noFill/>
          <a:ln>
            <a:noFill/>
          </a:ln>
        </p:spPr>
        <p:txBody>
          <a:bodyPr anchorCtr="0" anchor="ctr" bIns="50800" lIns="50800" spcFirstLastPara="1" rIns="50800" wrap="square" tIns="50800">
            <a:noAutofit/>
          </a:bodyPr>
          <a:lstStyle/>
          <a:p>
            <a:pPr indent="0" lvl="0" marL="0" marR="0" rtl="0" algn="l">
              <a:lnSpc>
                <a:spcPct val="156250"/>
              </a:lnSpc>
              <a:spcBef>
                <a:spcPts val="0"/>
              </a:spcBef>
              <a:spcAft>
                <a:spcPts val="0"/>
              </a:spcAft>
              <a:buClr>
                <a:srgbClr val="2DA1C9"/>
              </a:buClr>
              <a:buSzPts val="4800"/>
              <a:buFont typeface="Roboto Condensed"/>
              <a:buNone/>
            </a:pPr>
            <a:r>
              <a:rPr b="1" i="0" lang="en-US" sz="4800" u="none" cap="none" strike="noStrike">
                <a:solidFill>
                  <a:srgbClr val="2DA1C9"/>
                </a:solidFill>
                <a:latin typeface="Roboto Condensed"/>
                <a:ea typeface="Roboto Condensed"/>
                <a:cs typeface="Roboto Condensed"/>
                <a:sym typeface="Roboto Condensed"/>
              </a:rPr>
              <a:t>Bella Williams</a:t>
            </a:r>
            <a:endParaRPr/>
          </a:p>
        </p:txBody>
      </p:sp>
      <p:sp>
        <p:nvSpPr>
          <p:cNvPr id="220" name="Google Shape;220;p27"/>
          <p:cNvSpPr txBox="1"/>
          <p:nvPr/>
        </p:nvSpPr>
        <p:spPr>
          <a:xfrm>
            <a:off x="10759440" y="10269689"/>
            <a:ext cx="2865121" cy="445770"/>
          </a:xfrm>
          <a:prstGeom prst="rect">
            <a:avLst/>
          </a:prstGeom>
          <a:noFill/>
          <a:ln>
            <a:noFill/>
          </a:ln>
        </p:spPr>
        <p:txBody>
          <a:bodyPr anchorCtr="0" anchor="ctr" bIns="50800" lIns="50800" spcFirstLastPara="1" rIns="50800" wrap="square" tIns="50800">
            <a:noAutofit/>
          </a:bodyPr>
          <a:lstStyle/>
          <a:p>
            <a:pPr indent="0" lvl="0" marL="0" marR="0" rtl="0" algn="l">
              <a:lnSpc>
                <a:spcPct val="210526"/>
              </a:lnSpc>
              <a:spcBef>
                <a:spcPts val="0"/>
              </a:spcBef>
              <a:spcAft>
                <a:spcPts val="0"/>
              </a:spcAft>
              <a:buClr>
                <a:srgbClr val="929292"/>
              </a:buClr>
              <a:buSzPts val="1900"/>
              <a:buFont typeface="Poppins"/>
              <a:buNone/>
            </a:pPr>
            <a:r>
              <a:rPr b="0" i="0" lang="en-US" sz="1900" u="none" cap="none" strike="noStrike">
                <a:solidFill>
                  <a:srgbClr val="929292"/>
                </a:solidFill>
                <a:latin typeface="Poppins"/>
                <a:ea typeface="Poppins"/>
                <a:cs typeface="Poppins"/>
                <a:sym typeface="Poppins"/>
              </a:rPr>
              <a:t>Chief Marketing Officer</a:t>
            </a:r>
            <a:endParaRPr/>
          </a:p>
        </p:txBody>
      </p:sp>
      <p:sp>
        <p:nvSpPr>
          <p:cNvPr id="221" name="Google Shape;221;p27"/>
          <p:cNvSpPr txBox="1"/>
          <p:nvPr/>
        </p:nvSpPr>
        <p:spPr>
          <a:xfrm>
            <a:off x="17328655" y="9470224"/>
            <a:ext cx="2881611" cy="825501"/>
          </a:xfrm>
          <a:prstGeom prst="rect">
            <a:avLst/>
          </a:prstGeom>
          <a:noFill/>
          <a:ln>
            <a:noFill/>
          </a:ln>
        </p:spPr>
        <p:txBody>
          <a:bodyPr anchorCtr="0" anchor="ctr" bIns="50800" lIns="50800" spcFirstLastPara="1" rIns="50800" wrap="square" tIns="50800">
            <a:noAutofit/>
          </a:bodyPr>
          <a:lstStyle/>
          <a:p>
            <a:pPr indent="0" lvl="0" marL="0" marR="0" rtl="0" algn="l">
              <a:lnSpc>
                <a:spcPct val="156250"/>
              </a:lnSpc>
              <a:spcBef>
                <a:spcPts val="0"/>
              </a:spcBef>
              <a:spcAft>
                <a:spcPts val="0"/>
              </a:spcAft>
              <a:buClr>
                <a:srgbClr val="2DA1C9"/>
              </a:buClr>
              <a:buSzPts val="4800"/>
              <a:buFont typeface="Roboto Condensed"/>
              <a:buNone/>
            </a:pPr>
            <a:r>
              <a:rPr b="1" i="0" lang="en-US" sz="4800" u="none" cap="none" strike="noStrike">
                <a:solidFill>
                  <a:srgbClr val="2DA1C9"/>
                </a:solidFill>
                <a:latin typeface="Roboto Condensed"/>
                <a:ea typeface="Roboto Condensed"/>
                <a:cs typeface="Roboto Condensed"/>
                <a:sym typeface="Roboto Condensed"/>
              </a:rPr>
              <a:t>Jerry Black</a:t>
            </a:r>
            <a:endParaRPr/>
          </a:p>
        </p:txBody>
      </p:sp>
      <p:sp>
        <p:nvSpPr>
          <p:cNvPr id="222" name="Google Shape;222;p27"/>
          <p:cNvSpPr txBox="1"/>
          <p:nvPr/>
        </p:nvSpPr>
        <p:spPr>
          <a:xfrm>
            <a:off x="17728167" y="10269689"/>
            <a:ext cx="2082585" cy="445770"/>
          </a:xfrm>
          <a:prstGeom prst="rect">
            <a:avLst/>
          </a:prstGeom>
          <a:noFill/>
          <a:ln>
            <a:noFill/>
          </a:ln>
        </p:spPr>
        <p:txBody>
          <a:bodyPr anchorCtr="0" anchor="ctr" bIns="50800" lIns="50800" spcFirstLastPara="1" rIns="50800" wrap="square" tIns="50800">
            <a:noAutofit/>
          </a:bodyPr>
          <a:lstStyle/>
          <a:p>
            <a:pPr indent="0" lvl="0" marL="0" marR="0" rtl="0" algn="l">
              <a:lnSpc>
                <a:spcPct val="210526"/>
              </a:lnSpc>
              <a:spcBef>
                <a:spcPts val="0"/>
              </a:spcBef>
              <a:spcAft>
                <a:spcPts val="0"/>
              </a:spcAft>
              <a:buClr>
                <a:srgbClr val="929292"/>
              </a:buClr>
              <a:buSzPts val="1900"/>
              <a:buFont typeface="Poppins"/>
              <a:buNone/>
            </a:pPr>
            <a:r>
              <a:rPr b="0" i="0" lang="en-US" sz="1900" u="none" cap="none" strike="noStrike">
                <a:solidFill>
                  <a:srgbClr val="929292"/>
                </a:solidFill>
                <a:latin typeface="Poppins"/>
                <a:ea typeface="Poppins"/>
                <a:cs typeface="Poppins"/>
                <a:sym typeface="Poppins"/>
              </a:rPr>
              <a:t>Tech Consultant</a:t>
            </a:r>
            <a:endParaRPr/>
          </a:p>
        </p:txBody>
      </p:sp>
      <p:sp>
        <p:nvSpPr>
          <p:cNvPr id="223" name="Google Shape;223;p27"/>
          <p:cNvSpPr txBox="1"/>
          <p:nvPr/>
        </p:nvSpPr>
        <p:spPr>
          <a:xfrm>
            <a:off x="1459706" y="1247122"/>
            <a:ext cx="11588124" cy="1879601"/>
          </a:xfrm>
          <a:prstGeom prst="rect">
            <a:avLst/>
          </a:prstGeom>
          <a:noFill/>
          <a:ln>
            <a:noFill/>
          </a:ln>
        </p:spPr>
        <p:txBody>
          <a:bodyPr anchorCtr="0" anchor="ctr" bIns="50800" lIns="50800" spcFirstLastPara="1" rIns="50800" wrap="square" tIns="50800">
            <a:noAutofit/>
          </a:bodyPr>
          <a:lstStyle/>
          <a:p>
            <a:pPr indent="0" lvl="0" marL="0" marR="0" rtl="0" algn="l">
              <a:lnSpc>
                <a:spcPct val="80000"/>
              </a:lnSpc>
              <a:spcBef>
                <a:spcPts val="0"/>
              </a:spcBef>
              <a:spcAft>
                <a:spcPts val="0"/>
              </a:spcAft>
              <a:buClr>
                <a:srgbClr val="2DA1C9"/>
              </a:buClr>
              <a:buSzPts val="12000"/>
              <a:buFont typeface="Roboto Condensed"/>
              <a:buNone/>
            </a:pPr>
            <a:r>
              <a:rPr b="1" i="0" lang="en-US" sz="12000" u="none" cap="none" strike="noStrike">
                <a:solidFill>
                  <a:srgbClr val="2DA1C9"/>
                </a:solidFill>
                <a:latin typeface="Roboto Condensed"/>
                <a:ea typeface="Roboto Condensed"/>
                <a:cs typeface="Roboto Condensed"/>
                <a:sym typeface="Roboto Condensed"/>
              </a:rPr>
              <a:t>Management</a:t>
            </a:r>
            <a:endParaRPr/>
          </a:p>
        </p:txBody>
      </p:sp>
      <p:sp>
        <p:nvSpPr>
          <p:cNvPr id="224" name="Google Shape;224;p27"/>
          <p:cNvSpPr txBox="1"/>
          <p:nvPr/>
        </p:nvSpPr>
        <p:spPr>
          <a:xfrm>
            <a:off x="22029075" y="1375824"/>
            <a:ext cx="916782" cy="1054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ADADAD"/>
              </a:buClr>
              <a:buSzPts val="6400"/>
              <a:buFont typeface="Roboto Condensed"/>
              <a:buNone/>
            </a:pPr>
            <a:r>
              <a:rPr b="0" i="0" lang="en-US" sz="6400" u="none" cap="none" strike="noStrike">
                <a:solidFill>
                  <a:srgbClr val="ADADAD"/>
                </a:solidFill>
                <a:latin typeface="Roboto Condensed"/>
                <a:ea typeface="Roboto Condensed"/>
                <a:cs typeface="Roboto Condensed"/>
                <a:sym typeface="Roboto Condensed"/>
              </a:rPr>
              <a:t>14</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pic>
        <p:nvPicPr>
          <p:cNvPr descr="buildings-clear-sky-exterior-374023 (1).jpg" id="229" name="Google Shape;229;p28"/>
          <p:cNvPicPr preferRelativeResize="0"/>
          <p:nvPr/>
        </p:nvPicPr>
        <p:blipFill rotWithShape="1">
          <a:blip r:embed="rId3">
            <a:alphaModFix/>
          </a:blip>
          <a:srcRect b="7975" l="0" r="0" t="7983"/>
          <a:stretch/>
        </p:blipFill>
        <p:spPr>
          <a:xfrm flipH="1">
            <a:off x="-46829" y="595"/>
            <a:ext cx="24477661" cy="13714809"/>
          </a:xfrm>
          <a:prstGeom prst="rect">
            <a:avLst/>
          </a:prstGeom>
          <a:noFill/>
          <a:ln>
            <a:noFill/>
          </a:ln>
        </p:spPr>
      </p:pic>
      <p:sp>
        <p:nvSpPr>
          <p:cNvPr id="230" name="Google Shape;230;p28"/>
          <p:cNvSpPr txBox="1"/>
          <p:nvPr/>
        </p:nvSpPr>
        <p:spPr>
          <a:xfrm>
            <a:off x="6079629" y="3956050"/>
            <a:ext cx="12224743" cy="2247901"/>
          </a:xfrm>
          <a:prstGeom prst="rect">
            <a:avLst/>
          </a:prstGeom>
          <a:noFill/>
          <a:ln>
            <a:noFill/>
          </a:ln>
        </p:spPr>
        <p:txBody>
          <a:bodyPr anchorCtr="0" anchor="ctr" bIns="50800" lIns="50800" spcFirstLastPara="1" rIns="50800" wrap="square" tIns="50800">
            <a:noAutofit/>
          </a:bodyPr>
          <a:lstStyle/>
          <a:p>
            <a:pPr indent="0" lvl="0" marL="0" marR="0" rtl="0" algn="l">
              <a:lnSpc>
                <a:spcPct val="131944"/>
              </a:lnSpc>
              <a:spcBef>
                <a:spcPts val="0"/>
              </a:spcBef>
              <a:spcAft>
                <a:spcPts val="0"/>
              </a:spcAft>
              <a:buClr>
                <a:srgbClr val="FFFFFF"/>
              </a:buClr>
              <a:buSzPts val="14400"/>
              <a:buFont typeface="Roboto Condensed"/>
              <a:buNone/>
            </a:pPr>
            <a:r>
              <a:rPr b="1" i="0" lang="en-US" sz="14400" u="none" cap="none" strike="noStrike">
                <a:solidFill>
                  <a:srgbClr val="FFFFFF"/>
                </a:solidFill>
                <a:latin typeface="Roboto Condensed"/>
                <a:ea typeface="Roboto Condensed"/>
                <a:cs typeface="Roboto Condensed"/>
                <a:sym typeface="Roboto Condensed"/>
              </a:rPr>
              <a:t>THANK YOU!</a:t>
            </a:r>
            <a:endParaRPr/>
          </a:p>
        </p:txBody>
      </p:sp>
      <p:sp>
        <p:nvSpPr>
          <p:cNvPr id="231" name="Google Shape;231;p28"/>
          <p:cNvSpPr txBox="1"/>
          <p:nvPr/>
        </p:nvSpPr>
        <p:spPr>
          <a:xfrm>
            <a:off x="8634679" y="11646324"/>
            <a:ext cx="7114642" cy="515619"/>
          </a:xfrm>
          <a:prstGeom prst="rect">
            <a:avLst/>
          </a:prstGeom>
          <a:noFill/>
          <a:ln>
            <a:noFill/>
          </a:ln>
        </p:spPr>
        <p:txBody>
          <a:bodyPr anchorCtr="0" anchor="ctr" bIns="50800" lIns="50800" spcFirstLastPara="1" rIns="50800" wrap="square" tIns="50800">
            <a:noAutofit/>
          </a:bodyPr>
          <a:lstStyle/>
          <a:p>
            <a:pPr indent="0" lvl="0" marL="0" marR="0" rtl="0" algn="l">
              <a:lnSpc>
                <a:spcPct val="191666"/>
              </a:lnSpc>
              <a:spcBef>
                <a:spcPts val="0"/>
              </a:spcBef>
              <a:spcAft>
                <a:spcPts val="0"/>
              </a:spcAft>
              <a:buClr>
                <a:srgbClr val="FFFFFF"/>
              </a:buClr>
              <a:buSzPts val="2400"/>
              <a:buFont typeface="Poppins Light"/>
              <a:buNone/>
            </a:pPr>
            <a:r>
              <a:rPr b="0" i="0" lang="en-US" sz="2400" u="none" cap="none" strike="noStrike">
                <a:solidFill>
                  <a:srgbClr val="FFFFFF"/>
                </a:solidFill>
                <a:latin typeface="Poppins Light"/>
                <a:ea typeface="Poppins Light"/>
                <a:cs typeface="Poppins Light"/>
                <a:sym typeface="Poppins Light"/>
              </a:rPr>
              <a:t>(000) 111 2222 | invest@hope.com</a:t>
            </a:r>
            <a:endParaRPr/>
          </a:p>
        </p:txBody>
      </p:sp>
      <p:sp>
        <p:nvSpPr>
          <p:cNvPr id="232" name="Google Shape;232;p28"/>
          <p:cNvSpPr txBox="1"/>
          <p:nvPr/>
        </p:nvSpPr>
        <p:spPr>
          <a:xfrm>
            <a:off x="7567769" y="10366128"/>
            <a:ext cx="9248463" cy="1064394"/>
          </a:xfrm>
          <a:prstGeom prst="rect">
            <a:avLst/>
          </a:prstGeom>
          <a:noFill/>
          <a:ln>
            <a:noFill/>
          </a:ln>
        </p:spPr>
        <p:txBody>
          <a:bodyPr anchorCtr="0" anchor="ctr" bIns="50800" lIns="50800" spcFirstLastPara="1" rIns="50800" wrap="square" tIns="50800">
            <a:noAutofit/>
          </a:bodyPr>
          <a:lstStyle/>
          <a:p>
            <a:pPr indent="0" lvl="0" marL="0" marR="0" rtl="0" algn="l">
              <a:lnSpc>
                <a:spcPct val="156250"/>
              </a:lnSpc>
              <a:spcBef>
                <a:spcPts val="0"/>
              </a:spcBef>
              <a:spcAft>
                <a:spcPts val="0"/>
              </a:spcAft>
              <a:buClr>
                <a:srgbClr val="FFFFFF"/>
              </a:buClr>
              <a:buSzPts val="4800"/>
              <a:buFont typeface="Roboto Condensed"/>
              <a:buNone/>
            </a:pPr>
            <a:r>
              <a:rPr b="1" i="0" lang="en-US" sz="4800" u="none" cap="none" strike="noStrike">
                <a:solidFill>
                  <a:srgbClr val="FFFFFF"/>
                </a:solidFill>
                <a:latin typeface="Roboto Condensed"/>
                <a:ea typeface="Roboto Condensed"/>
                <a:cs typeface="Roboto Condensed"/>
                <a:sym typeface="Roboto Condensed"/>
              </a:rPr>
              <a:t>HOPE INVESTMENT INC.</a:t>
            </a:r>
            <a:endParaRPr/>
          </a:p>
        </p:txBody>
      </p:sp>
      <p:pic>
        <p:nvPicPr>
          <p:cNvPr descr="pasted-image.pdf" id="233" name="Google Shape;233;p28"/>
          <p:cNvPicPr preferRelativeResize="0"/>
          <p:nvPr/>
        </p:nvPicPr>
        <p:blipFill rotWithShape="1">
          <a:blip r:embed="rId4">
            <a:alphaModFix/>
          </a:blip>
          <a:srcRect b="0" l="0" r="0" t="0"/>
          <a:stretch/>
        </p:blipFill>
        <p:spPr>
          <a:xfrm>
            <a:off x="11504942" y="8619086"/>
            <a:ext cx="1374116" cy="153124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sp>
        <p:nvSpPr>
          <p:cNvPr id="67" name="Google Shape;67;p15"/>
          <p:cNvSpPr/>
          <p:nvPr/>
        </p:nvSpPr>
        <p:spPr>
          <a:xfrm>
            <a:off x="1596561" y="6725257"/>
            <a:ext cx="16765788" cy="2569568"/>
          </a:xfrm>
          <a:prstGeom prst="rect">
            <a:avLst/>
          </a:prstGeom>
          <a:solidFill>
            <a:srgbClr val="FFFFFF"/>
          </a:solidFill>
          <a:ln>
            <a:noFill/>
          </a:ln>
          <a:effectLst>
            <a:outerShdw blurRad="63500" rotWithShape="0" dir="5400000" dist="25400">
              <a:srgbClr val="000000">
                <a:alpha val="18823"/>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8" name="Google Shape;68;p15"/>
          <p:cNvSpPr/>
          <p:nvPr/>
        </p:nvSpPr>
        <p:spPr>
          <a:xfrm>
            <a:off x="1583266" y="6725257"/>
            <a:ext cx="258962" cy="2569568"/>
          </a:xfrm>
          <a:prstGeom prst="rect">
            <a:avLst/>
          </a:prstGeom>
          <a:solidFill>
            <a:srgbClr val="2DA1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9" name="Google Shape;69;p15"/>
          <p:cNvSpPr txBox="1"/>
          <p:nvPr/>
        </p:nvSpPr>
        <p:spPr>
          <a:xfrm>
            <a:off x="2452687" y="7482990"/>
            <a:ext cx="936626" cy="1054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929292"/>
              </a:buClr>
              <a:buSzPts val="6400"/>
              <a:buFont typeface="Roboto Condensed"/>
              <a:buNone/>
            </a:pPr>
            <a:r>
              <a:rPr b="1" i="0" lang="en-US" sz="6400" u="none" cap="none" strike="noStrike">
                <a:solidFill>
                  <a:srgbClr val="929292"/>
                </a:solidFill>
                <a:latin typeface="Roboto Condensed"/>
                <a:ea typeface="Roboto Condensed"/>
                <a:cs typeface="Roboto Condensed"/>
                <a:sym typeface="Roboto Condensed"/>
              </a:rPr>
              <a:t>02</a:t>
            </a:r>
            <a:endParaRPr/>
          </a:p>
        </p:txBody>
      </p:sp>
      <p:sp>
        <p:nvSpPr>
          <p:cNvPr id="70" name="Google Shape;70;p15"/>
          <p:cNvSpPr/>
          <p:nvPr/>
        </p:nvSpPr>
        <p:spPr>
          <a:xfrm>
            <a:off x="1596561" y="9965998"/>
            <a:ext cx="16765788" cy="2569568"/>
          </a:xfrm>
          <a:prstGeom prst="rect">
            <a:avLst/>
          </a:prstGeom>
          <a:solidFill>
            <a:srgbClr val="FFFFFF"/>
          </a:solidFill>
          <a:ln>
            <a:noFill/>
          </a:ln>
          <a:effectLst>
            <a:outerShdw blurRad="63500" rotWithShape="0" dir="5400000" dist="25400">
              <a:srgbClr val="000000">
                <a:alpha val="18823"/>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1" name="Google Shape;71;p15"/>
          <p:cNvSpPr/>
          <p:nvPr/>
        </p:nvSpPr>
        <p:spPr>
          <a:xfrm>
            <a:off x="1583266" y="9965998"/>
            <a:ext cx="258962" cy="2569568"/>
          </a:xfrm>
          <a:prstGeom prst="rect">
            <a:avLst/>
          </a:prstGeom>
          <a:solidFill>
            <a:srgbClr val="2DA1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2" name="Google Shape;72;p15"/>
          <p:cNvSpPr txBox="1"/>
          <p:nvPr/>
        </p:nvSpPr>
        <p:spPr>
          <a:xfrm>
            <a:off x="2452687" y="10723732"/>
            <a:ext cx="936626" cy="1054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929292"/>
              </a:buClr>
              <a:buSzPts val="6400"/>
              <a:buFont typeface="Roboto Condensed"/>
              <a:buNone/>
            </a:pPr>
            <a:r>
              <a:rPr b="1" i="0" lang="en-US" sz="6400" u="none" cap="none" strike="noStrike">
                <a:solidFill>
                  <a:srgbClr val="929292"/>
                </a:solidFill>
                <a:latin typeface="Roboto Condensed"/>
                <a:ea typeface="Roboto Condensed"/>
                <a:cs typeface="Roboto Condensed"/>
                <a:sym typeface="Roboto Condensed"/>
              </a:rPr>
              <a:t>03</a:t>
            </a:r>
            <a:endParaRPr/>
          </a:p>
        </p:txBody>
      </p:sp>
      <p:sp>
        <p:nvSpPr>
          <p:cNvPr id="73" name="Google Shape;73;p15"/>
          <p:cNvSpPr/>
          <p:nvPr/>
        </p:nvSpPr>
        <p:spPr>
          <a:xfrm>
            <a:off x="1596561" y="3521292"/>
            <a:ext cx="16765788" cy="2569568"/>
          </a:xfrm>
          <a:prstGeom prst="rect">
            <a:avLst/>
          </a:prstGeom>
          <a:solidFill>
            <a:srgbClr val="FFFFFF"/>
          </a:solidFill>
          <a:ln>
            <a:noFill/>
          </a:ln>
          <a:effectLst>
            <a:outerShdw blurRad="63500" rotWithShape="0" dir="5400000" dist="25400">
              <a:srgbClr val="000000">
                <a:alpha val="18823"/>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4" name="Google Shape;74;p15"/>
          <p:cNvSpPr txBox="1"/>
          <p:nvPr>
            <p:ph type="title"/>
          </p:nvPr>
        </p:nvSpPr>
        <p:spPr>
          <a:xfrm>
            <a:off x="1506399" y="1365580"/>
            <a:ext cx="10312798" cy="1235455"/>
          </a:xfrm>
          <a:prstGeom prst="rect">
            <a:avLst/>
          </a:prstGeom>
          <a:noFill/>
          <a:ln>
            <a:noFill/>
          </a:ln>
        </p:spPr>
        <p:txBody>
          <a:bodyPr anchorCtr="0" anchor="t" bIns="50800" lIns="50800" spcFirstLastPara="1" rIns="50800" wrap="square" tIns="50800">
            <a:noAutofit/>
          </a:bodyPr>
          <a:lstStyle/>
          <a:p>
            <a:pPr indent="0" lvl="0" marL="0" rtl="0" algn="l">
              <a:lnSpc>
                <a:spcPct val="200000"/>
              </a:lnSpc>
              <a:spcBef>
                <a:spcPts val="0"/>
              </a:spcBef>
              <a:spcAft>
                <a:spcPts val="0"/>
              </a:spcAft>
              <a:buClr>
                <a:srgbClr val="2DA1C9"/>
              </a:buClr>
              <a:buSzPts val="6480"/>
              <a:buFont typeface="Roboto Condensed"/>
              <a:buNone/>
            </a:pPr>
            <a:r>
              <a:rPr b="1" lang="en-US" sz="6480">
                <a:solidFill>
                  <a:srgbClr val="2DA1C9"/>
                </a:solidFill>
                <a:latin typeface="Roboto Condensed"/>
                <a:ea typeface="Roboto Condensed"/>
                <a:cs typeface="Roboto Condensed"/>
                <a:sym typeface="Roboto Condensed"/>
              </a:rPr>
              <a:t>Our Agenda for Today</a:t>
            </a:r>
            <a:endParaRPr/>
          </a:p>
        </p:txBody>
      </p:sp>
      <p:sp>
        <p:nvSpPr>
          <p:cNvPr id="75" name="Google Shape;75;p15"/>
          <p:cNvSpPr txBox="1"/>
          <p:nvPr/>
        </p:nvSpPr>
        <p:spPr>
          <a:xfrm>
            <a:off x="4126712" y="4520722"/>
            <a:ext cx="12275587" cy="1235455"/>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929292"/>
              </a:buClr>
              <a:buSzPts val="1800"/>
              <a:buFont typeface="Poppins"/>
              <a:buNone/>
            </a:pPr>
            <a:r>
              <a:rPr b="0" i="0" lang="en-US" sz="1800" u="none" cap="none" strike="noStrike">
                <a:solidFill>
                  <a:srgbClr val="929292"/>
                </a:solidFill>
                <a:latin typeface="Poppins"/>
                <a:ea typeface="Poppins"/>
                <a:cs typeface="Poppins"/>
                <a:sym typeface="Poppins"/>
              </a:rPr>
              <a:t>This will be held at the Downtown Avenue on July 13, 2022 from 12pm to 5pm. Tickets start at $50 per person and will include free agent consultation, an investment kit and free snacks. 95% of the profits gained will be donated to the Hope Life Foundation.</a:t>
            </a:r>
            <a:endParaRPr/>
          </a:p>
        </p:txBody>
      </p:sp>
      <p:sp>
        <p:nvSpPr>
          <p:cNvPr id="76" name="Google Shape;76;p15"/>
          <p:cNvSpPr txBox="1"/>
          <p:nvPr/>
        </p:nvSpPr>
        <p:spPr>
          <a:xfrm>
            <a:off x="4154083" y="3798805"/>
            <a:ext cx="4301004" cy="647699"/>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5C5C5C"/>
              </a:buClr>
              <a:buSzPts val="3000"/>
              <a:buFont typeface="Poppins SemiBold"/>
              <a:buNone/>
            </a:pPr>
            <a:r>
              <a:rPr b="0" i="0" lang="en-US" sz="3000" u="none" cap="none" strike="noStrike">
                <a:solidFill>
                  <a:srgbClr val="5C5C5C"/>
                </a:solidFill>
                <a:latin typeface="Poppins SemiBold"/>
                <a:ea typeface="Poppins SemiBold"/>
                <a:cs typeface="Poppins SemiBold"/>
                <a:sym typeface="Poppins SemiBold"/>
              </a:rPr>
              <a:t>18 GOING 50</a:t>
            </a:r>
            <a:endParaRPr/>
          </a:p>
        </p:txBody>
      </p:sp>
      <p:sp>
        <p:nvSpPr>
          <p:cNvPr id="77" name="Google Shape;77;p15"/>
          <p:cNvSpPr txBox="1"/>
          <p:nvPr/>
        </p:nvSpPr>
        <p:spPr>
          <a:xfrm>
            <a:off x="4120593" y="7641969"/>
            <a:ext cx="13713927" cy="1235455"/>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929292"/>
              </a:buClr>
              <a:buSzPts val="1800"/>
              <a:buFont typeface="Poppins"/>
              <a:buNone/>
            </a:pPr>
            <a:r>
              <a:rPr b="0" i="0" lang="en-US" sz="1800" u="none" cap="none" strike="noStrike">
                <a:solidFill>
                  <a:srgbClr val="929292"/>
                </a:solidFill>
                <a:latin typeface="Poppins"/>
                <a:ea typeface="Poppins"/>
                <a:cs typeface="Poppins"/>
                <a:sym typeface="Poppins"/>
              </a:rPr>
              <a:t>This will be held at the Downtown Convention on April 12, 2023 from 8am to 6pm. Tickets will be at $99 each with a free agent consultation, a 30% discount on product packages and free snacks. 80% of profits will be donated to Save Earth Foundation and the remaining 20% will be used to upgrade the company’s system, offices and equipment.</a:t>
            </a:r>
            <a:endParaRPr/>
          </a:p>
        </p:txBody>
      </p:sp>
      <p:sp>
        <p:nvSpPr>
          <p:cNvPr id="78" name="Google Shape;78;p15"/>
          <p:cNvSpPr txBox="1"/>
          <p:nvPr/>
        </p:nvSpPr>
        <p:spPr>
          <a:xfrm>
            <a:off x="4120593" y="6864013"/>
            <a:ext cx="7088859" cy="647699"/>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5C5C5C"/>
              </a:buClr>
              <a:buSzPts val="3000"/>
              <a:buFont typeface="Poppins SemiBold"/>
              <a:buNone/>
            </a:pPr>
            <a:r>
              <a:rPr b="0" i="0" lang="en-US" sz="3000" u="none" cap="none" strike="noStrike">
                <a:solidFill>
                  <a:srgbClr val="5C5C5C"/>
                </a:solidFill>
                <a:latin typeface="Poppins SemiBold"/>
                <a:ea typeface="Poppins SemiBold"/>
                <a:cs typeface="Poppins SemiBold"/>
                <a:sym typeface="Poppins SemiBold"/>
              </a:rPr>
              <a:t>INVEST NOW, WORRY LATER</a:t>
            </a:r>
            <a:endParaRPr/>
          </a:p>
        </p:txBody>
      </p:sp>
      <p:sp>
        <p:nvSpPr>
          <p:cNvPr id="79" name="Google Shape;79;p15"/>
          <p:cNvSpPr txBox="1"/>
          <p:nvPr/>
        </p:nvSpPr>
        <p:spPr>
          <a:xfrm>
            <a:off x="4133293" y="10945438"/>
            <a:ext cx="13286890" cy="1235455"/>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929292"/>
              </a:buClr>
              <a:buSzPts val="1800"/>
              <a:buFont typeface="Poppins"/>
              <a:buNone/>
            </a:pPr>
            <a:r>
              <a:rPr b="0" i="0" lang="en-US" sz="1800" u="none" cap="none" strike="noStrike">
                <a:solidFill>
                  <a:srgbClr val="929292"/>
                </a:solidFill>
                <a:latin typeface="Poppins"/>
                <a:ea typeface="Poppins"/>
                <a:cs typeface="Poppins"/>
                <a:sym typeface="Poppins"/>
              </a:rPr>
              <a:t>Members of the Board will be having their tri month meeting at the Downtown Meeting Center on June 10, 2020 from 12 pm to 5 pm to discuss the Hope Investment, Inc.’s future plans from 2022 to 2025. This meeting will plot the general plan for the company’s performance, status, profit, extension branches and system upgrades.</a:t>
            </a:r>
            <a:endParaRPr/>
          </a:p>
        </p:txBody>
      </p:sp>
      <p:sp>
        <p:nvSpPr>
          <p:cNvPr id="80" name="Google Shape;80;p15"/>
          <p:cNvSpPr txBox="1"/>
          <p:nvPr/>
        </p:nvSpPr>
        <p:spPr>
          <a:xfrm>
            <a:off x="4133293" y="10213104"/>
            <a:ext cx="6601795" cy="647699"/>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5C5C5C"/>
              </a:buClr>
              <a:buSzPts val="3000"/>
              <a:buFont typeface="Poppins SemiBold"/>
              <a:buNone/>
            </a:pPr>
            <a:r>
              <a:rPr b="0" i="0" lang="en-US" sz="3000" u="none" cap="none" strike="noStrike">
                <a:solidFill>
                  <a:srgbClr val="5C5C5C"/>
                </a:solidFill>
                <a:latin typeface="Poppins SemiBold"/>
                <a:ea typeface="Poppins SemiBold"/>
                <a:cs typeface="Poppins SemiBold"/>
                <a:sym typeface="Poppins SemiBold"/>
              </a:rPr>
              <a:t>TRI MONTH BOARD MEETING</a:t>
            </a:r>
            <a:endParaRPr/>
          </a:p>
        </p:txBody>
      </p:sp>
      <p:sp>
        <p:nvSpPr>
          <p:cNvPr id="81" name="Google Shape;81;p15"/>
          <p:cNvSpPr/>
          <p:nvPr/>
        </p:nvSpPr>
        <p:spPr>
          <a:xfrm>
            <a:off x="1583266" y="3521292"/>
            <a:ext cx="258962" cy="2569568"/>
          </a:xfrm>
          <a:prstGeom prst="rect">
            <a:avLst/>
          </a:prstGeom>
          <a:solidFill>
            <a:srgbClr val="2DA1C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2" name="Google Shape;82;p15"/>
          <p:cNvSpPr txBox="1"/>
          <p:nvPr/>
        </p:nvSpPr>
        <p:spPr>
          <a:xfrm>
            <a:off x="2452687" y="4279025"/>
            <a:ext cx="936626" cy="1054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929292"/>
              </a:buClr>
              <a:buSzPts val="6400"/>
              <a:buFont typeface="Roboto Condensed"/>
              <a:buNone/>
            </a:pPr>
            <a:r>
              <a:rPr b="1" i="0" lang="en-US" sz="6400" u="none" cap="none" strike="noStrike">
                <a:solidFill>
                  <a:srgbClr val="929292"/>
                </a:solidFill>
                <a:latin typeface="Roboto Condensed"/>
                <a:ea typeface="Roboto Condensed"/>
                <a:cs typeface="Roboto Condensed"/>
                <a:sym typeface="Roboto Condensed"/>
              </a:rPr>
              <a:t>01</a:t>
            </a:r>
            <a:endParaRPr/>
          </a:p>
        </p:txBody>
      </p:sp>
      <p:sp>
        <p:nvSpPr>
          <p:cNvPr id="83" name="Google Shape;83;p15"/>
          <p:cNvSpPr txBox="1"/>
          <p:nvPr/>
        </p:nvSpPr>
        <p:spPr>
          <a:xfrm>
            <a:off x="22029077" y="1375824"/>
            <a:ext cx="916782" cy="1054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D5D5D5"/>
              </a:buClr>
              <a:buSzPts val="6400"/>
              <a:buFont typeface="Roboto Condensed"/>
              <a:buNone/>
            </a:pPr>
            <a:r>
              <a:rPr b="0" i="0" lang="en-US" sz="6400" u="none" cap="none" strike="noStrike">
                <a:solidFill>
                  <a:srgbClr val="D5D5D5"/>
                </a:solidFill>
                <a:latin typeface="Roboto Condensed"/>
                <a:ea typeface="Roboto Condensed"/>
                <a:cs typeface="Roboto Condensed"/>
                <a:sym typeface="Roboto Condensed"/>
              </a:rPr>
              <a:t>02</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sp>
        <p:nvSpPr>
          <p:cNvPr id="88" name="Google Shape;88;p16"/>
          <p:cNvSpPr txBox="1"/>
          <p:nvPr/>
        </p:nvSpPr>
        <p:spPr>
          <a:xfrm>
            <a:off x="11424973" y="6991774"/>
            <a:ext cx="9782873" cy="1849119"/>
          </a:xfrm>
          <a:prstGeom prst="rect">
            <a:avLst/>
          </a:prstGeom>
          <a:noFill/>
          <a:ln>
            <a:noFill/>
          </a:ln>
        </p:spPr>
        <p:txBody>
          <a:bodyPr anchorCtr="0" anchor="ctr" bIns="50800" lIns="50800" spcFirstLastPara="1" rIns="50800" wrap="square" tIns="50800">
            <a:noAutofit/>
          </a:bodyPr>
          <a:lstStyle/>
          <a:p>
            <a:pPr indent="0" lvl="0" marL="0" marR="0" rtl="0" algn="just">
              <a:lnSpc>
                <a:spcPct val="200000"/>
              </a:lnSpc>
              <a:spcBef>
                <a:spcPts val="0"/>
              </a:spcBef>
              <a:spcAft>
                <a:spcPts val="0"/>
              </a:spcAft>
              <a:buClr>
                <a:srgbClr val="5E5E5E"/>
              </a:buClr>
              <a:buSzPts val="2400"/>
              <a:buFont typeface="Poppins"/>
              <a:buNone/>
            </a:pPr>
            <a:r>
              <a:rPr b="0" i="0" lang="en-US" sz="2400" u="none" cap="none" strike="noStrike">
                <a:solidFill>
                  <a:srgbClr val="5E5E5E"/>
                </a:solidFill>
                <a:latin typeface="Poppins"/>
                <a:ea typeface="Poppins"/>
                <a:cs typeface="Poppins"/>
                <a:sym typeface="Poppins"/>
              </a:rPr>
              <a:t>Hope Investment, Inc. is an investment &amp; investor company located in Manhattan, New York. It was founded in 1990 by Howard Levine who was a former stockbroker, an Economics professor and philanthropist.</a:t>
            </a:r>
            <a:endParaRPr/>
          </a:p>
        </p:txBody>
      </p:sp>
      <p:pic>
        <p:nvPicPr>
          <p:cNvPr descr="apartment-apartment-building-architecture-323705.jpg" id="89" name="Google Shape;89;p16"/>
          <p:cNvPicPr preferRelativeResize="0"/>
          <p:nvPr/>
        </p:nvPicPr>
        <p:blipFill rotWithShape="1">
          <a:blip r:embed="rId3">
            <a:alphaModFix/>
          </a:blip>
          <a:srcRect b="0" l="25408" r="25407" t="0"/>
          <a:stretch/>
        </p:blipFill>
        <p:spPr>
          <a:xfrm>
            <a:off x="859" y="0"/>
            <a:ext cx="10118825" cy="13716000"/>
          </a:xfrm>
          <a:prstGeom prst="rect">
            <a:avLst/>
          </a:prstGeom>
          <a:noFill/>
          <a:ln>
            <a:noFill/>
          </a:ln>
        </p:spPr>
      </p:pic>
      <p:sp>
        <p:nvSpPr>
          <p:cNvPr id="90" name="Google Shape;90;p16"/>
          <p:cNvSpPr txBox="1"/>
          <p:nvPr/>
        </p:nvSpPr>
        <p:spPr>
          <a:xfrm>
            <a:off x="11340306" y="3086016"/>
            <a:ext cx="11588124" cy="3302002"/>
          </a:xfrm>
          <a:prstGeom prst="rect">
            <a:avLst/>
          </a:prstGeom>
          <a:noFill/>
          <a:ln>
            <a:noFill/>
          </a:ln>
        </p:spPr>
        <p:txBody>
          <a:bodyPr anchorCtr="0" anchor="ctr" bIns="50800" lIns="50800" spcFirstLastPara="1" rIns="50800" wrap="square" tIns="50800">
            <a:noAutofit/>
          </a:bodyPr>
          <a:lstStyle/>
          <a:p>
            <a:pPr indent="0" lvl="0" marL="0" marR="0" rtl="0" algn="l">
              <a:lnSpc>
                <a:spcPct val="80000"/>
              </a:lnSpc>
              <a:spcBef>
                <a:spcPts val="0"/>
              </a:spcBef>
              <a:spcAft>
                <a:spcPts val="0"/>
              </a:spcAft>
              <a:buClr>
                <a:srgbClr val="2DA1C9"/>
              </a:buClr>
              <a:buSzPts val="12000"/>
              <a:buFont typeface="Roboto Condensed"/>
              <a:buNone/>
            </a:pPr>
            <a:r>
              <a:rPr b="1" i="0" lang="en-US" sz="12000" u="none" cap="none" strike="noStrike">
                <a:solidFill>
                  <a:srgbClr val="2DA1C9"/>
                </a:solidFill>
                <a:latin typeface="Roboto Condensed"/>
                <a:ea typeface="Roboto Condensed"/>
                <a:cs typeface="Roboto Condensed"/>
                <a:sym typeface="Roboto Condensed"/>
              </a:rPr>
              <a:t>About the Company</a:t>
            </a:r>
            <a:endParaRPr/>
          </a:p>
        </p:txBody>
      </p:sp>
      <p:sp>
        <p:nvSpPr>
          <p:cNvPr id="91" name="Google Shape;91;p16"/>
          <p:cNvSpPr txBox="1"/>
          <p:nvPr/>
        </p:nvSpPr>
        <p:spPr>
          <a:xfrm>
            <a:off x="22029075" y="1375824"/>
            <a:ext cx="916782" cy="1054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D5D5D5"/>
              </a:buClr>
              <a:buSzPts val="6400"/>
              <a:buFont typeface="Roboto Condensed"/>
              <a:buNone/>
            </a:pPr>
            <a:r>
              <a:rPr b="0" i="0" lang="en-US" sz="6400" u="none" cap="none" strike="noStrike">
                <a:solidFill>
                  <a:srgbClr val="D5D5D5"/>
                </a:solidFill>
                <a:latin typeface="Roboto Condensed"/>
                <a:ea typeface="Roboto Condensed"/>
                <a:cs typeface="Roboto Condensed"/>
                <a:sym typeface="Roboto Condensed"/>
              </a:rPr>
              <a:t>03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pic>
        <p:nvPicPr>
          <p:cNvPr descr="apartment-architecture-building-380330.jpg" id="96" name="Google Shape;96;p17"/>
          <p:cNvPicPr preferRelativeResize="0"/>
          <p:nvPr/>
        </p:nvPicPr>
        <p:blipFill rotWithShape="1">
          <a:blip r:embed="rId3">
            <a:alphaModFix/>
          </a:blip>
          <a:srcRect b="12802" l="0" r="0" t="2800"/>
          <a:stretch/>
        </p:blipFill>
        <p:spPr>
          <a:xfrm>
            <a:off x="685" y="595"/>
            <a:ext cx="24382629" cy="13714810"/>
          </a:xfrm>
          <a:prstGeom prst="rect">
            <a:avLst/>
          </a:prstGeom>
          <a:noFill/>
          <a:ln>
            <a:noFill/>
          </a:ln>
        </p:spPr>
      </p:pic>
      <p:sp>
        <p:nvSpPr>
          <p:cNvPr id="97" name="Google Shape;97;p17"/>
          <p:cNvSpPr txBox="1"/>
          <p:nvPr/>
        </p:nvSpPr>
        <p:spPr>
          <a:xfrm>
            <a:off x="13253773" y="5179061"/>
            <a:ext cx="8619533" cy="2849878"/>
          </a:xfrm>
          <a:prstGeom prst="rect">
            <a:avLst/>
          </a:prstGeom>
          <a:noFill/>
          <a:ln>
            <a:noFill/>
          </a:ln>
        </p:spPr>
        <p:txBody>
          <a:bodyPr anchorCtr="0" anchor="ctr" bIns="50800" lIns="50800" spcFirstLastPara="1" rIns="50800" wrap="square" tIns="50800">
            <a:noAutofit/>
          </a:bodyPr>
          <a:lstStyle/>
          <a:p>
            <a:pPr indent="0" lvl="0" marL="0" marR="0" rtl="0" algn="just">
              <a:lnSpc>
                <a:spcPct val="175000"/>
              </a:lnSpc>
              <a:spcBef>
                <a:spcPts val="0"/>
              </a:spcBef>
              <a:spcAft>
                <a:spcPts val="0"/>
              </a:spcAft>
              <a:buClr>
                <a:srgbClr val="5C5C5C"/>
              </a:buClr>
              <a:buSzPts val="3600"/>
              <a:buFont typeface="Poppins Medium"/>
              <a:buNone/>
            </a:pPr>
            <a:r>
              <a:rPr b="0" i="0" lang="en-US" sz="3600" u="none" cap="none" strike="noStrike">
                <a:solidFill>
                  <a:srgbClr val="5C5C5C"/>
                </a:solidFill>
                <a:latin typeface="Poppins Medium"/>
                <a:ea typeface="Poppins Medium"/>
                <a:cs typeface="Poppins Medium"/>
                <a:sym typeface="Poppins Medium"/>
              </a:rPr>
              <a:t>“This year poses new challenges that we as a company must take on to create products that are efficient and affordable.”</a:t>
            </a:r>
            <a:endParaRPr/>
          </a:p>
        </p:txBody>
      </p:sp>
      <p:sp>
        <p:nvSpPr>
          <p:cNvPr id="98" name="Google Shape;98;p17"/>
          <p:cNvSpPr txBox="1"/>
          <p:nvPr/>
        </p:nvSpPr>
        <p:spPr>
          <a:xfrm>
            <a:off x="16885973" y="8715375"/>
            <a:ext cx="5045376" cy="552450"/>
          </a:xfrm>
          <a:prstGeom prst="rect">
            <a:avLst/>
          </a:prstGeom>
          <a:noFill/>
          <a:ln>
            <a:noFill/>
          </a:ln>
        </p:spPr>
        <p:txBody>
          <a:bodyPr anchorCtr="0" anchor="ctr" bIns="50800" lIns="50800" spcFirstLastPara="1" rIns="50800" wrap="square" tIns="50800">
            <a:noAutofit/>
          </a:bodyPr>
          <a:lstStyle/>
          <a:p>
            <a:pPr indent="0" lvl="0" marL="0" marR="0" rtl="0" algn="just">
              <a:lnSpc>
                <a:spcPct val="200000"/>
              </a:lnSpc>
              <a:spcBef>
                <a:spcPts val="0"/>
              </a:spcBef>
              <a:spcAft>
                <a:spcPts val="0"/>
              </a:spcAft>
              <a:buClr>
                <a:srgbClr val="5C5C5C"/>
              </a:buClr>
              <a:buSzPts val="2500"/>
              <a:buFont typeface="Poppins Light"/>
              <a:buNone/>
            </a:pPr>
            <a:r>
              <a:rPr b="0" i="0" lang="en-US" sz="2500" u="none" cap="none" strike="noStrike">
                <a:solidFill>
                  <a:srgbClr val="5C5C5C"/>
                </a:solidFill>
                <a:latin typeface="Poppins Light"/>
                <a:ea typeface="Poppins Light"/>
                <a:cs typeface="Poppins Light"/>
                <a:sym typeface="Poppins Light"/>
              </a:rPr>
              <a:t>-Howard Levine, Founder &amp; CEO</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sp>
        <p:nvSpPr>
          <p:cNvPr id="103" name="Google Shape;103;p18"/>
          <p:cNvSpPr txBox="1"/>
          <p:nvPr/>
        </p:nvSpPr>
        <p:spPr>
          <a:xfrm>
            <a:off x="1413524" y="1045536"/>
            <a:ext cx="10931716" cy="7264401"/>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2DA1C9"/>
              </a:buClr>
              <a:buSzPts val="20000"/>
              <a:buFont typeface="Roboto Condensed"/>
              <a:buNone/>
            </a:pPr>
            <a:r>
              <a:rPr b="1" i="0" lang="en-US" sz="20000" u="none" cap="none" strike="noStrike">
                <a:solidFill>
                  <a:srgbClr val="2DA1C9"/>
                </a:solidFill>
                <a:latin typeface="Roboto Condensed"/>
                <a:ea typeface="Roboto Condensed"/>
                <a:cs typeface="Roboto Condensed"/>
                <a:sym typeface="Roboto Condensed"/>
              </a:rPr>
              <a:t>18 </a:t>
            </a:r>
            <a:endParaRPr/>
          </a:p>
          <a:p>
            <a:pPr indent="0" lvl="0" marL="0" marR="0" rtl="0" algn="l">
              <a:lnSpc>
                <a:spcPct val="70000"/>
              </a:lnSpc>
              <a:spcBef>
                <a:spcPts val="0"/>
              </a:spcBef>
              <a:spcAft>
                <a:spcPts val="0"/>
              </a:spcAft>
              <a:buClr>
                <a:srgbClr val="2DA1C9"/>
              </a:buClr>
              <a:buSzPts val="20000"/>
              <a:buFont typeface="Roboto Condensed"/>
              <a:buNone/>
            </a:pPr>
            <a:r>
              <a:rPr b="1" i="0" lang="en-US" sz="20000" u="none" cap="none" strike="noStrike">
                <a:solidFill>
                  <a:srgbClr val="2DA1C9"/>
                </a:solidFill>
                <a:latin typeface="Roboto Condensed"/>
                <a:ea typeface="Roboto Condensed"/>
                <a:cs typeface="Roboto Condensed"/>
                <a:sym typeface="Roboto Condensed"/>
              </a:rPr>
              <a:t>Going </a:t>
            </a:r>
            <a:endParaRPr/>
          </a:p>
          <a:p>
            <a:pPr indent="0" lvl="0" marL="0" marR="0" rtl="0" algn="l">
              <a:lnSpc>
                <a:spcPct val="70000"/>
              </a:lnSpc>
              <a:spcBef>
                <a:spcPts val="0"/>
              </a:spcBef>
              <a:spcAft>
                <a:spcPts val="0"/>
              </a:spcAft>
              <a:buClr>
                <a:srgbClr val="2DA1C9"/>
              </a:buClr>
              <a:buSzPts val="20000"/>
              <a:buFont typeface="Roboto Condensed"/>
              <a:buNone/>
            </a:pPr>
            <a:r>
              <a:rPr b="1" i="0" lang="en-US" sz="20000" u="none" cap="none" strike="noStrike">
                <a:solidFill>
                  <a:srgbClr val="2DA1C9"/>
                </a:solidFill>
                <a:latin typeface="Roboto Condensed"/>
                <a:ea typeface="Roboto Condensed"/>
                <a:cs typeface="Roboto Condensed"/>
                <a:sym typeface="Roboto Condensed"/>
              </a:rPr>
              <a:t>50</a:t>
            </a:r>
            <a:endParaRPr/>
          </a:p>
        </p:txBody>
      </p:sp>
      <p:sp>
        <p:nvSpPr>
          <p:cNvPr id="104" name="Google Shape;104;p18"/>
          <p:cNvSpPr txBox="1"/>
          <p:nvPr/>
        </p:nvSpPr>
        <p:spPr>
          <a:xfrm>
            <a:off x="1524000" y="8002141"/>
            <a:ext cx="3512440" cy="421639"/>
          </a:xfrm>
          <a:prstGeom prst="rect">
            <a:avLst/>
          </a:prstGeom>
          <a:noFill/>
          <a:ln>
            <a:noFill/>
          </a:ln>
        </p:spPr>
        <p:txBody>
          <a:bodyPr anchorCtr="0" anchor="ctr"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July 13, 2022 | 12 PM - 6 PM</a:t>
            </a:r>
            <a:endParaRPr/>
          </a:p>
        </p:txBody>
      </p:sp>
      <p:sp>
        <p:nvSpPr>
          <p:cNvPr id="105" name="Google Shape;105;p18"/>
          <p:cNvSpPr txBox="1"/>
          <p:nvPr/>
        </p:nvSpPr>
        <p:spPr>
          <a:xfrm>
            <a:off x="1524000" y="8468850"/>
            <a:ext cx="2549119" cy="421639"/>
          </a:xfrm>
          <a:prstGeom prst="rect">
            <a:avLst/>
          </a:prstGeom>
          <a:noFill/>
          <a:ln>
            <a:noFill/>
          </a:ln>
        </p:spPr>
        <p:txBody>
          <a:bodyPr anchorCtr="0" anchor="ctr"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Downtown Avenue</a:t>
            </a:r>
            <a:endParaRPr/>
          </a:p>
        </p:txBody>
      </p:sp>
      <p:sp>
        <p:nvSpPr>
          <p:cNvPr id="106" name="Google Shape;106;p18"/>
          <p:cNvSpPr txBox="1"/>
          <p:nvPr/>
        </p:nvSpPr>
        <p:spPr>
          <a:xfrm>
            <a:off x="1535228" y="10338452"/>
            <a:ext cx="8002687" cy="1849119"/>
          </a:xfrm>
          <a:prstGeom prst="rect">
            <a:avLst/>
          </a:prstGeom>
          <a:noFill/>
          <a:ln>
            <a:noFill/>
          </a:ln>
        </p:spPr>
        <p:txBody>
          <a:bodyPr anchorCtr="0" anchor="ctr" bIns="50800" lIns="50800" spcFirstLastPara="1" rIns="50800" wrap="square" tIns="50800">
            <a:noAutofit/>
          </a:bodyPr>
          <a:lstStyle/>
          <a:p>
            <a:pPr indent="0" lvl="0" marL="0" marR="0" rtl="0" algn="just">
              <a:lnSpc>
                <a:spcPct val="200000"/>
              </a:lnSpc>
              <a:spcBef>
                <a:spcPts val="0"/>
              </a:spcBef>
              <a:spcAft>
                <a:spcPts val="0"/>
              </a:spcAft>
              <a:buClr>
                <a:srgbClr val="5E5E5E"/>
              </a:buClr>
              <a:buSzPts val="2400"/>
              <a:buFont typeface="Poppins"/>
              <a:buNone/>
            </a:pPr>
            <a:r>
              <a:rPr b="0" i="0" lang="en-US" sz="2400" u="none" cap="none" strike="noStrike">
                <a:solidFill>
                  <a:srgbClr val="5E5E5E"/>
                </a:solidFill>
                <a:latin typeface="Poppins"/>
                <a:ea typeface="Poppins"/>
                <a:cs typeface="Poppins"/>
                <a:sym typeface="Poppins"/>
              </a:rPr>
              <a:t>Tickets start at $50 per person and will include free agent consultation, an investment kit and free snacks. 95% of the profits gained will be donated to the Hope Life Foundation.</a:t>
            </a:r>
            <a:endParaRPr/>
          </a:p>
        </p:txBody>
      </p:sp>
      <p:pic>
        <p:nvPicPr>
          <p:cNvPr descr="office-3295556_1920.jpg" id="107" name="Google Shape;107;p18"/>
          <p:cNvPicPr preferRelativeResize="0"/>
          <p:nvPr/>
        </p:nvPicPr>
        <p:blipFill rotWithShape="1">
          <a:blip r:embed="rId3">
            <a:alphaModFix/>
          </a:blip>
          <a:srcRect b="0" l="4879" r="0" t="0"/>
          <a:stretch/>
        </p:blipFill>
        <p:spPr>
          <a:xfrm>
            <a:off x="10178819" y="105"/>
            <a:ext cx="21446654" cy="13715817"/>
          </a:xfrm>
          <a:custGeom>
            <a:rect b="b" l="l" r="r" t="t"/>
            <a:pathLst>
              <a:path extrusionOk="0" h="21600" w="21600">
                <a:moveTo>
                  <a:pt x="15124" y="0"/>
                </a:moveTo>
                <a:lnTo>
                  <a:pt x="4022" y="0"/>
                </a:lnTo>
                <a:lnTo>
                  <a:pt x="0" y="21600"/>
                </a:lnTo>
                <a:lnTo>
                  <a:pt x="18653" y="21600"/>
                </a:lnTo>
                <a:lnTo>
                  <a:pt x="21600" y="5769"/>
                </a:lnTo>
                <a:lnTo>
                  <a:pt x="21600" y="2948"/>
                </a:lnTo>
                <a:lnTo>
                  <a:pt x="15124" y="0"/>
                </a:lnTo>
                <a:close/>
              </a:path>
            </a:pathLst>
          </a:custGeom>
          <a:noFill/>
          <a:ln>
            <a:noFill/>
          </a:ln>
        </p:spPr>
      </p:pic>
      <p:sp>
        <p:nvSpPr>
          <p:cNvPr id="108" name="Google Shape;108;p18"/>
          <p:cNvSpPr txBox="1"/>
          <p:nvPr/>
        </p:nvSpPr>
        <p:spPr>
          <a:xfrm>
            <a:off x="11047809" y="1375824"/>
            <a:ext cx="916782" cy="1054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D5D5D5"/>
              </a:buClr>
              <a:buSzPts val="6400"/>
              <a:buFont typeface="Roboto Condensed"/>
              <a:buNone/>
            </a:pPr>
            <a:r>
              <a:rPr b="0" i="0" lang="en-US" sz="6400" u="none" cap="none" strike="noStrike">
                <a:solidFill>
                  <a:srgbClr val="D5D5D5"/>
                </a:solidFill>
                <a:latin typeface="Roboto Condensed"/>
                <a:ea typeface="Roboto Condensed"/>
                <a:cs typeface="Roboto Condensed"/>
                <a:sym typeface="Roboto Condensed"/>
              </a:rPr>
              <a:t>05</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Google Shape;113;p19"/>
          <p:cNvSpPr txBox="1"/>
          <p:nvPr/>
        </p:nvSpPr>
        <p:spPr>
          <a:xfrm>
            <a:off x="14869605" y="1145443"/>
            <a:ext cx="7978536" cy="7030721"/>
          </a:xfrm>
          <a:prstGeom prst="rect">
            <a:avLst/>
          </a:prstGeom>
          <a:noFill/>
          <a:ln>
            <a:noFill/>
          </a:ln>
        </p:spPr>
        <p:txBody>
          <a:bodyPr anchorCtr="0" anchor="ctr" bIns="50800" lIns="50800" spcFirstLastPara="1" rIns="50800" wrap="square" tIns="50800">
            <a:noAutofit/>
          </a:bodyPr>
          <a:lstStyle/>
          <a:p>
            <a:pPr indent="0" lvl="0" marL="0" marR="0" rtl="0" algn="r">
              <a:lnSpc>
                <a:spcPct val="70000"/>
              </a:lnSpc>
              <a:spcBef>
                <a:spcPts val="0"/>
              </a:spcBef>
              <a:spcAft>
                <a:spcPts val="0"/>
              </a:spcAft>
              <a:buClr>
                <a:srgbClr val="2DA1C9"/>
              </a:buClr>
              <a:buSzPts val="15000"/>
              <a:buFont typeface="Roboto Condensed"/>
              <a:buNone/>
            </a:pPr>
            <a:r>
              <a:rPr b="1" i="0" lang="en-US" sz="15000" u="none" cap="none" strike="noStrike">
                <a:solidFill>
                  <a:srgbClr val="2DA1C9"/>
                </a:solidFill>
                <a:latin typeface="Roboto Condensed"/>
                <a:ea typeface="Roboto Condensed"/>
                <a:cs typeface="Roboto Condensed"/>
                <a:sym typeface="Roboto Condensed"/>
              </a:rPr>
              <a:t>Invest Now, Worry Later</a:t>
            </a:r>
            <a:endParaRPr/>
          </a:p>
        </p:txBody>
      </p:sp>
      <p:sp>
        <p:nvSpPr>
          <p:cNvPr id="114" name="Google Shape;114;p19"/>
          <p:cNvSpPr txBox="1"/>
          <p:nvPr/>
        </p:nvSpPr>
        <p:spPr>
          <a:xfrm>
            <a:off x="19202398" y="8014267"/>
            <a:ext cx="3651201" cy="421639"/>
          </a:xfrm>
          <a:prstGeom prst="rect">
            <a:avLst/>
          </a:prstGeom>
          <a:noFill/>
          <a:ln>
            <a:noFill/>
          </a:ln>
        </p:spPr>
        <p:txBody>
          <a:bodyPr anchorCtr="0" anchor="ctr"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April 12, 2023 | 8am to 6pm</a:t>
            </a:r>
            <a:endParaRPr/>
          </a:p>
        </p:txBody>
      </p:sp>
      <p:sp>
        <p:nvSpPr>
          <p:cNvPr id="115" name="Google Shape;115;p19"/>
          <p:cNvSpPr txBox="1"/>
          <p:nvPr/>
        </p:nvSpPr>
        <p:spPr>
          <a:xfrm>
            <a:off x="19752733" y="8531881"/>
            <a:ext cx="3098445" cy="421640"/>
          </a:xfrm>
          <a:prstGeom prst="rect">
            <a:avLst/>
          </a:prstGeom>
          <a:noFill/>
          <a:ln>
            <a:noFill/>
          </a:ln>
        </p:spPr>
        <p:txBody>
          <a:bodyPr anchorCtr="0" anchor="ctr"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Downtown Convention</a:t>
            </a:r>
            <a:endParaRPr/>
          </a:p>
        </p:txBody>
      </p:sp>
      <p:sp>
        <p:nvSpPr>
          <p:cNvPr id="116" name="Google Shape;116;p19"/>
          <p:cNvSpPr txBox="1"/>
          <p:nvPr/>
        </p:nvSpPr>
        <p:spPr>
          <a:xfrm>
            <a:off x="15619480" y="9494570"/>
            <a:ext cx="7177236" cy="2738120"/>
          </a:xfrm>
          <a:prstGeom prst="rect">
            <a:avLst/>
          </a:prstGeom>
          <a:noFill/>
          <a:ln>
            <a:noFill/>
          </a:ln>
        </p:spPr>
        <p:txBody>
          <a:bodyPr anchorCtr="0" anchor="ctr" bIns="50800" lIns="50800" spcFirstLastPara="1" rIns="50800" wrap="square" tIns="50800">
            <a:noAutofit/>
          </a:bodyPr>
          <a:lstStyle/>
          <a:p>
            <a:pPr indent="0" lvl="0" marL="0" marR="0" rtl="0" algn="r">
              <a:lnSpc>
                <a:spcPct val="200000"/>
              </a:lnSpc>
              <a:spcBef>
                <a:spcPts val="0"/>
              </a:spcBef>
              <a:spcAft>
                <a:spcPts val="0"/>
              </a:spcAft>
              <a:buClr>
                <a:srgbClr val="5E5E5E"/>
              </a:buClr>
              <a:buSzPts val="2400"/>
              <a:buFont typeface="Poppins"/>
              <a:buNone/>
            </a:pPr>
            <a:r>
              <a:rPr b="0" i="0" lang="en-US" sz="2400" u="none" cap="none" strike="noStrike">
                <a:solidFill>
                  <a:srgbClr val="5E5E5E"/>
                </a:solidFill>
                <a:latin typeface="Poppins"/>
                <a:ea typeface="Poppins"/>
                <a:cs typeface="Poppins"/>
                <a:sym typeface="Poppins"/>
              </a:rPr>
              <a:t>Tickets will be at $99 each with a free agent consultation, a 30% discount on product packages and free snacks. 80% of profits will be donated to Save Earth Foundation and the remaining 20% will be used to upgrade the company’s system, offices and equipment.</a:t>
            </a:r>
            <a:endParaRPr/>
          </a:p>
        </p:txBody>
      </p:sp>
      <p:sp>
        <p:nvSpPr>
          <p:cNvPr id="117" name="Google Shape;117;p19"/>
          <p:cNvSpPr txBox="1"/>
          <p:nvPr/>
        </p:nvSpPr>
        <p:spPr>
          <a:xfrm>
            <a:off x="12389776" y="1375824"/>
            <a:ext cx="916782" cy="1054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D5D5D5"/>
              </a:buClr>
              <a:buSzPts val="6400"/>
              <a:buFont typeface="Roboto Condensed"/>
              <a:buNone/>
            </a:pPr>
            <a:r>
              <a:rPr b="0" i="0" lang="en-US" sz="6400" u="none" cap="none" strike="noStrike">
                <a:solidFill>
                  <a:srgbClr val="D5D5D5"/>
                </a:solidFill>
                <a:latin typeface="Roboto Condensed"/>
                <a:ea typeface="Roboto Condensed"/>
                <a:cs typeface="Roboto Condensed"/>
                <a:sym typeface="Roboto Condensed"/>
              </a:rPr>
              <a:t>06</a:t>
            </a:r>
            <a:endParaRPr/>
          </a:p>
        </p:txBody>
      </p:sp>
      <p:pic>
        <p:nvPicPr>
          <p:cNvPr descr="business-deal-collaboration-colleagues-1483909.jpg" id="118" name="Google Shape;118;p19"/>
          <p:cNvPicPr preferRelativeResize="0"/>
          <p:nvPr/>
        </p:nvPicPr>
        <p:blipFill rotWithShape="1">
          <a:blip r:embed="rId3">
            <a:alphaModFix/>
          </a:blip>
          <a:srcRect b="0" l="0" r="16767" t="0"/>
          <a:stretch/>
        </p:blipFill>
        <p:spPr>
          <a:xfrm>
            <a:off x="-2933804" y="89"/>
            <a:ext cx="17121883" cy="13715911"/>
          </a:xfrm>
          <a:custGeom>
            <a:rect b="b" l="l" r="r" t="t"/>
            <a:pathLst>
              <a:path extrusionOk="0" h="21600" w="21600">
                <a:moveTo>
                  <a:pt x="1190" y="0"/>
                </a:moveTo>
                <a:lnTo>
                  <a:pt x="16577" y="0"/>
                </a:lnTo>
                <a:lnTo>
                  <a:pt x="21600" y="21600"/>
                </a:lnTo>
                <a:lnTo>
                  <a:pt x="0" y="21600"/>
                </a:lnTo>
                <a:lnTo>
                  <a:pt x="1" y="431"/>
                </a:lnTo>
                <a:lnTo>
                  <a:pt x="1190" y="0"/>
                </a:lnTo>
                <a:close/>
              </a:path>
            </a:pathLst>
          </a:cu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sp>
        <p:nvSpPr>
          <p:cNvPr id="123" name="Google Shape;123;p20"/>
          <p:cNvSpPr txBox="1"/>
          <p:nvPr/>
        </p:nvSpPr>
        <p:spPr>
          <a:xfrm>
            <a:off x="1413524" y="1394786"/>
            <a:ext cx="7595009" cy="6565900"/>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2DA1C9"/>
              </a:buClr>
              <a:buSzPts val="15000"/>
              <a:buFont typeface="Roboto Condensed"/>
              <a:buNone/>
            </a:pPr>
            <a:r>
              <a:rPr b="1" i="0" lang="en-US" sz="15000" u="none" cap="none" strike="noStrike">
                <a:solidFill>
                  <a:srgbClr val="2DA1C9"/>
                </a:solidFill>
                <a:latin typeface="Roboto Condensed"/>
                <a:ea typeface="Roboto Condensed"/>
                <a:cs typeface="Roboto Condensed"/>
                <a:sym typeface="Roboto Condensed"/>
              </a:rPr>
              <a:t>Tri </a:t>
            </a:r>
            <a:endParaRPr b="1" i="0" sz="15000" u="none" cap="none" strike="noStrike">
              <a:solidFill>
                <a:srgbClr val="2DA1C9"/>
              </a:solidFill>
              <a:latin typeface="Roboto Condensed"/>
              <a:ea typeface="Roboto Condensed"/>
              <a:cs typeface="Roboto Condensed"/>
              <a:sym typeface="Roboto Condensed"/>
            </a:endParaRPr>
          </a:p>
          <a:p>
            <a:pPr indent="0" lvl="0" marL="0" marR="0" rtl="0" algn="l">
              <a:lnSpc>
                <a:spcPct val="70000"/>
              </a:lnSpc>
              <a:spcBef>
                <a:spcPts val="0"/>
              </a:spcBef>
              <a:spcAft>
                <a:spcPts val="0"/>
              </a:spcAft>
              <a:buClr>
                <a:srgbClr val="2DA1C9"/>
              </a:buClr>
              <a:buSzPts val="15000"/>
              <a:buFont typeface="Roboto Condensed"/>
              <a:buNone/>
            </a:pPr>
            <a:r>
              <a:rPr b="1" i="0" lang="en-US" sz="15000" u="none" cap="none" strike="noStrike">
                <a:solidFill>
                  <a:srgbClr val="2DA1C9"/>
                </a:solidFill>
                <a:latin typeface="Roboto Condensed"/>
                <a:ea typeface="Roboto Condensed"/>
                <a:cs typeface="Roboto Condensed"/>
                <a:sym typeface="Roboto Condensed"/>
              </a:rPr>
              <a:t>Month Board Meeting</a:t>
            </a:r>
            <a:endParaRPr/>
          </a:p>
        </p:txBody>
      </p:sp>
      <p:sp>
        <p:nvSpPr>
          <p:cNvPr id="124" name="Google Shape;124;p20"/>
          <p:cNvSpPr txBox="1"/>
          <p:nvPr/>
        </p:nvSpPr>
        <p:spPr>
          <a:xfrm>
            <a:off x="1524000" y="8086807"/>
            <a:ext cx="3756813" cy="421640"/>
          </a:xfrm>
          <a:prstGeom prst="rect">
            <a:avLst/>
          </a:prstGeom>
          <a:noFill/>
          <a:ln>
            <a:noFill/>
          </a:ln>
        </p:spPr>
        <p:txBody>
          <a:bodyPr anchorCtr="0" anchor="ctr"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June 10, 2023 | 12pm to 5pm</a:t>
            </a:r>
            <a:endParaRPr/>
          </a:p>
        </p:txBody>
      </p:sp>
      <p:sp>
        <p:nvSpPr>
          <p:cNvPr id="125" name="Google Shape;125;p20"/>
          <p:cNvSpPr txBox="1"/>
          <p:nvPr/>
        </p:nvSpPr>
        <p:spPr>
          <a:xfrm>
            <a:off x="1524000" y="8553516"/>
            <a:ext cx="3623539" cy="421640"/>
          </a:xfrm>
          <a:prstGeom prst="rect">
            <a:avLst/>
          </a:prstGeom>
          <a:noFill/>
          <a:ln>
            <a:noFill/>
          </a:ln>
        </p:spPr>
        <p:txBody>
          <a:bodyPr anchorCtr="0" anchor="ctr"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Downtown Meeting Center</a:t>
            </a:r>
            <a:endParaRPr/>
          </a:p>
        </p:txBody>
      </p:sp>
      <p:sp>
        <p:nvSpPr>
          <p:cNvPr id="126" name="Google Shape;126;p20"/>
          <p:cNvSpPr txBox="1"/>
          <p:nvPr/>
        </p:nvSpPr>
        <p:spPr>
          <a:xfrm>
            <a:off x="1603442" y="10372319"/>
            <a:ext cx="6765693" cy="1849119"/>
          </a:xfrm>
          <a:prstGeom prst="rect">
            <a:avLst/>
          </a:prstGeom>
          <a:noFill/>
          <a:ln>
            <a:noFill/>
          </a:ln>
        </p:spPr>
        <p:txBody>
          <a:bodyPr anchorCtr="0" anchor="ctr" bIns="50800" lIns="50800" spcFirstLastPara="1" rIns="50800" wrap="square" tIns="50800">
            <a:noAutofit/>
          </a:bodyPr>
          <a:lstStyle/>
          <a:p>
            <a:pPr indent="0" lvl="0" marL="0" marR="0" rtl="0" algn="just">
              <a:lnSpc>
                <a:spcPct val="200000"/>
              </a:lnSpc>
              <a:spcBef>
                <a:spcPts val="0"/>
              </a:spcBef>
              <a:spcAft>
                <a:spcPts val="0"/>
              </a:spcAft>
              <a:buClr>
                <a:srgbClr val="5E5E5E"/>
              </a:buClr>
              <a:buSzPts val="2400"/>
              <a:buFont typeface="Poppins"/>
              <a:buNone/>
            </a:pPr>
            <a:r>
              <a:rPr b="0" i="0" lang="en-US" sz="2400" u="none" cap="none" strike="noStrike">
                <a:solidFill>
                  <a:srgbClr val="5E5E5E"/>
                </a:solidFill>
                <a:latin typeface="Poppins"/>
                <a:ea typeface="Poppins"/>
                <a:cs typeface="Poppins"/>
                <a:sym typeface="Poppins"/>
              </a:rPr>
              <a:t>This meeting’s agenda is to plot the general plan for the company’s performance, status, profit, extension branches and system upgrades.</a:t>
            </a:r>
            <a:endParaRPr/>
          </a:p>
        </p:txBody>
      </p:sp>
      <p:pic>
        <p:nvPicPr>
          <p:cNvPr descr="campaign-creators-1166997-unsplash.jpg" id="127" name="Google Shape;127;p20"/>
          <p:cNvPicPr preferRelativeResize="0"/>
          <p:nvPr/>
        </p:nvPicPr>
        <p:blipFill rotWithShape="1">
          <a:blip r:embed="rId3">
            <a:alphaModFix/>
          </a:blip>
          <a:srcRect b="0" l="0" r="51684" t="0"/>
          <a:stretch/>
        </p:blipFill>
        <p:spPr>
          <a:xfrm flipH="1">
            <a:off x="10062670" y="-2026898"/>
            <a:ext cx="14371821" cy="19830799"/>
          </a:xfrm>
          <a:custGeom>
            <a:rect b="b" l="l" r="r" t="t"/>
            <a:pathLst>
              <a:path extrusionOk="0" h="21600" w="21600">
                <a:moveTo>
                  <a:pt x="0" y="1967"/>
                </a:moveTo>
                <a:lnTo>
                  <a:pt x="0" y="21600"/>
                </a:lnTo>
                <a:lnTo>
                  <a:pt x="2555" y="21600"/>
                </a:lnTo>
                <a:lnTo>
                  <a:pt x="21600" y="17582"/>
                </a:lnTo>
                <a:lnTo>
                  <a:pt x="14537" y="0"/>
                </a:lnTo>
                <a:lnTo>
                  <a:pt x="9321" y="0"/>
                </a:lnTo>
                <a:lnTo>
                  <a:pt x="0" y="1967"/>
                </a:lnTo>
                <a:close/>
              </a:path>
            </a:pathLst>
          </a:custGeom>
          <a:noFill/>
          <a:ln>
            <a:noFill/>
          </a:ln>
        </p:spPr>
      </p:pic>
      <p:sp>
        <p:nvSpPr>
          <p:cNvPr id="128" name="Google Shape;128;p20"/>
          <p:cNvSpPr txBox="1"/>
          <p:nvPr/>
        </p:nvSpPr>
        <p:spPr>
          <a:xfrm>
            <a:off x="11047809" y="1375824"/>
            <a:ext cx="916782" cy="1054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D5D5D5"/>
              </a:buClr>
              <a:buSzPts val="6400"/>
              <a:buFont typeface="Roboto Condensed"/>
              <a:buNone/>
            </a:pPr>
            <a:r>
              <a:rPr b="0" i="0" lang="en-US" sz="6400" u="none" cap="none" strike="noStrike">
                <a:solidFill>
                  <a:srgbClr val="D5D5D5"/>
                </a:solidFill>
                <a:latin typeface="Roboto Condensed"/>
                <a:ea typeface="Roboto Condensed"/>
                <a:cs typeface="Roboto Condensed"/>
                <a:sym typeface="Roboto Condensed"/>
              </a:rPr>
              <a:t>07</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pic>
        <p:nvPicPr>
          <p:cNvPr descr="pang-yuhao-1399040-unsplash.jpg" id="133" name="Google Shape;133;p21"/>
          <p:cNvPicPr preferRelativeResize="0"/>
          <p:nvPr/>
        </p:nvPicPr>
        <p:blipFill rotWithShape="1">
          <a:blip r:embed="rId3">
            <a:alphaModFix/>
          </a:blip>
          <a:srcRect b="22556" l="0" r="0" t="17570"/>
          <a:stretch/>
        </p:blipFill>
        <p:spPr>
          <a:xfrm>
            <a:off x="3611" y="-4862"/>
            <a:ext cx="24376777" cy="8212039"/>
          </a:xfrm>
          <a:prstGeom prst="rect">
            <a:avLst/>
          </a:prstGeom>
          <a:noFill/>
          <a:ln>
            <a:noFill/>
          </a:ln>
        </p:spPr>
      </p:pic>
      <p:sp>
        <p:nvSpPr>
          <p:cNvPr id="134" name="Google Shape;134;p21"/>
          <p:cNvSpPr txBox="1"/>
          <p:nvPr/>
        </p:nvSpPr>
        <p:spPr>
          <a:xfrm>
            <a:off x="10464337" y="9034357"/>
            <a:ext cx="12343709" cy="3182619"/>
          </a:xfrm>
          <a:prstGeom prst="rect">
            <a:avLst/>
          </a:prstGeom>
          <a:noFill/>
          <a:ln>
            <a:noFill/>
          </a:ln>
        </p:spPr>
        <p:txBody>
          <a:bodyPr anchorCtr="0" anchor="ctr" bIns="50800" lIns="50800" spcFirstLastPara="1" rIns="50800" wrap="square" tIns="50800">
            <a:noAutofit/>
          </a:bodyPr>
          <a:lstStyle/>
          <a:p>
            <a:pPr indent="0" lvl="0" marL="0" marR="0" rtl="0" algn="just">
              <a:lnSpc>
                <a:spcPct val="200000"/>
              </a:lnSpc>
              <a:spcBef>
                <a:spcPts val="0"/>
              </a:spcBef>
              <a:spcAft>
                <a:spcPts val="0"/>
              </a:spcAft>
              <a:buClr>
                <a:srgbClr val="5E5E5E"/>
              </a:buClr>
              <a:buSzPts val="2400"/>
              <a:buFont typeface="Poppins"/>
              <a:buNone/>
            </a:pPr>
            <a:r>
              <a:rPr b="0" i="0" lang="en-US" sz="2400" u="none" cap="none" strike="noStrike">
                <a:solidFill>
                  <a:srgbClr val="5E5E5E"/>
                </a:solidFill>
                <a:latin typeface="Poppins"/>
                <a:ea typeface="Poppins"/>
                <a:cs typeface="Poppins"/>
                <a:sym typeface="Poppins"/>
              </a:rPr>
              <a:t>Hope Investment, Inc. was founded in the year 1990 by Howard Levine who was a former stockbroker, an economics professor and philanthropist. The company’s aim is to inspire every individual to become confident investors through effective, reliable investment products and packages. It has been operating for over 28 years  and counting and currently has 5 fully operating branches in New Mexico, Miami, New York, Los Angeles and Alaska with 10,000 staff members and nearly 1.5 million active members.</a:t>
            </a:r>
            <a:endParaRPr/>
          </a:p>
        </p:txBody>
      </p:sp>
      <p:sp>
        <p:nvSpPr>
          <p:cNvPr id="135" name="Google Shape;135;p21"/>
          <p:cNvSpPr txBox="1"/>
          <p:nvPr/>
        </p:nvSpPr>
        <p:spPr>
          <a:xfrm>
            <a:off x="1468172" y="8834966"/>
            <a:ext cx="11588125" cy="3302001"/>
          </a:xfrm>
          <a:prstGeom prst="rect">
            <a:avLst/>
          </a:prstGeom>
          <a:noFill/>
          <a:ln>
            <a:noFill/>
          </a:ln>
        </p:spPr>
        <p:txBody>
          <a:bodyPr anchorCtr="0" anchor="ctr" bIns="50800" lIns="50800" spcFirstLastPara="1" rIns="50800" wrap="square" tIns="50800">
            <a:noAutofit/>
          </a:bodyPr>
          <a:lstStyle/>
          <a:p>
            <a:pPr indent="0" lvl="0" marL="0" marR="0" rtl="0" algn="l">
              <a:lnSpc>
                <a:spcPct val="80000"/>
              </a:lnSpc>
              <a:spcBef>
                <a:spcPts val="0"/>
              </a:spcBef>
              <a:spcAft>
                <a:spcPts val="0"/>
              </a:spcAft>
              <a:buClr>
                <a:srgbClr val="2DA1C9"/>
              </a:buClr>
              <a:buSzPts val="12000"/>
              <a:buFont typeface="Roboto Condensed"/>
              <a:buNone/>
            </a:pPr>
            <a:r>
              <a:rPr b="1" i="0" lang="en-US" sz="12000" u="none" cap="none" strike="noStrike">
                <a:solidFill>
                  <a:srgbClr val="2DA1C9"/>
                </a:solidFill>
                <a:latin typeface="Roboto Condensed"/>
                <a:ea typeface="Roboto Condensed"/>
                <a:cs typeface="Roboto Condensed"/>
                <a:sym typeface="Roboto Condensed"/>
              </a:rPr>
              <a:t>History of</a:t>
            </a:r>
            <a:endParaRPr/>
          </a:p>
          <a:p>
            <a:pPr indent="0" lvl="0" marL="0" marR="0" rtl="0" algn="l">
              <a:lnSpc>
                <a:spcPct val="80000"/>
              </a:lnSpc>
              <a:spcBef>
                <a:spcPts val="0"/>
              </a:spcBef>
              <a:spcAft>
                <a:spcPts val="0"/>
              </a:spcAft>
              <a:buClr>
                <a:srgbClr val="2DA1C9"/>
              </a:buClr>
              <a:buSzPts val="12000"/>
              <a:buFont typeface="Roboto Condensed"/>
              <a:buNone/>
            </a:pPr>
            <a:r>
              <a:rPr b="1" i="0" lang="en-US" sz="12000" u="none" cap="none" strike="noStrike">
                <a:solidFill>
                  <a:srgbClr val="2DA1C9"/>
                </a:solidFill>
                <a:latin typeface="Roboto Condensed"/>
                <a:ea typeface="Roboto Condensed"/>
                <a:cs typeface="Roboto Condensed"/>
                <a:sym typeface="Roboto Condensed"/>
              </a:rPr>
              <a:t>Company</a:t>
            </a:r>
            <a:endParaRPr/>
          </a:p>
        </p:txBody>
      </p:sp>
      <p:sp>
        <p:nvSpPr>
          <p:cNvPr id="136" name="Google Shape;136;p21"/>
          <p:cNvSpPr txBox="1"/>
          <p:nvPr/>
        </p:nvSpPr>
        <p:spPr>
          <a:xfrm>
            <a:off x="22029075" y="1375824"/>
            <a:ext cx="916782" cy="1054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ADADAD"/>
              </a:buClr>
              <a:buSzPts val="6400"/>
              <a:buFont typeface="Roboto Condensed"/>
              <a:buNone/>
            </a:pPr>
            <a:r>
              <a:rPr b="0" i="0" lang="en-US" sz="6400" u="none" cap="none" strike="noStrike">
                <a:solidFill>
                  <a:srgbClr val="ADADAD"/>
                </a:solidFill>
                <a:latin typeface="Roboto Condensed"/>
                <a:ea typeface="Roboto Condensed"/>
                <a:cs typeface="Roboto Condensed"/>
                <a:sym typeface="Roboto Condensed"/>
              </a:rPr>
              <a:t>08</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pic>
        <p:nvPicPr>
          <p:cNvPr descr="architectural-architectural-design-architecture-1029618.jpg" id="141" name="Google Shape;141;p22"/>
          <p:cNvPicPr preferRelativeResize="0"/>
          <p:nvPr/>
        </p:nvPicPr>
        <p:blipFill rotWithShape="1">
          <a:blip r:embed="rId3">
            <a:alphaModFix/>
          </a:blip>
          <a:srcRect b="7976" l="0" r="0" t="7976"/>
          <a:stretch/>
        </p:blipFill>
        <p:spPr>
          <a:xfrm flipH="1">
            <a:off x="-46833" y="595"/>
            <a:ext cx="24477664" cy="13714809"/>
          </a:xfrm>
          <a:prstGeom prst="rect">
            <a:avLst/>
          </a:prstGeom>
          <a:noFill/>
          <a:ln>
            <a:noFill/>
          </a:ln>
        </p:spPr>
      </p:pic>
      <p:sp>
        <p:nvSpPr>
          <p:cNvPr id="142" name="Google Shape;142;p22"/>
          <p:cNvSpPr txBox="1"/>
          <p:nvPr/>
        </p:nvSpPr>
        <p:spPr>
          <a:xfrm>
            <a:off x="1654357" y="4112261"/>
            <a:ext cx="11249623" cy="2849878"/>
          </a:xfrm>
          <a:prstGeom prst="rect">
            <a:avLst/>
          </a:prstGeom>
          <a:noFill/>
          <a:ln>
            <a:noFill/>
          </a:ln>
        </p:spPr>
        <p:txBody>
          <a:bodyPr anchorCtr="0" anchor="ctr" bIns="50800" lIns="50800" spcFirstLastPara="1" rIns="50800" wrap="square" tIns="50800">
            <a:noAutofit/>
          </a:bodyPr>
          <a:lstStyle/>
          <a:p>
            <a:pPr indent="0" lvl="0" marL="0" marR="0" rtl="0" algn="just">
              <a:lnSpc>
                <a:spcPct val="175000"/>
              </a:lnSpc>
              <a:spcBef>
                <a:spcPts val="0"/>
              </a:spcBef>
              <a:spcAft>
                <a:spcPts val="0"/>
              </a:spcAft>
              <a:buClr>
                <a:srgbClr val="FFFFFF"/>
              </a:buClr>
              <a:buSzPts val="3600"/>
              <a:buFont typeface="Poppins Medium"/>
              <a:buNone/>
            </a:pPr>
            <a:r>
              <a:rPr b="0" i="0" lang="en-US" sz="3600" u="none" cap="none" strike="noStrike">
                <a:solidFill>
                  <a:srgbClr val="FFFFFF"/>
                </a:solidFill>
                <a:latin typeface="Poppins Medium"/>
                <a:ea typeface="Poppins Medium"/>
                <a:cs typeface="Poppins Medium"/>
                <a:sym typeface="Poppins Medium"/>
              </a:rPr>
              <a:t>“I am very grateful for Hope Investment, Inc. They do their best to help me excel and succeed in financial and investment industry through legal and effective investment advice.”</a:t>
            </a:r>
            <a:endParaRPr/>
          </a:p>
        </p:txBody>
      </p:sp>
      <p:sp>
        <p:nvSpPr>
          <p:cNvPr id="143" name="Google Shape;143;p22"/>
          <p:cNvSpPr txBox="1"/>
          <p:nvPr/>
        </p:nvSpPr>
        <p:spPr>
          <a:xfrm>
            <a:off x="1569773" y="7470775"/>
            <a:ext cx="6281245" cy="552450"/>
          </a:xfrm>
          <a:prstGeom prst="rect">
            <a:avLst/>
          </a:prstGeom>
          <a:noFill/>
          <a:ln>
            <a:noFill/>
          </a:ln>
        </p:spPr>
        <p:txBody>
          <a:bodyPr anchorCtr="0" anchor="ctr" bIns="50800" lIns="50800" spcFirstLastPara="1" rIns="50800" wrap="square" tIns="50800">
            <a:noAutofit/>
          </a:bodyPr>
          <a:lstStyle/>
          <a:p>
            <a:pPr indent="0" lvl="0" marL="0" marR="0" rtl="0" algn="just">
              <a:lnSpc>
                <a:spcPct val="200000"/>
              </a:lnSpc>
              <a:spcBef>
                <a:spcPts val="0"/>
              </a:spcBef>
              <a:spcAft>
                <a:spcPts val="0"/>
              </a:spcAft>
              <a:buClr>
                <a:srgbClr val="5C5C5C"/>
              </a:buClr>
              <a:buSzPts val="2500"/>
              <a:buFont typeface="Poppins Light"/>
              <a:buNone/>
            </a:pPr>
            <a:r>
              <a:rPr b="0" i="0" lang="en-US" sz="2500" u="none" cap="none" strike="noStrike">
                <a:solidFill>
                  <a:srgbClr val="5C5C5C"/>
                </a:solidFill>
                <a:latin typeface="Poppins Light"/>
                <a:ea typeface="Poppins Light"/>
                <a:cs typeface="Poppins Light"/>
                <a:sym typeface="Poppins Light"/>
              </a:rPr>
              <a:t>-Newman Brown, 33, Financial Investor</a:t>
            </a:r>
            <a:endParaRPr/>
          </a:p>
        </p:txBody>
      </p:sp>
      <p:sp>
        <p:nvSpPr>
          <p:cNvPr id="144" name="Google Shape;144;p22"/>
          <p:cNvSpPr txBox="1"/>
          <p:nvPr/>
        </p:nvSpPr>
        <p:spPr>
          <a:xfrm>
            <a:off x="1485106" y="1270000"/>
            <a:ext cx="11588124" cy="1879601"/>
          </a:xfrm>
          <a:prstGeom prst="rect">
            <a:avLst/>
          </a:prstGeom>
          <a:noFill/>
          <a:ln>
            <a:noFill/>
          </a:ln>
        </p:spPr>
        <p:txBody>
          <a:bodyPr anchorCtr="0" anchor="ctr" bIns="50800" lIns="50800" spcFirstLastPara="1" rIns="50800" wrap="square" tIns="50800">
            <a:noAutofit/>
          </a:bodyPr>
          <a:lstStyle/>
          <a:p>
            <a:pPr indent="0" lvl="0" marL="0" marR="0" rtl="0" algn="l">
              <a:lnSpc>
                <a:spcPct val="80000"/>
              </a:lnSpc>
              <a:spcBef>
                <a:spcPts val="0"/>
              </a:spcBef>
              <a:spcAft>
                <a:spcPts val="0"/>
              </a:spcAft>
              <a:buClr>
                <a:srgbClr val="FFFFFF"/>
              </a:buClr>
              <a:buSzPts val="12000"/>
              <a:buFont typeface="Roboto Condensed"/>
              <a:buNone/>
            </a:pPr>
            <a:r>
              <a:rPr b="1" i="0" lang="en-US" sz="12000" u="none" cap="none" strike="noStrike">
                <a:solidFill>
                  <a:srgbClr val="FFFFFF"/>
                </a:solidFill>
                <a:latin typeface="Roboto Condensed"/>
                <a:ea typeface="Roboto Condensed"/>
                <a:cs typeface="Roboto Condensed"/>
                <a:sym typeface="Roboto Condensed"/>
              </a:rPr>
              <a:t>Testimonial</a:t>
            </a:r>
            <a:endParaRPr/>
          </a:p>
        </p:txBody>
      </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