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embeddedFontLst>
    <p:embeddedFont>
      <p:font typeface="Nunito SemiBold"/>
      <p:regular r:id="rId24"/>
      <p:bold r:id="rId25"/>
      <p:italic r:id="rId26"/>
      <p:boldItalic r:id="rId27"/>
    </p:embeddedFon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unitoSemiBold-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unitoSemiBold-italic.fntdata"/><Relationship Id="rId25" Type="http://schemas.openxmlformats.org/officeDocument/2006/relationships/font" Target="fonts/NunitoSemiBold-bold.fntdata"/><Relationship Id="rId28" Type="http://schemas.openxmlformats.org/officeDocument/2006/relationships/font" Target="fonts/Nunito-regular.fntdata"/><Relationship Id="rId27" Type="http://schemas.openxmlformats.org/officeDocument/2006/relationships/font" Target="fonts/Nunito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FCFC"/>
        </a:solidFill>
      </p:bgPr>
    </p:bg>
    <p:spTree>
      <p:nvGrpSpPr>
        <p:cNvPr id="83" name="Shape 83"/>
        <p:cNvGrpSpPr/>
        <p:nvPr/>
      </p:nvGrpSpPr>
      <p:grpSpPr>
        <a:xfrm>
          <a:off x="0" y="0"/>
          <a:ext cx="0" cy="0"/>
          <a:chOff x="0" y="0"/>
          <a:chExt cx="0" cy="0"/>
        </a:xfrm>
      </p:grpSpPr>
      <p:sp>
        <p:nvSpPr>
          <p:cNvPr id="84" name="Google Shape;84;p13"/>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rot="2701962">
            <a:off x="2306110" y="1163110"/>
            <a:ext cx="4531781" cy="4531781"/>
          </a:xfrm>
          <a:prstGeom prst="roundRect">
            <a:avLst>
              <a:gd fmla="val 16667" name="adj"/>
            </a:avLst>
          </a:prstGeom>
          <a:solidFill>
            <a:srgbClr val="292E54">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86" name="Google Shape;86;p13"/>
          <p:cNvGrpSpPr/>
          <p:nvPr/>
        </p:nvGrpSpPr>
        <p:grpSpPr>
          <a:xfrm>
            <a:off x="2466758" y="2369764"/>
            <a:ext cx="4210485" cy="2118472"/>
            <a:chOff x="2466758" y="2374891"/>
            <a:chExt cx="4210485" cy="2118472"/>
          </a:xfrm>
        </p:grpSpPr>
        <p:sp>
          <p:nvSpPr>
            <p:cNvPr id="87" name="Google Shape;87;p13"/>
            <p:cNvSpPr txBox="1"/>
            <p:nvPr/>
          </p:nvSpPr>
          <p:spPr>
            <a:xfrm>
              <a:off x="2466758" y="3116406"/>
              <a:ext cx="4210485" cy="11079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6600" u="none" cap="none" strike="noStrike">
                  <a:solidFill>
                    <a:srgbClr val="95F1C8"/>
                  </a:solidFill>
                  <a:latin typeface="Nunito SemiBold"/>
                  <a:ea typeface="Nunito SemiBold"/>
                  <a:cs typeface="Nunito SemiBold"/>
                  <a:sym typeface="Nunito SemiBold"/>
                </a:rPr>
                <a:t>Insurance</a:t>
              </a:r>
              <a:endParaRPr b="0" i="0" sz="6600" u="none" cap="none" strike="noStrike">
                <a:solidFill>
                  <a:srgbClr val="95F1C8"/>
                </a:solidFill>
                <a:latin typeface="Nunito SemiBold"/>
                <a:ea typeface="Nunito SemiBold"/>
                <a:cs typeface="Nunito SemiBold"/>
                <a:sym typeface="Nunito SemiBold"/>
              </a:endParaRPr>
            </a:p>
          </p:txBody>
        </p:sp>
        <p:sp>
          <p:nvSpPr>
            <p:cNvPr id="88" name="Google Shape;88;p13"/>
            <p:cNvSpPr txBox="1"/>
            <p:nvPr/>
          </p:nvSpPr>
          <p:spPr>
            <a:xfrm>
              <a:off x="3721403" y="4031698"/>
              <a:ext cx="1701195"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Nunito SemiBold"/>
                  <a:ea typeface="Nunito SemiBold"/>
                  <a:cs typeface="Nunito SemiBold"/>
                  <a:sym typeface="Nunito SemiBold"/>
                </a:rPr>
                <a:t>Pitch Deck</a:t>
              </a:r>
              <a:endParaRPr b="0" i="0" sz="2400" u="none" cap="none" strike="noStrike">
                <a:solidFill>
                  <a:schemeClr val="lt1"/>
                </a:solidFill>
                <a:latin typeface="Nunito SemiBold"/>
                <a:ea typeface="Nunito SemiBold"/>
                <a:cs typeface="Nunito SemiBold"/>
                <a:sym typeface="Nunito SemiBold"/>
              </a:endParaRPr>
            </a:p>
          </p:txBody>
        </p:sp>
        <p:grpSp>
          <p:nvGrpSpPr>
            <p:cNvPr id="89" name="Google Shape;89;p13"/>
            <p:cNvGrpSpPr/>
            <p:nvPr/>
          </p:nvGrpSpPr>
          <p:grpSpPr>
            <a:xfrm>
              <a:off x="3992876" y="2374891"/>
              <a:ext cx="1158249" cy="887971"/>
              <a:chOff x="0" y="0"/>
              <a:chExt cx="2555389" cy="1959548"/>
            </a:xfrm>
          </p:grpSpPr>
          <p:sp>
            <p:nvSpPr>
              <p:cNvPr id="90" name="Google Shape;90;p13"/>
              <p:cNvSpPr/>
              <p:nvPr/>
            </p:nvSpPr>
            <p:spPr>
              <a:xfrm>
                <a:off x="573206" y="1023582"/>
                <a:ext cx="1506569" cy="935966"/>
              </a:xfrm>
              <a:custGeom>
                <a:rect b="b" l="l" r="r" t="t"/>
                <a:pathLst>
                  <a:path extrusionOk="0" h="250" w="402">
                    <a:moveTo>
                      <a:pt x="353" y="202"/>
                    </a:moveTo>
                    <a:cubicBezTo>
                      <a:pt x="48" y="202"/>
                      <a:pt x="48" y="202"/>
                      <a:pt x="48" y="202"/>
                    </a:cubicBezTo>
                    <a:cubicBezTo>
                      <a:pt x="48" y="90"/>
                      <a:pt x="48" y="90"/>
                      <a:pt x="48" y="90"/>
                    </a:cubicBezTo>
                    <a:cubicBezTo>
                      <a:pt x="0" y="57"/>
                      <a:pt x="0" y="57"/>
                      <a:pt x="0" y="57"/>
                    </a:cubicBezTo>
                    <a:cubicBezTo>
                      <a:pt x="0" y="240"/>
                      <a:pt x="0" y="240"/>
                      <a:pt x="0" y="240"/>
                    </a:cubicBezTo>
                    <a:cubicBezTo>
                      <a:pt x="0" y="246"/>
                      <a:pt x="4" y="250"/>
                      <a:pt x="9" y="250"/>
                    </a:cubicBezTo>
                    <a:cubicBezTo>
                      <a:pt x="392" y="250"/>
                      <a:pt x="392" y="250"/>
                      <a:pt x="392" y="250"/>
                    </a:cubicBezTo>
                    <a:cubicBezTo>
                      <a:pt x="397" y="250"/>
                      <a:pt x="402" y="246"/>
                      <a:pt x="402" y="240"/>
                    </a:cubicBezTo>
                    <a:cubicBezTo>
                      <a:pt x="402" y="0"/>
                      <a:pt x="402" y="0"/>
                      <a:pt x="402" y="0"/>
                    </a:cubicBezTo>
                    <a:cubicBezTo>
                      <a:pt x="353" y="37"/>
                      <a:pt x="353" y="37"/>
                      <a:pt x="353" y="37"/>
                    </a:cubicBezTo>
                    <a:lnTo>
                      <a:pt x="353" y="20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3"/>
              <p:cNvSpPr/>
              <p:nvPr/>
            </p:nvSpPr>
            <p:spPr>
              <a:xfrm>
                <a:off x="0" y="409433"/>
                <a:ext cx="2555389" cy="1156940"/>
              </a:xfrm>
              <a:custGeom>
                <a:rect b="b" l="l" r="r" t="t"/>
                <a:pathLst>
                  <a:path extrusionOk="0" h="1822" w="4025">
                    <a:moveTo>
                      <a:pt x="4025" y="0"/>
                    </a:moveTo>
                    <a:lnTo>
                      <a:pt x="3169" y="124"/>
                    </a:lnTo>
                    <a:lnTo>
                      <a:pt x="3376" y="360"/>
                    </a:lnTo>
                    <a:lnTo>
                      <a:pt x="1889" y="1492"/>
                    </a:lnTo>
                    <a:lnTo>
                      <a:pt x="879" y="808"/>
                    </a:lnTo>
                    <a:lnTo>
                      <a:pt x="0" y="1533"/>
                    </a:lnTo>
                    <a:lnTo>
                      <a:pt x="165" y="1722"/>
                    </a:lnTo>
                    <a:lnTo>
                      <a:pt x="897" y="1144"/>
                    </a:lnTo>
                    <a:lnTo>
                      <a:pt x="1900" y="1822"/>
                    </a:lnTo>
                    <a:lnTo>
                      <a:pt x="3559" y="549"/>
                    </a:lnTo>
                    <a:lnTo>
                      <a:pt x="3771" y="826"/>
                    </a:lnTo>
                    <a:lnTo>
                      <a:pt x="4025" y="0"/>
                    </a:lnTo>
                    <a:close/>
                  </a:path>
                </a:pathLst>
              </a:custGeom>
              <a:solidFill>
                <a:srgbClr val="95F1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2" name="Google Shape;92;p13"/>
              <p:cNvSpPr/>
              <p:nvPr/>
            </p:nvSpPr>
            <p:spPr>
              <a:xfrm>
                <a:off x="477672" y="545910"/>
                <a:ext cx="423464" cy="512432"/>
              </a:xfrm>
              <a:custGeom>
                <a:rect b="b" l="l" r="r" t="t"/>
                <a:pathLst>
                  <a:path extrusionOk="0" h="807" w="667">
                    <a:moveTo>
                      <a:pt x="667" y="807"/>
                    </a:moveTo>
                    <a:lnTo>
                      <a:pt x="667" y="0"/>
                    </a:lnTo>
                    <a:lnTo>
                      <a:pt x="0" y="0"/>
                    </a:lnTo>
                    <a:lnTo>
                      <a:pt x="0" y="530"/>
                    </a:lnTo>
                    <a:lnTo>
                      <a:pt x="118" y="436"/>
                    </a:lnTo>
                    <a:lnTo>
                      <a:pt x="667" y="807"/>
                    </a:lnTo>
                    <a:close/>
                  </a:path>
                </a:pathLst>
              </a:custGeom>
              <a:solidFill>
                <a:srgbClr val="95F1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3"/>
              <p:cNvSpPr/>
              <p:nvPr/>
            </p:nvSpPr>
            <p:spPr>
              <a:xfrm>
                <a:off x="1023582" y="327546"/>
                <a:ext cx="423464" cy="939776"/>
              </a:xfrm>
              <a:custGeom>
                <a:rect b="b" l="l" r="r" t="t"/>
                <a:pathLst>
                  <a:path extrusionOk="0" h="1480" w="667">
                    <a:moveTo>
                      <a:pt x="667" y="1185"/>
                    </a:moveTo>
                    <a:lnTo>
                      <a:pt x="667" y="0"/>
                    </a:lnTo>
                    <a:lnTo>
                      <a:pt x="0" y="0"/>
                    </a:lnTo>
                    <a:lnTo>
                      <a:pt x="0" y="1285"/>
                    </a:lnTo>
                    <a:lnTo>
                      <a:pt x="284" y="1480"/>
                    </a:lnTo>
                    <a:lnTo>
                      <a:pt x="667" y="1185"/>
                    </a:lnTo>
                    <a:close/>
                  </a:path>
                </a:pathLst>
              </a:custGeom>
              <a:solidFill>
                <a:srgbClr val="95F1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13"/>
              <p:cNvSpPr/>
              <p:nvPr/>
            </p:nvSpPr>
            <p:spPr>
              <a:xfrm>
                <a:off x="1555845" y="0"/>
                <a:ext cx="423464" cy="991844"/>
              </a:xfrm>
              <a:custGeom>
                <a:rect b="b" l="l" r="r" t="t"/>
                <a:pathLst>
                  <a:path extrusionOk="0" h="1562" w="667">
                    <a:moveTo>
                      <a:pt x="667" y="0"/>
                    </a:moveTo>
                    <a:lnTo>
                      <a:pt x="0" y="0"/>
                    </a:lnTo>
                    <a:lnTo>
                      <a:pt x="0" y="1562"/>
                    </a:lnTo>
                    <a:lnTo>
                      <a:pt x="667" y="1049"/>
                    </a:lnTo>
                    <a:lnTo>
                      <a:pt x="667" y="0"/>
                    </a:lnTo>
                    <a:close/>
                  </a:path>
                </a:pathLst>
              </a:custGeom>
              <a:solidFill>
                <a:srgbClr val="95F1C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07" name="Shape 207"/>
        <p:cNvGrpSpPr/>
        <p:nvPr/>
      </p:nvGrpSpPr>
      <p:grpSpPr>
        <a:xfrm>
          <a:off x="0" y="0"/>
          <a:ext cx="0" cy="0"/>
          <a:chOff x="0" y="0"/>
          <a:chExt cx="0" cy="0"/>
        </a:xfrm>
      </p:grpSpPr>
      <p:sp>
        <p:nvSpPr>
          <p:cNvPr id="208" name="Google Shape;208;p22"/>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92E54"/>
              </a:solidFill>
              <a:latin typeface="Calibri"/>
              <a:ea typeface="Calibri"/>
              <a:cs typeface="Calibri"/>
              <a:sym typeface="Calibri"/>
            </a:endParaRPr>
          </a:p>
        </p:txBody>
      </p:sp>
      <p:sp>
        <p:nvSpPr>
          <p:cNvPr id="209" name="Google Shape;209;p22"/>
          <p:cNvSpPr/>
          <p:nvPr/>
        </p:nvSpPr>
        <p:spPr>
          <a:xfrm>
            <a:off x="0" y="1"/>
            <a:ext cx="9144000" cy="6857999"/>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92E54"/>
              </a:solidFill>
              <a:latin typeface="Calibri"/>
              <a:ea typeface="Calibri"/>
              <a:cs typeface="Calibri"/>
              <a:sym typeface="Calibri"/>
            </a:endParaRPr>
          </a:p>
        </p:txBody>
      </p:sp>
      <p:sp>
        <p:nvSpPr>
          <p:cNvPr id="210" name="Google Shape;210;p22"/>
          <p:cNvSpPr/>
          <p:nvPr/>
        </p:nvSpPr>
        <p:spPr>
          <a:xfrm>
            <a:off x="1494715" y="2395424"/>
            <a:ext cx="3801186" cy="275973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292E54"/>
                </a:solidFill>
                <a:latin typeface="Nunito"/>
                <a:ea typeface="Nunito"/>
                <a:cs typeface="Nunito"/>
                <a:sym typeface="Nunito"/>
              </a:rPr>
              <a:t>“HELPING HAND” project is aimed to provide effective financial strategies and options to those in need of assistance. 30 financial strategies are available, all developed to give clients benefits and assistance starting at just $500.</a:t>
            </a:r>
            <a:endParaRPr sz="2000">
              <a:solidFill>
                <a:srgbClr val="292E54"/>
              </a:solidFill>
              <a:latin typeface="Nunito"/>
              <a:ea typeface="Nunito"/>
              <a:cs typeface="Nunito"/>
              <a:sym typeface="Nunito"/>
            </a:endParaRPr>
          </a:p>
        </p:txBody>
      </p:sp>
      <p:sp>
        <p:nvSpPr>
          <p:cNvPr id="211" name="Google Shape;211;p22"/>
          <p:cNvSpPr/>
          <p:nvPr/>
        </p:nvSpPr>
        <p:spPr>
          <a:xfrm>
            <a:off x="1494471" y="1741405"/>
            <a:ext cx="4180615"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22"/>
          <p:cNvSpPr/>
          <p:nvPr/>
        </p:nvSpPr>
        <p:spPr>
          <a:xfrm rot="2701962">
            <a:off x="756846" y="774598"/>
            <a:ext cx="5308801" cy="5308801"/>
          </a:xfrm>
          <a:prstGeom prst="roundRect">
            <a:avLst>
              <a:gd fmla="val 16667" name="adj"/>
            </a:avLst>
          </a:prstGeom>
          <a:noFill/>
          <a:ln cap="flat" cmpd="sng" w="28575">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22"/>
          <p:cNvSpPr/>
          <p:nvPr/>
        </p:nvSpPr>
        <p:spPr>
          <a:xfrm>
            <a:off x="1494471" y="1698989"/>
            <a:ext cx="418061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Helping Hand Project</a:t>
            </a:r>
            <a:endParaRPr sz="3200">
              <a:solidFill>
                <a:srgbClr val="95F1C8"/>
              </a:solidFill>
              <a:latin typeface="Nunito SemiBold"/>
              <a:ea typeface="Nunito SemiBold"/>
              <a:cs typeface="Nunito SemiBold"/>
              <a:sym typeface="Nunito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17" name="Shape 217"/>
        <p:cNvGrpSpPr/>
        <p:nvPr/>
      </p:nvGrpSpPr>
      <p:grpSpPr>
        <a:xfrm>
          <a:off x="0" y="0"/>
          <a:ext cx="0" cy="0"/>
          <a:chOff x="0" y="0"/>
          <a:chExt cx="0" cy="0"/>
        </a:xfrm>
      </p:grpSpPr>
      <p:sp>
        <p:nvSpPr>
          <p:cNvPr id="218" name="Google Shape;218;p23"/>
          <p:cNvSpPr/>
          <p:nvPr/>
        </p:nvSpPr>
        <p:spPr>
          <a:xfrm>
            <a:off x="899780" y="670270"/>
            <a:ext cx="1727306"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23"/>
          <p:cNvSpPr/>
          <p:nvPr/>
        </p:nvSpPr>
        <p:spPr>
          <a:xfrm>
            <a:off x="885149" y="1225113"/>
            <a:ext cx="5535041" cy="142603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292E54"/>
                </a:solidFill>
                <a:latin typeface="Nunito"/>
                <a:ea typeface="Nunito"/>
                <a:cs typeface="Nunito"/>
                <a:sym typeface="Nunito"/>
              </a:rPr>
              <a:t>Based on a census, Montreal has total of 1, 704, 696 population as of 2016. About 835, 301 of the population seeks a reliable, affordable insurance company.</a:t>
            </a:r>
            <a:endParaRPr sz="2000">
              <a:solidFill>
                <a:srgbClr val="292E54"/>
              </a:solidFill>
              <a:latin typeface="Nunito"/>
              <a:ea typeface="Nunito"/>
              <a:cs typeface="Nunito"/>
              <a:sym typeface="Nunito"/>
            </a:endParaRPr>
          </a:p>
        </p:txBody>
      </p:sp>
      <p:sp>
        <p:nvSpPr>
          <p:cNvPr id="220" name="Google Shape;220;p23"/>
          <p:cNvSpPr/>
          <p:nvPr/>
        </p:nvSpPr>
        <p:spPr>
          <a:xfrm>
            <a:off x="928808" y="619930"/>
            <a:ext cx="172730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Traction</a:t>
            </a:r>
            <a:endParaRPr sz="3200">
              <a:solidFill>
                <a:srgbClr val="95F1C8"/>
              </a:solidFill>
              <a:latin typeface="Nunito SemiBold"/>
              <a:ea typeface="Nunito SemiBold"/>
              <a:cs typeface="Nunito SemiBold"/>
              <a:sym typeface="Nunito SemiBold"/>
            </a:endParaRPr>
          </a:p>
        </p:txBody>
      </p:sp>
      <p:sp>
        <p:nvSpPr>
          <p:cNvPr id="221" name="Google Shape;221;p23"/>
          <p:cNvSpPr/>
          <p:nvPr/>
        </p:nvSpPr>
        <p:spPr>
          <a:xfrm>
            <a:off x="3905250" y="2341836"/>
            <a:ext cx="5238750" cy="4516164"/>
          </a:xfrm>
          <a:prstGeom prst="triangle">
            <a:avLst>
              <a:gd fmla="val 50000" name="adj"/>
            </a:avLst>
          </a:prstGeom>
          <a:blipFill rotWithShape="1">
            <a:blip r:embed="rId3">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2" name="Google Shape;222;p23"/>
          <p:cNvGrpSpPr/>
          <p:nvPr/>
        </p:nvGrpSpPr>
        <p:grpSpPr>
          <a:xfrm rot="1580890">
            <a:off x="4810910" y="4085568"/>
            <a:ext cx="771525" cy="1028700"/>
            <a:chOff x="1531483" y="4008471"/>
            <a:chExt cx="771525" cy="1028700"/>
          </a:xfrm>
        </p:grpSpPr>
        <p:cxnSp>
          <p:nvCxnSpPr>
            <p:cNvPr id="223" name="Google Shape;223;p23"/>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224" name="Google Shape;224;p23"/>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28" name="Shape 228"/>
        <p:cNvGrpSpPr/>
        <p:nvPr/>
      </p:nvGrpSpPr>
      <p:grpSpPr>
        <a:xfrm>
          <a:off x="0" y="0"/>
          <a:ext cx="0" cy="0"/>
          <a:chOff x="0" y="0"/>
          <a:chExt cx="0" cy="0"/>
        </a:xfrm>
      </p:grpSpPr>
      <p:sp>
        <p:nvSpPr>
          <p:cNvPr id="229" name="Google Shape;229;p24"/>
          <p:cNvSpPr/>
          <p:nvPr/>
        </p:nvSpPr>
        <p:spPr>
          <a:xfrm>
            <a:off x="896431" y="683886"/>
            <a:ext cx="2848256"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24"/>
          <p:cNvSpPr/>
          <p:nvPr/>
        </p:nvSpPr>
        <p:spPr>
          <a:xfrm>
            <a:off x="896430" y="1304024"/>
            <a:ext cx="7861528"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The chosen target market will be the residents of Montreal. This specific group of individuals was chosen based on the following factors : </a:t>
            </a:r>
            <a:endParaRPr/>
          </a:p>
        </p:txBody>
      </p:sp>
      <p:sp>
        <p:nvSpPr>
          <p:cNvPr id="231" name="Google Shape;231;p24"/>
          <p:cNvSpPr/>
          <p:nvPr/>
        </p:nvSpPr>
        <p:spPr>
          <a:xfrm>
            <a:off x="896754" y="633546"/>
            <a:ext cx="2847611"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Target Market</a:t>
            </a:r>
            <a:endParaRPr/>
          </a:p>
        </p:txBody>
      </p:sp>
      <p:sp>
        <p:nvSpPr>
          <p:cNvPr id="232" name="Google Shape;232;p24"/>
          <p:cNvSpPr/>
          <p:nvPr/>
        </p:nvSpPr>
        <p:spPr>
          <a:xfrm>
            <a:off x="995966" y="2924369"/>
            <a:ext cx="1673001" cy="40011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292E54"/>
                </a:solidFill>
                <a:latin typeface="Nunito"/>
                <a:ea typeface="Nunito"/>
                <a:cs typeface="Nunito"/>
                <a:sym typeface="Nunito"/>
              </a:rPr>
              <a:t>1, 120, 490</a:t>
            </a:r>
            <a:endParaRPr b="1" sz="2000">
              <a:solidFill>
                <a:srgbClr val="292E54"/>
              </a:solidFill>
              <a:latin typeface="Nunito"/>
              <a:ea typeface="Nunito"/>
              <a:cs typeface="Nunito"/>
              <a:sym typeface="Nunito"/>
            </a:endParaRPr>
          </a:p>
        </p:txBody>
      </p:sp>
      <p:sp>
        <p:nvSpPr>
          <p:cNvPr id="233" name="Google Shape;233;p24"/>
          <p:cNvSpPr/>
          <p:nvPr/>
        </p:nvSpPr>
        <p:spPr>
          <a:xfrm>
            <a:off x="3080781" y="2770481"/>
            <a:ext cx="535055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At least Montreal’s population are between 18 and 64 years old. </a:t>
            </a:r>
            <a:endParaRPr/>
          </a:p>
        </p:txBody>
      </p:sp>
      <p:sp>
        <p:nvSpPr>
          <p:cNvPr id="234" name="Google Shape;234;p24"/>
          <p:cNvSpPr/>
          <p:nvPr/>
        </p:nvSpPr>
        <p:spPr>
          <a:xfrm>
            <a:off x="3064099" y="3942343"/>
            <a:ext cx="535055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70% percent of the entire student population considers availing a life insurance.</a:t>
            </a:r>
            <a:endParaRPr sz="2000">
              <a:solidFill>
                <a:srgbClr val="292E54"/>
              </a:solidFill>
              <a:latin typeface="Nunito"/>
              <a:ea typeface="Nunito"/>
              <a:cs typeface="Nunito"/>
              <a:sym typeface="Nunito"/>
            </a:endParaRPr>
          </a:p>
        </p:txBody>
      </p:sp>
      <p:grpSp>
        <p:nvGrpSpPr>
          <p:cNvPr id="235" name="Google Shape;235;p24"/>
          <p:cNvGrpSpPr/>
          <p:nvPr/>
        </p:nvGrpSpPr>
        <p:grpSpPr>
          <a:xfrm>
            <a:off x="991616" y="3839086"/>
            <a:ext cx="914400" cy="914400"/>
            <a:chOff x="955901" y="4144515"/>
            <a:chExt cx="914400" cy="914400"/>
          </a:xfrm>
        </p:grpSpPr>
        <p:grpSp>
          <p:nvGrpSpPr>
            <p:cNvPr id="236" name="Google Shape;236;p24"/>
            <p:cNvGrpSpPr/>
            <p:nvPr/>
          </p:nvGrpSpPr>
          <p:grpSpPr>
            <a:xfrm>
              <a:off x="955901" y="4144515"/>
              <a:ext cx="914400" cy="914400"/>
              <a:chOff x="5432193" y="2274826"/>
              <a:chExt cx="914400" cy="914400"/>
            </a:xfrm>
          </p:grpSpPr>
          <p:sp>
            <p:nvSpPr>
              <p:cNvPr id="237" name="Google Shape;237;p24"/>
              <p:cNvSpPr/>
              <p:nvPr/>
            </p:nvSpPr>
            <p:spPr>
              <a:xfrm>
                <a:off x="5432193" y="2274826"/>
                <a:ext cx="914400" cy="914400"/>
              </a:xfrm>
              <a:prstGeom prst="donut">
                <a:avLst>
                  <a:gd fmla="val 12075"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24"/>
              <p:cNvSpPr/>
              <p:nvPr/>
            </p:nvSpPr>
            <p:spPr>
              <a:xfrm>
                <a:off x="5432193" y="2274826"/>
                <a:ext cx="914400" cy="914400"/>
              </a:xfrm>
              <a:prstGeom prst="blockArc">
                <a:avLst>
                  <a:gd fmla="val 10800000" name="adj1"/>
                  <a:gd fmla="val 3626080" name="adj2"/>
                  <a:gd fmla="val 12176" name="adj3"/>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9" name="Google Shape;239;p24"/>
            <p:cNvSpPr/>
            <p:nvPr/>
          </p:nvSpPr>
          <p:spPr>
            <a:xfrm>
              <a:off x="1060221" y="4401660"/>
              <a:ext cx="70576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292E54"/>
                  </a:solidFill>
                  <a:latin typeface="Nunito"/>
                  <a:ea typeface="Nunito"/>
                  <a:cs typeface="Nunito"/>
                  <a:sym typeface="Nunito"/>
                </a:rPr>
                <a:t>70</a:t>
              </a:r>
              <a:r>
                <a:rPr b="1" lang="en-US" sz="1600">
                  <a:solidFill>
                    <a:srgbClr val="292E54"/>
                  </a:solidFill>
                  <a:latin typeface="Nunito"/>
                  <a:ea typeface="Nunito"/>
                  <a:cs typeface="Nunito"/>
                  <a:sym typeface="Nunito"/>
                </a:rPr>
                <a:t>%</a:t>
              </a:r>
              <a:endParaRPr b="1" sz="1600">
                <a:solidFill>
                  <a:srgbClr val="292E54"/>
                </a:solidFill>
                <a:latin typeface="Nunito"/>
                <a:ea typeface="Nunito"/>
                <a:cs typeface="Nunito"/>
                <a:sym typeface="Nunito"/>
              </a:endParaRPr>
            </a:p>
          </p:txBody>
        </p:sp>
      </p:grpSp>
      <p:sp>
        <p:nvSpPr>
          <p:cNvPr id="240" name="Google Shape;240;p24"/>
          <p:cNvSpPr/>
          <p:nvPr/>
        </p:nvSpPr>
        <p:spPr>
          <a:xfrm>
            <a:off x="3061037" y="5114205"/>
            <a:ext cx="5350557"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Roughly overall Montreal’s population are looking for financial stability after retirement.</a:t>
            </a:r>
            <a:endParaRPr/>
          </a:p>
        </p:txBody>
      </p:sp>
      <p:sp>
        <p:nvSpPr>
          <p:cNvPr id="241" name="Google Shape;241;p24"/>
          <p:cNvSpPr/>
          <p:nvPr/>
        </p:nvSpPr>
        <p:spPr>
          <a:xfrm>
            <a:off x="994710" y="5268093"/>
            <a:ext cx="1335136" cy="40011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292E54"/>
                </a:solidFill>
                <a:latin typeface="Nunito"/>
                <a:ea typeface="Nunito"/>
                <a:cs typeface="Nunito"/>
                <a:sym typeface="Nunito"/>
              </a:rPr>
              <a:t>224, 035</a:t>
            </a:r>
            <a:endParaRPr/>
          </a:p>
        </p:txBody>
      </p:sp>
      <p:sp>
        <p:nvSpPr>
          <p:cNvPr id="242" name="Google Shape;242;p24"/>
          <p:cNvSpPr/>
          <p:nvPr/>
        </p:nvSpPr>
        <p:spPr>
          <a:xfrm>
            <a:off x="2830225" y="3112232"/>
            <a:ext cx="89297" cy="89297"/>
          </a:xfrm>
          <a:prstGeom prst="chevron">
            <a:avLst>
              <a:gd fmla="val 59172"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4"/>
          <p:cNvSpPr/>
          <p:nvPr/>
        </p:nvSpPr>
        <p:spPr>
          <a:xfrm>
            <a:off x="2830225" y="4270653"/>
            <a:ext cx="89297" cy="89297"/>
          </a:xfrm>
          <a:prstGeom prst="chevron">
            <a:avLst>
              <a:gd fmla="val 59172"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24"/>
          <p:cNvSpPr/>
          <p:nvPr/>
        </p:nvSpPr>
        <p:spPr>
          <a:xfrm>
            <a:off x="2830225" y="5423499"/>
            <a:ext cx="89297" cy="89297"/>
          </a:xfrm>
          <a:prstGeom prst="chevron">
            <a:avLst>
              <a:gd fmla="val 59172"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48" name="Shape 248"/>
        <p:cNvGrpSpPr/>
        <p:nvPr/>
      </p:nvGrpSpPr>
      <p:grpSpPr>
        <a:xfrm>
          <a:off x="0" y="0"/>
          <a:ext cx="0" cy="0"/>
          <a:chOff x="0" y="0"/>
          <a:chExt cx="0" cy="0"/>
        </a:xfrm>
      </p:grpSpPr>
      <p:sp>
        <p:nvSpPr>
          <p:cNvPr id="249" name="Google Shape;249;p25"/>
          <p:cNvSpPr/>
          <p:nvPr/>
        </p:nvSpPr>
        <p:spPr>
          <a:xfrm>
            <a:off x="876306" y="673701"/>
            <a:ext cx="245721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5"/>
          <p:cNvSpPr/>
          <p:nvPr/>
        </p:nvSpPr>
        <p:spPr>
          <a:xfrm>
            <a:off x="881067" y="1299986"/>
            <a:ext cx="7280445"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Based on a survey conducted in 2016, Hope Financial Inc. concluded that the following companies will be considered as direct competitors :</a:t>
            </a:r>
            <a:endParaRPr sz="2000">
              <a:solidFill>
                <a:srgbClr val="292E54"/>
              </a:solidFill>
              <a:latin typeface="Nunito"/>
              <a:ea typeface="Nunito"/>
              <a:cs typeface="Nunito"/>
              <a:sym typeface="Nunito"/>
            </a:endParaRPr>
          </a:p>
        </p:txBody>
      </p:sp>
      <p:sp>
        <p:nvSpPr>
          <p:cNvPr id="251" name="Google Shape;251;p25"/>
          <p:cNvSpPr/>
          <p:nvPr/>
        </p:nvSpPr>
        <p:spPr>
          <a:xfrm>
            <a:off x="871543" y="623361"/>
            <a:ext cx="246674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Competition</a:t>
            </a:r>
            <a:endParaRPr/>
          </a:p>
        </p:txBody>
      </p:sp>
      <p:grpSp>
        <p:nvGrpSpPr>
          <p:cNvPr id="252" name="Google Shape;252;p25"/>
          <p:cNvGrpSpPr/>
          <p:nvPr/>
        </p:nvGrpSpPr>
        <p:grpSpPr>
          <a:xfrm>
            <a:off x="995369" y="2588937"/>
            <a:ext cx="6848002" cy="707886"/>
            <a:chOff x="830269" y="2937273"/>
            <a:chExt cx="6848002" cy="707886"/>
          </a:xfrm>
        </p:grpSpPr>
        <p:sp>
          <p:nvSpPr>
            <p:cNvPr id="253" name="Google Shape;253;p25"/>
            <p:cNvSpPr/>
            <p:nvPr/>
          </p:nvSpPr>
          <p:spPr>
            <a:xfrm>
              <a:off x="830269" y="3110695"/>
              <a:ext cx="361043" cy="361043"/>
            </a:xfrm>
            <a:prstGeom prst="chevron">
              <a:avLst>
                <a:gd fmla="val 59172" name="adj"/>
              </a:avLst>
            </a:prstGeom>
            <a:noFill/>
            <a:ln cap="flat" cmpd="sng" w="12700">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25"/>
            <p:cNvSpPr/>
            <p:nvPr/>
          </p:nvSpPr>
          <p:spPr>
            <a:xfrm>
              <a:off x="1682043" y="2937273"/>
              <a:ext cx="59962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Sunny Financial Inc. offers financial and property assistance for customers at $2000.</a:t>
              </a:r>
              <a:endParaRPr/>
            </a:p>
          </p:txBody>
        </p:sp>
      </p:grpSp>
      <p:grpSp>
        <p:nvGrpSpPr>
          <p:cNvPr id="255" name="Google Shape;255;p25"/>
          <p:cNvGrpSpPr/>
          <p:nvPr/>
        </p:nvGrpSpPr>
        <p:grpSpPr>
          <a:xfrm>
            <a:off x="995368" y="3820159"/>
            <a:ext cx="6848003" cy="707886"/>
            <a:chOff x="830268" y="4093389"/>
            <a:chExt cx="6848003" cy="707886"/>
          </a:xfrm>
        </p:grpSpPr>
        <p:sp>
          <p:nvSpPr>
            <p:cNvPr id="256" name="Google Shape;256;p25"/>
            <p:cNvSpPr/>
            <p:nvPr/>
          </p:nvSpPr>
          <p:spPr>
            <a:xfrm>
              <a:off x="830268" y="4266811"/>
              <a:ext cx="361043" cy="361043"/>
            </a:xfrm>
            <a:prstGeom prst="chevron">
              <a:avLst>
                <a:gd fmla="val 59172" name="adj"/>
              </a:avLst>
            </a:prstGeom>
            <a:noFill/>
            <a:ln cap="flat" cmpd="sng" w="12700">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5"/>
            <p:cNvSpPr/>
            <p:nvPr/>
          </p:nvSpPr>
          <p:spPr>
            <a:xfrm>
              <a:off x="1682043" y="4093389"/>
              <a:ext cx="59962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Bright Financial Inc. offers financial and property assistance for customers at $1500.</a:t>
              </a:r>
              <a:endParaRPr/>
            </a:p>
          </p:txBody>
        </p:sp>
      </p:grpSp>
      <p:grpSp>
        <p:nvGrpSpPr>
          <p:cNvPr id="258" name="Google Shape;258;p25"/>
          <p:cNvGrpSpPr/>
          <p:nvPr/>
        </p:nvGrpSpPr>
        <p:grpSpPr>
          <a:xfrm>
            <a:off x="995367" y="5051381"/>
            <a:ext cx="6848004" cy="707886"/>
            <a:chOff x="830267" y="5399717"/>
            <a:chExt cx="6848004" cy="707886"/>
          </a:xfrm>
        </p:grpSpPr>
        <p:sp>
          <p:nvSpPr>
            <p:cNvPr id="259" name="Google Shape;259;p25"/>
            <p:cNvSpPr/>
            <p:nvPr/>
          </p:nvSpPr>
          <p:spPr>
            <a:xfrm>
              <a:off x="830267" y="5573139"/>
              <a:ext cx="361043" cy="361043"/>
            </a:xfrm>
            <a:prstGeom prst="chevron">
              <a:avLst>
                <a:gd fmla="val 59172" name="adj"/>
              </a:avLst>
            </a:prstGeom>
            <a:noFill/>
            <a:ln cap="flat" cmpd="sng" w="12700">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25"/>
            <p:cNvSpPr/>
            <p:nvPr/>
          </p:nvSpPr>
          <p:spPr>
            <a:xfrm>
              <a:off x="1682043" y="5399717"/>
              <a:ext cx="599622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United Finance Enterprises offers financial and property assistance for customers at $1000.</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64" name="Shape 264"/>
        <p:cNvGrpSpPr/>
        <p:nvPr/>
      </p:nvGrpSpPr>
      <p:grpSpPr>
        <a:xfrm>
          <a:off x="0" y="0"/>
          <a:ext cx="0" cy="0"/>
          <a:chOff x="0" y="0"/>
          <a:chExt cx="0" cy="0"/>
        </a:xfrm>
      </p:grpSpPr>
      <p:sp>
        <p:nvSpPr>
          <p:cNvPr id="265" name="Google Shape;265;p26"/>
          <p:cNvSpPr/>
          <p:nvPr/>
        </p:nvSpPr>
        <p:spPr>
          <a:xfrm>
            <a:off x="3741370" y="2514978"/>
            <a:ext cx="403828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6"/>
          <p:cNvSpPr/>
          <p:nvPr/>
        </p:nvSpPr>
        <p:spPr>
          <a:xfrm>
            <a:off x="3739952" y="3103163"/>
            <a:ext cx="4785484" cy="31700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The alternative solutions Hope Financial Inc. can provide are the following:</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Free Insurance Agent consultation.</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Up to 20% interest rate for the first 100 customers.</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1 month extensive marketing campaign and outreach program.</a:t>
            </a:r>
            <a:endParaRPr/>
          </a:p>
        </p:txBody>
      </p:sp>
      <p:sp>
        <p:nvSpPr>
          <p:cNvPr id="267" name="Google Shape;267;p26"/>
          <p:cNvSpPr/>
          <p:nvPr/>
        </p:nvSpPr>
        <p:spPr>
          <a:xfrm>
            <a:off x="3696411" y="2464638"/>
            <a:ext cx="411227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Alternative Solutions</a:t>
            </a:r>
            <a:endParaRPr sz="3200">
              <a:solidFill>
                <a:srgbClr val="95F1C8"/>
              </a:solidFill>
              <a:latin typeface="Nunito SemiBold"/>
              <a:ea typeface="Nunito SemiBold"/>
              <a:cs typeface="Nunito SemiBold"/>
              <a:sym typeface="Nunito SemiBold"/>
            </a:endParaRPr>
          </a:p>
        </p:txBody>
      </p:sp>
      <p:sp>
        <p:nvSpPr>
          <p:cNvPr id="268" name="Google Shape;268;p26"/>
          <p:cNvSpPr/>
          <p:nvPr/>
        </p:nvSpPr>
        <p:spPr>
          <a:xfrm flipH="1" rot="10800000">
            <a:off x="-1" y="0"/>
            <a:ext cx="6333565" cy="5459970"/>
          </a:xfrm>
          <a:prstGeom prst="triangle">
            <a:avLst>
              <a:gd fmla="val 0" name="adj"/>
            </a:avLst>
          </a:prstGeom>
          <a:blipFill rotWithShape="0">
            <a:blip r:embed="rId3">
              <a:alphaModFix/>
            </a:blip>
            <a:stretch>
              <a:fillRect b="-1530" l="-29175" r="-16701" t="-3488"/>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69" name="Google Shape;269;p26"/>
          <p:cNvGrpSpPr/>
          <p:nvPr/>
        </p:nvGrpSpPr>
        <p:grpSpPr>
          <a:xfrm flipH="1">
            <a:off x="2712932" y="2215635"/>
            <a:ext cx="771525" cy="1028700"/>
            <a:chOff x="1531483" y="4008471"/>
            <a:chExt cx="771525" cy="1028700"/>
          </a:xfrm>
        </p:grpSpPr>
        <p:cxnSp>
          <p:nvCxnSpPr>
            <p:cNvPr id="270" name="Google Shape;270;p26"/>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271" name="Google Shape;271;p26"/>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75" name="Shape 275"/>
        <p:cNvGrpSpPr/>
        <p:nvPr/>
      </p:nvGrpSpPr>
      <p:grpSpPr>
        <a:xfrm>
          <a:off x="0" y="0"/>
          <a:ext cx="0" cy="0"/>
          <a:chOff x="0" y="0"/>
          <a:chExt cx="0" cy="0"/>
        </a:xfrm>
      </p:grpSpPr>
      <p:sp>
        <p:nvSpPr>
          <p:cNvPr id="276" name="Google Shape;276;p27"/>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92E54"/>
              </a:solidFill>
              <a:latin typeface="Calibri"/>
              <a:ea typeface="Calibri"/>
              <a:cs typeface="Calibri"/>
              <a:sym typeface="Calibri"/>
            </a:endParaRPr>
          </a:p>
        </p:txBody>
      </p:sp>
      <p:sp>
        <p:nvSpPr>
          <p:cNvPr id="277" name="Google Shape;277;p27"/>
          <p:cNvSpPr/>
          <p:nvPr/>
        </p:nvSpPr>
        <p:spPr>
          <a:xfrm flipH="1">
            <a:off x="3396343" y="2"/>
            <a:ext cx="5747657" cy="6871446"/>
          </a:xfrm>
          <a:custGeom>
            <a:rect b="b" l="l" r="r" t="t"/>
            <a:pathLst>
              <a:path extrusionOk="0" h="6871446" w="5747657">
                <a:moveTo>
                  <a:pt x="0" y="0"/>
                </a:moveTo>
                <a:lnTo>
                  <a:pt x="5747657" y="0"/>
                </a:lnTo>
                <a:lnTo>
                  <a:pt x="4806363" y="6871446"/>
                </a:lnTo>
                <a:lnTo>
                  <a:pt x="0" y="6857999"/>
                </a:lnTo>
                <a:lnTo>
                  <a:pt x="0" y="0"/>
                </a:lnTo>
                <a:close/>
              </a:path>
            </a:pathLst>
          </a:custGeom>
          <a:solidFill>
            <a:srgbClr val="95F1C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292E54"/>
              </a:solidFill>
              <a:latin typeface="Calibri"/>
              <a:ea typeface="Calibri"/>
              <a:cs typeface="Calibri"/>
              <a:sym typeface="Calibri"/>
            </a:endParaRPr>
          </a:p>
        </p:txBody>
      </p:sp>
      <p:sp>
        <p:nvSpPr>
          <p:cNvPr id="278" name="Google Shape;278;p27"/>
          <p:cNvSpPr/>
          <p:nvPr/>
        </p:nvSpPr>
        <p:spPr>
          <a:xfrm>
            <a:off x="4576924" y="1812454"/>
            <a:ext cx="4257795"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The company will utilize the following business model which will be implemented by early 2019:</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[SPECIFY BUSINESS MODEL]</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Revenue equivalent to roughly $180,000 to $200,000 will be expected by the end of 2019.</a:t>
            </a:r>
            <a:endParaRPr sz="2000">
              <a:solidFill>
                <a:srgbClr val="292E54"/>
              </a:solidFill>
              <a:latin typeface="Nunito"/>
              <a:ea typeface="Nunito"/>
              <a:cs typeface="Nunito"/>
              <a:sym typeface="Nunito"/>
            </a:endParaRPr>
          </a:p>
        </p:txBody>
      </p:sp>
      <p:sp>
        <p:nvSpPr>
          <p:cNvPr id="279" name="Google Shape;279;p27"/>
          <p:cNvSpPr/>
          <p:nvPr/>
        </p:nvSpPr>
        <p:spPr>
          <a:xfrm>
            <a:off x="4572000" y="1206051"/>
            <a:ext cx="307702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27"/>
          <p:cNvSpPr/>
          <p:nvPr/>
        </p:nvSpPr>
        <p:spPr>
          <a:xfrm>
            <a:off x="4576924" y="1170826"/>
            <a:ext cx="307210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Business Model</a:t>
            </a:r>
            <a:endParaRPr/>
          </a:p>
        </p:txBody>
      </p:sp>
      <p:grpSp>
        <p:nvGrpSpPr>
          <p:cNvPr id="281" name="Google Shape;281;p27"/>
          <p:cNvGrpSpPr/>
          <p:nvPr/>
        </p:nvGrpSpPr>
        <p:grpSpPr>
          <a:xfrm flipH="1" rot="10800000">
            <a:off x="3526595" y="2914649"/>
            <a:ext cx="771525" cy="1028700"/>
            <a:chOff x="1531483" y="4008471"/>
            <a:chExt cx="771525" cy="1028700"/>
          </a:xfrm>
        </p:grpSpPr>
        <p:cxnSp>
          <p:nvCxnSpPr>
            <p:cNvPr id="282" name="Google Shape;282;p27"/>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283" name="Google Shape;283;p27"/>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87" name="Shape 287"/>
        <p:cNvGrpSpPr/>
        <p:nvPr/>
      </p:nvGrpSpPr>
      <p:grpSpPr>
        <a:xfrm>
          <a:off x="0" y="0"/>
          <a:ext cx="0" cy="0"/>
          <a:chOff x="0" y="0"/>
          <a:chExt cx="0" cy="0"/>
        </a:xfrm>
      </p:grpSpPr>
      <p:sp>
        <p:nvSpPr>
          <p:cNvPr id="288" name="Google Shape;288;p28"/>
          <p:cNvSpPr/>
          <p:nvPr/>
        </p:nvSpPr>
        <p:spPr>
          <a:xfrm>
            <a:off x="934431" y="664930"/>
            <a:ext cx="1834270"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28"/>
          <p:cNvSpPr/>
          <p:nvPr/>
        </p:nvSpPr>
        <p:spPr>
          <a:xfrm>
            <a:off x="920924" y="1267622"/>
            <a:ext cx="4752984"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The company’s schedule will be as follows :</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[SPECIFY COMPANY SCHEDULE]</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endParaRPr sz="2000">
              <a:solidFill>
                <a:srgbClr val="292E54"/>
              </a:solidFill>
              <a:latin typeface="Nunito"/>
              <a:ea typeface="Nunito"/>
              <a:cs typeface="Nunito"/>
              <a:sym typeface="Nunito"/>
            </a:endParaRPr>
          </a:p>
        </p:txBody>
      </p:sp>
      <p:sp>
        <p:nvSpPr>
          <p:cNvPr id="290" name="Google Shape;290;p28"/>
          <p:cNvSpPr/>
          <p:nvPr/>
        </p:nvSpPr>
        <p:spPr>
          <a:xfrm>
            <a:off x="916389" y="629104"/>
            <a:ext cx="1870355"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Schedule</a:t>
            </a:r>
            <a:endParaRPr/>
          </a:p>
        </p:txBody>
      </p:sp>
      <p:sp>
        <p:nvSpPr>
          <p:cNvPr id="291" name="Google Shape;291;p28"/>
          <p:cNvSpPr/>
          <p:nvPr/>
        </p:nvSpPr>
        <p:spPr>
          <a:xfrm>
            <a:off x="3980329" y="3671047"/>
            <a:ext cx="5163672" cy="3186953"/>
          </a:xfrm>
          <a:prstGeom prst="roundRect">
            <a:avLst>
              <a:gd fmla="val 0" name="adj"/>
            </a:avLst>
          </a:prstGeom>
          <a:blipFill rotWithShape="1">
            <a:blip r:embed="rId3">
              <a:alphaModFix/>
            </a:blip>
            <a:stretch>
              <a:fillRect b="-11355" l="-4794" r="-5903" t="-9562"/>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2" name="Google Shape;292;p28"/>
          <p:cNvGrpSpPr/>
          <p:nvPr/>
        </p:nvGrpSpPr>
        <p:grpSpPr>
          <a:xfrm>
            <a:off x="3595065" y="4750173"/>
            <a:ext cx="771525" cy="1028700"/>
            <a:chOff x="1531483" y="4008471"/>
            <a:chExt cx="771525" cy="1028700"/>
          </a:xfrm>
        </p:grpSpPr>
        <p:cxnSp>
          <p:nvCxnSpPr>
            <p:cNvPr id="293" name="Google Shape;293;p28"/>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294" name="Google Shape;294;p28"/>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298" name="Shape 298"/>
        <p:cNvGrpSpPr/>
        <p:nvPr/>
      </p:nvGrpSpPr>
      <p:grpSpPr>
        <a:xfrm>
          <a:off x="0" y="0"/>
          <a:ext cx="0" cy="0"/>
          <a:chOff x="0" y="0"/>
          <a:chExt cx="0" cy="0"/>
        </a:xfrm>
      </p:grpSpPr>
      <p:sp>
        <p:nvSpPr>
          <p:cNvPr id="299" name="Google Shape;299;p29"/>
          <p:cNvSpPr/>
          <p:nvPr/>
        </p:nvSpPr>
        <p:spPr>
          <a:xfrm>
            <a:off x="858209" y="699767"/>
            <a:ext cx="499104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9"/>
          <p:cNvSpPr/>
          <p:nvPr/>
        </p:nvSpPr>
        <p:spPr>
          <a:xfrm>
            <a:off x="829183" y="645350"/>
            <a:ext cx="510716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Investment &amp; Sponsorship</a:t>
            </a:r>
            <a:endParaRPr sz="3200">
              <a:solidFill>
                <a:srgbClr val="95F1C8"/>
              </a:solidFill>
              <a:latin typeface="Nunito SemiBold"/>
              <a:ea typeface="Nunito SemiBold"/>
              <a:cs typeface="Nunito SemiBold"/>
              <a:sym typeface="Nunito SemiBold"/>
            </a:endParaRPr>
          </a:p>
        </p:txBody>
      </p:sp>
      <p:sp>
        <p:nvSpPr>
          <p:cNvPr id="301" name="Google Shape;301;p29"/>
          <p:cNvSpPr/>
          <p:nvPr/>
        </p:nvSpPr>
        <p:spPr>
          <a:xfrm>
            <a:off x="887239" y="1270945"/>
            <a:ext cx="7839785"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a:ea typeface="Nunito"/>
                <a:cs typeface="Nunito"/>
                <a:sym typeface="Nunito"/>
              </a:rPr>
              <a:t>In order to officially begin, the company will require a budget estimated between $130,000.00 and $150,000.00. This amount will be collected from the following sponsors : </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1. Bulletin Investment Corp.</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2. Montreal Land Traders</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3. Queen Computer and Technology Inc.</a:t>
            </a:r>
            <a:endParaRPr/>
          </a:p>
          <a:p>
            <a:pPr indent="0" lvl="0" marL="0" marR="0" rtl="0" algn="l">
              <a:spcBef>
                <a:spcPts val="0"/>
              </a:spcBef>
              <a:spcAft>
                <a:spcPts val="0"/>
              </a:spcAft>
              <a:buNone/>
            </a:pPr>
            <a:br>
              <a:rPr lang="en-US" sz="2000">
                <a:solidFill>
                  <a:srgbClr val="292E54"/>
                </a:solidFill>
                <a:latin typeface="Nunito"/>
                <a:ea typeface="Nunito"/>
                <a:cs typeface="Nunito"/>
                <a:sym typeface="Nunito"/>
              </a:rPr>
            </a:br>
            <a:r>
              <a:rPr lang="en-US" sz="2000">
                <a:solidFill>
                  <a:srgbClr val="292E54"/>
                </a:solidFill>
                <a:latin typeface="Nunito"/>
                <a:ea typeface="Nunito"/>
                <a:cs typeface="Nunito"/>
                <a:sym typeface="Nunito"/>
              </a:rPr>
              <a:t>each sponsor has agreed to contribute and invest at least $45,000.00 for Hope Financial Inc.</a:t>
            </a:r>
            <a:endParaRPr sz="2000">
              <a:solidFill>
                <a:srgbClr val="292E54"/>
              </a:solidFill>
              <a:latin typeface="Nunito"/>
              <a:ea typeface="Nunito"/>
              <a:cs typeface="Nunito"/>
              <a:sym typeface="Nunito"/>
            </a:endParaRPr>
          </a:p>
        </p:txBody>
      </p:sp>
      <p:sp>
        <p:nvSpPr>
          <p:cNvPr id="302" name="Google Shape;302;p29"/>
          <p:cNvSpPr/>
          <p:nvPr/>
        </p:nvSpPr>
        <p:spPr>
          <a:xfrm flipH="1">
            <a:off x="2043953" y="4969513"/>
            <a:ext cx="7100046" cy="1888487"/>
          </a:xfrm>
          <a:custGeom>
            <a:rect b="b" l="l" r="r" t="t"/>
            <a:pathLst>
              <a:path extrusionOk="0" h="1775012" w="6615952">
                <a:moveTo>
                  <a:pt x="0" y="0"/>
                </a:moveTo>
                <a:lnTo>
                  <a:pt x="3264589" y="0"/>
                </a:lnTo>
                <a:lnTo>
                  <a:pt x="6615952" y="1775012"/>
                </a:lnTo>
                <a:lnTo>
                  <a:pt x="0" y="1775012"/>
                </a:lnTo>
                <a:lnTo>
                  <a:pt x="0" y="0"/>
                </a:lnTo>
                <a:close/>
              </a:path>
            </a:pathLst>
          </a:custGeom>
          <a:blipFill rotWithShape="0">
            <a:blip r:embed="rId3">
              <a:alphaModFix/>
            </a:blip>
            <a:stretch>
              <a:fillRect b="-63545" l="-4236" r="-2414" t="-93808"/>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03" name="Google Shape;303;p29"/>
          <p:cNvGrpSpPr/>
          <p:nvPr/>
        </p:nvGrpSpPr>
        <p:grpSpPr>
          <a:xfrm flipH="1" rot="-1580890">
            <a:off x="3538236" y="5456144"/>
            <a:ext cx="771525" cy="1028700"/>
            <a:chOff x="1531483" y="4008471"/>
            <a:chExt cx="771525" cy="1028700"/>
          </a:xfrm>
        </p:grpSpPr>
        <p:cxnSp>
          <p:nvCxnSpPr>
            <p:cNvPr id="304" name="Google Shape;304;p29"/>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305" name="Google Shape;305;p29"/>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309" name="Shape 309"/>
        <p:cNvGrpSpPr/>
        <p:nvPr/>
      </p:nvGrpSpPr>
      <p:grpSpPr>
        <a:xfrm>
          <a:off x="0" y="0"/>
          <a:ext cx="0" cy="0"/>
          <a:chOff x="0" y="0"/>
          <a:chExt cx="0" cy="0"/>
        </a:xfrm>
      </p:grpSpPr>
      <p:sp>
        <p:nvSpPr>
          <p:cNvPr id="310" name="Google Shape;310;p30"/>
          <p:cNvSpPr/>
          <p:nvPr/>
        </p:nvSpPr>
        <p:spPr>
          <a:xfrm>
            <a:off x="0" y="0"/>
            <a:ext cx="9144000" cy="6857999"/>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30"/>
          <p:cNvSpPr/>
          <p:nvPr/>
        </p:nvSpPr>
        <p:spPr>
          <a:xfrm>
            <a:off x="976992" y="-6723"/>
            <a:ext cx="4531781" cy="6871447"/>
          </a:xfrm>
          <a:prstGeom prst="roundRect">
            <a:avLst>
              <a:gd fmla="val 0" name="adj"/>
            </a:avLst>
          </a:prstGeom>
          <a:solidFill>
            <a:srgbClr val="292E54">
              <a:alpha val="94901"/>
            </a:srgbClr>
          </a:solid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30"/>
          <p:cNvSpPr/>
          <p:nvPr/>
        </p:nvSpPr>
        <p:spPr>
          <a:xfrm>
            <a:off x="1285242" y="1422793"/>
            <a:ext cx="3978000"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Nunito"/>
                <a:ea typeface="Nunito"/>
                <a:cs typeface="Nunito"/>
                <a:sym typeface="Nunito"/>
              </a:rPr>
              <a:t>Visit our office every Monday to Friday from 9am to 6pm and Saturday from 9am to 4pm at [ADDRESS].</a:t>
            </a:r>
            <a:endParaRPr/>
          </a:p>
          <a:p>
            <a:pPr indent="0" lvl="0" marL="0" marR="0" rtl="0" algn="l">
              <a:spcBef>
                <a:spcPts val="0"/>
              </a:spcBef>
              <a:spcAft>
                <a:spcPts val="0"/>
              </a:spcAft>
              <a:buNone/>
            </a:pPr>
            <a:br>
              <a:rPr lang="en-US" sz="2000">
                <a:solidFill>
                  <a:schemeClr val="lt1"/>
                </a:solidFill>
                <a:latin typeface="Nunito"/>
                <a:ea typeface="Nunito"/>
                <a:cs typeface="Nunito"/>
                <a:sym typeface="Nunito"/>
              </a:rPr>
            </a:br>
            <a:br>
              <a:rPr lang="en-US" sz="2000">
                <a:solidFill>
                  <a:schemeClr val="lt1"/>
                </a:solidFill>
                <a:latin typeface="Nunito"/>
                <a:ea typeface="Nunito"/>
                <a:cs typeface="Nunito"/>
                <a:sym typeface="Nunito"/>
              </a:rPr>
            </a:br>
            <a:r>
              <a:rPr lang="en-US" sz="2000">
                <a:solidFill>
                  <a:schemeClr val="lt1"/>
                </a:solidFill>
                <a:latin typeface="Nunito"/>
                <a:ea typeface="Nunito"/>
                <a:cs typeface="Nunito"/>
                <a:sym typeface="Nunito"/>
              </a:rPr>
              <a:t>For more information contact any of these contact details :</a:t>
            </a:r>
            <a:endParaRPr/>
          </a:p>
          <a:p>
            <a:pPr indent="0" lvl="0" marL="0" marR="0" rtl="0" algn="l">
              <a:spcBef>
                <a:spcPts val="0"/>
              </a:spcBef>
              <a:spcAft>
                <a:spcPts val="0"/>
              </a:spcAft>
              <a:buNone/>
            </a:pPr>
            <a:br>
              <a:rPr lang="en-US" sz="2000">
                <a:solidFill>
                  <a:schemeClr val="lt1"/>
                </a:solidFill>
                <a:latin typeface="Nunito"/>
                <a:ea typeface="Nunito"/>
                <a:cs typeface="Nunito"/>
                <a:sym typeface="Nunito"/>
              </a:rPr>
            </a:br>
            <a:r>
              <a:rPr lang="en-US" sz="2000">
                <a:solidFill>
                  <a:schemeClr val="lt1"/>
                </a:solidFill>
                <a:latin typeface="Nunito"/>
                <a:ea typeface="Nunito"/>
                <a:cs typeface="Nunito"/>
                <a:sym typeface="Nunito"/>
              </a:rPr>
              <a:t>[Phone Number]</a:t>
            </a:r>
            <a:endParaRPr/>
          </a:p>
          <a:p>
            <a:pPr indent="0" lvl="0" marL="0" marR="0" rtl="0" algn="l">
              <a:spcBef>
                <a:spcPts val="0"/>
              </a:spcBef>
              <a:spcAft>
                <a:spcPts val="0"/>
              </a:spcAft>
              <a:buNone/>
            </a:pPr>
            <a:r>
              <a:rPr lang="en-US" sz="2000">
                <a:solidFill>
                  <a:schemeClr val="lt1"/>
                </a:solidFill>
                <a:latin typeface="Nunito"/>
                <a:ea typeface="Nunito"/>
                <a:cs typeface="Nunito"/>
                <a:sym typeface="Nunito"/>
              </a:rPr>
              <a:t>[Email]</a:t>
            </a:r>
            <a:endParaRPr/>
          </a:p>
          <a:p>
            <a:pPr indent="0" lvl="0" marL="0" marR="0" rtl="0" algn="l">
              <a:spcBef>
                <a:spcPts val="0"/>
              </a:spcBef>
              <a:spcAft>
                <a:spcPts val="0"/>
              </a:spcAft>
              <a:buNone/>
            </a:pPr>
            <a:r>
              <a:rPr lang="en-US" sz="2000">
                <a:solidFill>
                  <a:schemeClr val="lt1"/>
                </a:solidFill>
                <a:latin typeface="Nunito"/>
                <a:ea typeface="Nunito"/>
                <a:cs typeface="Nunito"/>
                <a:sym typeface="Nunito"/>
              </a:rPr>
              <a:t>[Website]</a:t>
            </a:r>
            <a:endParaRPr/>
          </a:p>
          <a:p>
            <a:pPr indent="0" lvl="0" marL="0" marR="0" rtl="0" algn="l">
              <a:spcBef>
                <a:spcPts val="0"/>
              </a:spcBef>
              <a:spcAft>
                <a:spcPts val="0"/>
              </a:spcAft>
              <a:buNone/>
            </a:pPr>
            <a:r>
              <a:rPr lang="en-US" sz="2000">
                <a:solidFill>
                  <a:schemeClr val="lt1"/>
                </a:solidFill>
                <a:latin typeface="Nunito"/>
                <a:ea typeface="Nunito"/>
                <a:cs typeface="Nunito"/>
                <a:sym typeface="Nunito"/>
              </a:rPr>
              <a:t>[Social Media Account/S]</a:t>
            </a:r>
            <a:endParaRPr sz="2000">
              <a:solidFill>
                <a:schemeClr val="lt1"/>
              </a:solidFill>
              <a:latin typeface="Nunito"/>
              <a:ea typeface="Nunito"/>
              <a:cs typeface="Nunito"/>
              <a:sym typeface="Nunito"/>
            </a:endParaRPr>
          </a:p>
        </p:txBody>
      </p:sp>
      <p:sp>
        <p:nvSpPr>
          <p:cNvPr id="313" name="Google Shape;313;p30"/>
          <p:cNvSpPr/>
          <p:nvPr/>
        </p:nvSpPr>
        <p:spPr>
          <a:xfrm>
            <a:off x="1272542" y="881988"/>
            <a:ext cx="27679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Nunito SemiBold"/>
                <a:ea typeface="Nunito SemiBold"/>
                <a:cs typeface="Nunito SemiBold"/>
                <a:sym typeface="Nunito SemiBold"/>
              </a:rPr>
              <a:t>Contact 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317" name="Shape 317"/>
        <p:cNvGrpSpPr/>
        <p:nvPr/>
      </p:nvGrpSpPr>
      <p:grpSpPr>
        <a:xfrm>
          <a:off x="0" y="0"/>
          <a:ext cx="0" cy="0"/>
          <a:chOff x="0" y="0"/>
          <a:chExt cx="0" cy="0"/>
        </a:xfrm>
      </p:grpSpPr>
      <p:sp>
        <p:nvSpPr>
          <p:cNvPr id="318" name="Google Shape;318;p31"/>
          <p:cNvSpPr/>
          <p:nvPr/>
        </p:nvSpPr>
        <p:spPr>
          <a:xfrm rot="2701962">
            <a:off x="2306110" y="1163110"/>
            <a:ext cx="4531781" cy="4531781"/>
          </a:xfrm>
          <a:prstGeom prst="roundRect">
            <a:avLst>
              <a:gd fmla="val 16667" name="adj"/>
            </a:avLst>
          </a:prstGeom>
          <a:noFill/>
          <a:ln cap="flat" cmpd="sng" w="28575">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31"/>
          <p:cNvSpPr/>
          <p:nvPr/>
        </p:nvSpPr>
        <p:spPr>
          <a:xfrm>
            <a:off x="1862620" y="2767281"/>
            <a:ext cx="5418761"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rgbClr val="292E54"/>
                </a:solidFill>
                <a:latin typeface="Nunito"/>
                <a:ea typeface="Nunito"/>
                <a:cs typeface="Nunito"/>
                <a:sym typeface="Nunito"/>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98" name="Shape 98"/>
        <p:cNvGrpSpPr/>
        <p:nvPr/>
      </p:nvGrpSpPr>
      <p:grpSpPr>
        <a:xfrm>
          <a:off x="0" y="0"/>
          <a:ext cx="0" cy="0"/>
          <a:chOff x="0" y="0"/>
          <a:chExt cx="0" cy="0"/>
        </a:xfrm>
      </p:grpSpPr>
      <p:sp>
        <p:nvSpPr>
          <p:cNvPr id="99" name="Google Shape;99;p14"/>
          <p:cNvSpPr/>
          <p:nvPr/>
        </p:nvSpPr>
        <p:spPr>
          <a:xfrm>
            <a:off x="5034921" y="3081204"/>
            <a:ext cx="1870704"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p:nvPr/>
        </p:nvSpPr>
        <p:spPr>
          <a:xfrm>
            <a:off x="4983107" y="3715120"/>
            <a:ext cx="3598379" cy="224676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292E54"/>
                </a:solidFill>
                <a:latin typeface="Nunito"/>
                <a:ea typeface="Nunito"/>
                <a:cs typeface="Nunito"/>
                <a:sym typeface="Nunito"/>
              </a:rPr>
              <a:t>Hope Financial Inc. is an insurance company based in Montreal, Quebec. Active since 1999, it was founded by the late Judy Camp who was an entrepreneur and philanthropist.</a:t>
            </a:r>
            <a:endParaRPr sz="2000">
              <a:solidFill>
                <a:srgbClr val="292E54"/>
              </a:solidFill>
              <a:latin typeface="Nunito"/>
              <a:ea typeface="Nunito"/>
              <a:cs typeface="Nunito"/>
              <a:sym typeface="Nunito"/>
            </a:endParaRPr>
          </a:p>
        </p:txBody>
      </p:sp>
      <p:sp>
        <p:nvSpPr>
          <p:cNvPr id="101" name="Google Shape;101;p14"/>
          <p:cNvSpPr/>
          <p:nvPr/>
        </p:nvSpPr>
        <p:spPr>
          <a:xfrm>
            <a:off x="4968593" y="3043564"/>
            <a:ext cx="2015084"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3200" u="none" strike="noStrike">
                <a:solidFill>
                  <a:srgbClr val="95F1C8"/>
                </a:solidFill>
                <a:latin typeface="Nunito SemiBold"/>
                <a:ea typeface="Nunito SemiBold"/>
                <a:cs typeface="Nunito SemiBold"/>
                <a:sym typeface="Nunito SemiBold"/>
              </a:rPr>
              <a:t>About Us</a:t>
            </a:r>
            <a:endParaRPr sz="3200">
              <a:solidFill>
                <a:srgbClr val="95F1C8"/>
              </a:solidFill>
              <a:latin typeface="Nunito SemiBold"/>
              <a:ea typeface="Nunito SemiBold"/>
              <a:cs typeface="Nunito SemiBold"/>
              <a:sym typeface="Nunito SemiBold"/>
            </a:endParaRPr>
          </a:p>
        </p:txBody>
      </p:sp>
      <p:sp>
        <p:nvSpPr>
          <p:cNvPr id="102" name="Google Shape;102;p14"/>
          <p:cNvSpPr/>
          <p:nvPr/>
        </p:nvSpPr>
        <p:spPr>
          <a:xfrm>
            <a:off x="0" y="-20038"/>
            <a:ext cx="4531781" cy="4531781"/>
          </a:xfrm>
          <a:prstGeom prst="roundRect">
            <a:avLst>
              <a:gd fmla="val 0" name="adj"/>
            </a:avLst>
          </a:prstGeom>
          <a:blipFill rotWithShape="1">
            <a:blip r:embed="rId3">
              <a:alphaModFix/>
            </a:blip>
            <a:stretch>
              <a:fillRect b="0" l="-55955"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3" name="Google Shape;103;p14"/>
          <p:cNvGrpSpPr/>
          <p:nvPr/>
        </p:nvGrpSpPr>
        <p:grpSpPr>
          <a:xfrm>
            <a:off x="1531483" y="4008471"/>
            <a:ext cx="771525" cy="1028700"/>
            <a:chOff x="1531483" y="4008471"/>
            <a:chExt cx="771525" cy="1028700"/>
          </a:xfrm>
        </p:grpSpPr>
        <p:cxnSp>
          <p:nvCxnSpPr>
            <p:cNvPr id="104" name="Google Shape;104;p14"/>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105" name="Google Shape;105;p14"/>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09" name="Shape 109"/>
        <p:cNvGrpSpPr/>
        <p:nvPr/>
      </p:nvGrpSpPr>
      <p:grpSpPr>
        <a:xfrm>
          <a:off x="0" y="0"/>
          <a:ext cx="0" cy="0"/>
          <a:chOff x="0" y="0"/>
          <a:chExt cx="0" cy="0"/>
        </a:xfrm>
      </p:grpSpPr>
      <p:sp>
        <p:nvSpPr>
          <p:cNvPr id="110" name="Google Shape;110;p15"/>
          <p:cNvSpPr/>
          <p:nvPr/>
        </p:nvSpPr>
        <p:spPr>
          <a:xfrm>
            <a:off x="886116" y="4181135"/>
            <a:ext cx="1392628"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5"/>
          <p:cNvSpPr/>
          <p:nvPr/>
        </p:nvSpPr>
        <p:spPr>
          <a:xfrm>
            <a:off x="4612219" y="-13447"/>
            <a:ext cx="4531781" cy="4531781"/>
          </a:xfrm>
          <a:prstGeom prst="roundRect">
            <a:avLst>
              <a:gd fmla="val 0" name="adj"/>
            </a:avLst>
          </a:prstGeom>
          <a:blipFill rotWithShape="1">
            <a:blip r:embed="rId3">
              <a:alphaModFix/>
            </a:blip>
            <a:stretch>
              <a:fillRect b="-4545" l="-33209" r="-15971" t="-4204"/>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5"/>
          <p:cNvSpPr/>
          <p:nvPr/>
        </p:nvSpPr>
        <p:spPr>
          <a:xfrm>
            <a:off x="907960" y="4761313"/>
            <a:ext cx="6185924" cy="132343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292E54"/>
                </a:solidFill>
                <a:latin typeface="Nunito"/>
                <a:ea typeface="Nunito"/>
                <a:cs typeface="Nunito"/>
                <a:sym typeface="Nunito"/>
              </a:rPr>
              <a:t>Our vision is to become the top insurance company in the year 2025 by achieving the top spot of the prestigious Global 100 Most Sustainable Corporations in the World recognition.</a:t>
            </a:r>
            <a:endParaRPr sz="2000">
              <a:solidFill>
                <a:srgbClr val="292E54"/>
              </a:solidFill>
              <a:latin typeface="Nunito"/>
              <a:ea typeface="Nunito"/>
              <a:cs typeface="Nunito"/>
              <a:sym typeface="Nunito"/>
            </a:endParaRPr>
          </a:p>
        </p:txBody>
      </p:sp>
      <p:sp>
        <p:nvSpPr>
          <p:cNvPr id="113" name="Google Shape;113;p15"/>
          <p:cNvSpPr/>
          <p:nvPr/>
        </p:nvSpPr>
        <p:spPr>
          <a:xfrm>
            <a:off x="944763" y="4154834"/>
            <a:ext cx="141607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95F1C8"/>
                </a:solidFill>
                <a:latin typeface="Nunito SemiBold"/>
                <a:ea typeface="Nunito SemiBold"/>
                <a:cs typeface="Nunito SemiBold"/>
                <a:sym typeface="Nunito SemiBold"/>
              </a:rPr>
              <a:t>Vision</a:t>
            </a:r>
            <a:endParaRPr sz="3200">
              <a:solidFill>
                <a:srgbClr val="95F1C8"/>
              </a:solidFill>
              <a:latin typeface="Nunito SemiBold"/>
              <a:ea typeface="Nunito SemiBold"/>
              <a:cs typeface="Nunito SemiBold"/>
              <a:sym typeface="Nunito SemiBold"/>
            </a:endParaRPr>
          </a:p>
        </p:txBody>
      </p:sp>
      <p:grpSp>
        <p:nvGrpSpPr>
          <p:cNvPr id="114" name="Google Shape;114;p15"/>
          <p:cNvGrpSpPr/>
          <p:nvPr/>
        </p:nvGrpSpPr>
        <p:grpSpPr>
          <a:xfrm>
            <a:off x="4226456" y="1738093"/>
            <a:ext cx="771525" cy="1028700"/>
            <a:chOff x="1531483" y="4008471"/>
            <a:chExt cx="771525" cy="1028700"/>
          </a:xfrm>
        </p:grpSpPr>
        <p:cxnSp>
          <p:nvCxnSpPr>
            <p:cNvPr id="115" name="Google Shape;115;p15"/>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116" name="Google Shape;116;p15"/>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20" name="Shape 120"/>
        <p:cNvGrpSpPr/>
        <p:nvPr/>
      </p:nvGrpSpPr>
      <p:grpSpPr>
        <a:xfrm>
          <a:off x="0" y="0"/>
          <a:ext cx="0" cy="0"/>
          <a:chOff x="0" y="0"/>
          <a:chExt cx="0" cy="0"/>
        </a:xfrm>
      </p:grpSpPr>
      <p:sp>
        <p:nvSpPr>
          <p:cNvPr id="121" name="Google Shape;121;p16"/>
          <p:cNvSpPr/>
          <p:nvPr/>
        </p:nvSpPr>
        <p:spPr>
          <a:xfrm>
            <a:off x="5221337" y="1454775"/>
            <a:ext cx="1672948"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6"/>
          <p:cNvSpPr/>
          <p:nvPr/>
        </p:nvSpPr>
        <p:spPr>
          <a:xfrm>
            <a:off x="0" y="1399238"/>
            <a:ext cx="4531781" cy="4531781"/>
          </a:xfrm>
          <a:prstGeom prst="ellipse">
            <a:avLst/>
          </a:prstGeom>
          <a:noFill/>
          <a:ln cap="flat" cmpd="sng" w="19050">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6"/>
          <p:cNvSpPr/>
          <p:nvPr/>
        </p:nvSpPr>
        <p:spPr>
          <a:xfrm>
            <a:off x="772502" y="2224619"/>
            <a:ext cx="4531781" cy="4531781"/>
          </a:xfrm>
          <a:prstGeom prst="ellipse">
            <a:avLst/>
          </a:prstGeom>
          <a:blipFill rotWithShape="1">
            <a:blip r:embed="rId3">
              <a:alphaModFix/>
            </a:blip>
            <a:stretch>
              <a:fillRect b="-10648" l="-40773" r="-35964" t="-839"/>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6"/>
          <p:cNvSpPr/>
          <p:nvPr/>
        </p:nvSpPr>
        <p:spPr>
          <a:xfrm>
            <a:off x="5304283" y="2000790"/>
            <a:ext cx="357846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292E54"/>
                </a:solidFill>
                <a:latin typeface="Nunito"/>
                <a:ea typeface="Nunito"/>
                <a:cs typeface="Nunito"/>
                <a:sym typeface="Nunito"/>
              </a:rPr>
              <a:t>Our mission is to provide the best insurance service for all people who are in need of insurance services.</a:t>
            </a:r>
            <a:endParaRPr sz="2000">
              <a:solidFill>
                <a:srgbClr val="292E54"/>
              </a:solidFill>
              <a:latin typeface="Nunito"/>
              <a:ea typeface="Nunito"/>
              <a:cs typeface="Nunito"/>
              <a:sym typeface="Nunito"/>
            </a:endParaRPr>
          </a:p>
        </p:txBody>
      </p:sp>
      <p:sp>
        <p:nvSpPr>
          <p:cNvPr id="125" name="Google Shape;125;p16"/>
          <p:cNvSpPr/>
          <p:nvPr/>
        </p:nvSpPr>
        <p:spPr>
          <a:xfrm>
            <a:off x="5217200" y="1399238"/>
            <a:ext cx="174966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Mission</a:t>
            </a:r>
            <a:endParaRPr sz="3200">
              <a:solidFill>
                <a:srgbClr val="95F1C8"/>
              </a:solidFill>
              <a:latin typeface="Nunito SemiBold"/>
              <a:ea typeface="Nunito SemiBold"/>
              <a:cs typeface="Nunito SemiBold"/>
              <a:sym typeface="Nunito SemiBold"/>
            </a:endParaRPr>
          </a:p>
        </p:txBody>
      </p:sp>
      <p:sp>
        <p:nvSpPr>
          <p:cNvPr id="126" name="Google Shape;126;p16"/>
          <p:cNvSpPr/>
          <p:nvPr/>
        </p:nvSpPr>
        <p:spPr>
          <a:xfrm>
            <a:off x="678421" y="1529867"/>
            <a:ext cx="4531781" cy="4531781"/>
          </a:xfrm>
          <a:prstGeom prst="ellipse">
            <a:avLst/>
          </a:prstGeom>
          <a:noFill/>
          <a:ln cap="flat" cmpd="sng" w="19050">
            <a:solidFill>
              <a:srgbClr val="292E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 name="Google Shape;127;p16"/>
          <p:cNvGrpSpPr/>
          <p:nvPr/>
        </p:nvGrpSpPr>
        <p:grpSpPr>
          <a:xfrm flipH="1">
            <a:off x="4719942" y="4902319"/>
            <a:ext cx="771525" cy="1028700"/>
            <a:chOff x="1531483" y="4008471"/>
            <a:chExt cx="771525" cy="1028700"/>
          </a:xfrm>
        </p:grpSpPr>
        <p:cxnSp>
          <p:nvCxnSpPr>
            <p:cNvPr id="128" name="Google Shape;128;p16"/>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129" name="Google Shape;129;p16"/>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33" name="Shape 133"/>
        <p:cNvGrpSpPr/>
        <p:nvPr/>
      </p:nvGrpSpPr>
      <p:grpSpPr>
        <a:xfrm>
          <a:off x="0" y="0"/>
          <a:ext cx="0" cy="0"/>
          <a:chOff x="0" y="0"/>
          <a:chExt cx="0" cy="0"/>
        </a:xfrm>
      </p:grpSpPr>
      <p:sp>
        <p:nvSpPr>
          <p:cNvPr id="134" name="Google Shape;134;p17"/>
          <p:cNvSpPr/>
          <p:nvPr/>
        </p:nvSpPr>
        <p:spPr>
          <a:xfrm>
            <a:off x="3625637" y="5012096"/>
            <a:ext cx="453134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92E54"/>
                </a:solidFill>
                <a:latin typeface="Nunito"/>
                <a:ea typeface="Nunito"/>
                <a:cs typeface="Nunito"/>
                <a:sym typeface="Nunito"/>
              </a:rPr>
              <a:t>Assists and guides customers in building a financial plan.</a:t>
            </a:r>
            <a:endParaRPr sz="1800">
              <a:solidFill>
                <a:srgbClr val="292E54"/>
              </a:solidFill>
              <a:latin typeface="Nunito"/>
              <a:ea typeface="Nunito"/>
              <a:cs typeface="Nunito"/>
              <a:sym typeface="Nunito"/>
            </a:endParaRPr>
          </a:p>
        </p:txBody>
      </p:sp>
      <p:sp>
        <p:nvSpPr>
          <p:cNvPr id="135" name="Google Shape;135;p17"/>
          <p:cNvSpPr/>
          <p:nvPr/>
        </p:nvSpPr>
        <p:spPr>
          <a:xfrm>
            <a:off x="3620977" y="4302150"/>
            <a:ext cx="2608373"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SemiBold"/>
                <a:ea typeface="Nunito SemiBold"/>
                <a:cs typeface="Nunito SemiBold"/>
                <a:sym typeface="Nunito SemiBold"/>
              </a:rPr>
              <a:t>Ben Lopez</a:t>
            </a:r>
            <a:endParaRPr sz="2000">
              <a:solidFill>
                <a:srgbClr val="292E54"/>
              </a:solidFill>
              <a:latin typeface="Nunito SemiBold"/>
              <a:ea typeface="Nunito SemiBold"/>
              <a:cs typeface="Nunito SemiBold"/>
              <a:sym typeface="Nunito SemiBold"/>
            </a:endParaRPr>
          </a:p>
        </p:txBody>
      </p:sp>
      <p:sp>
        <p:nvSpPr>
          <p:cNvPr id="136" name="Google Shape;136;p17"/>
          <p:cNvSpPr/>
          <p:nvPr/>
        </p:nvSpPr>
        <p:spPr>
          <a:xfrm>
            <a:off x="3624181" y="4629228"/>
            <a:ext cx="227853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292E54"/>
                </a:solidFill>
                <a:latin typeface="Nunito"/>
                <a:ea typeface="Nunito"/>
                <a:cs typeface="Nunito"/>
                <a:sym typeface="Nunito"/>
              </a:rPr>
              <a:t>Insurance Agent</a:t>
            </a:r>
            <a:endParaRPr i="1" sz="1400">
              <a:solidFill>
                <a:srgbClr val="292E54"/>
              </a:solidFill>
              <a:latin typeface="Nunito"/>
              <a:ea typeface="Nunito"/>
              <a:cs typeface="Nunito"/>
              <a:sym typeface="Nunito"/>
            </a:endParaRPr>
          </a:p>
        </p:txBody>
      </p:sp>
      <p:sp>
        <p:nvSpPr>
          <p:cNvPr id="137" name="Google Shape;137;p17"/>
          <p:cNvSpPr/>
          <p:nvPr/>
        </p:nvSpPr>
        <p:spPr>
          <a:xfrm>
            <a:off x="2204026" y="612183"/>
            <a:ext cx="473594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7"/>
          <p:cNvSpPr/>
          <p:nvPr/>
        </p:nvSpPr>
        <p:spPr>
          <a:xfrm>
            <a:off x="2036084" y="561843"/>
            <a:ext cx="507183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Financial Advisory Team</a:t>
            </a:r>
            <a:endParaRPr sz="3200">
              <a:solidFill>
                <a:srgbClr val="95F1C8"/>
              </a:solidFill>
              <a:latin typeface="Nunito SemiBold"/>
              <a:ea typeface="Nunito SemiBold"/>
              <a:cs typeface="Nunito SemiBold"/>
              <a:sym typeface="Nunito SemiBold"/>
            </a:endParaRPr>
          </a:p>
        </p:txBody>
      </p:sp>
      <p:sp>
        <p:nvSpPr>
          <p:cNvPr id="139" name="Google Shape;139;p17"/>
          <p:cNvSpPr/>
          <p:nvPr/>
        </p:nvSpPr>
        <p:spPr>
          <a:xfrm>
            <a:off x="3622556" y="2056707"/>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292E54"/>
                </a:solidFill>
                <a:latin typeface="Nunito"/>
                <a:ea typeface="Nunito"/>
                <a:cs typeface="Nunito"/>
                <a:sym typeface="Nunito"/>
              </a:rPr>
              <a:t>Team Leader</a:t>
            </a:r>
            <a:endParaRPr i="1" sz="1400">
              <a:solidFill>
                <a:srgbClr val="292E54"/>
              </a:solidFill>
              <a:latin typeface="Nunito"/>
              <a:ea typeface="Nunito"/>
              <a:cs typeface="Nunito"/>
              <a:sym typeface="Nunito"/>
            </a:endParaRPr>
          </a:p>
        </p:txBody>
      </p:sp>
      <p:sp>
        <p:nvSpPr>
          <p:cNvPr id="140" name="Google Shape;140;p17"/>
          <p:cNvSpPr/>
          <p:nvPr/>
        </p:nvSpPr>
        <p:spPr>
          <a:xfrm>
            <a:off x="3627375" y="1734683"/>
            <a:ext cx="2601975"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SemiBold"/>
                <a:ea typeface="Nunito SemiBold"/>
                <a:cs typeface="Nunito SemiBold"/>
                <a:sym typeface="Nunito SemiBold"/>
              </a:rPr>
              <a:t>Eddie Johnson</a:t>
            </a:r>
            <a:endParaRPr sz="2000">
              <a:solidFill>
                <a:srgbClr val="292E54"/>
              </a:solidFill>
              <a:latin typeface="Nunito SemiBold"/>
              <a:ea typeface="Nunito SemiBold"/>
              <a:cs typeface="Nunito SemiBold"/>
              <a:sym typeface="Nunito SemiBold"/>
            </a:endParaRPr>
          </a:p>
        </p:txBody>
      </p:sp>
      <p:sp>
        <p:nvSpPr>
          <p:cNvPr id="141" name="Google Shape;141;p17"/>
          <p:cNvSpPr/>
          <p:nvPr/>
        </p:nvSpPr>
        <p:spPr>
          <a:xfrm>
            <a:off x="3627376" y="2440367"/>
            <a:ext cx="4408362"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92E54"/>
                </a:solidFill>
                <a:latin typeface="Nunito"/>
                <a:ea typeface="Nunito"/>
                <a:cs typeface="Nunito"/>
                <a:sym typeface="Nunito"/>
              </a:rPr>
              <a:t>Manages the team’s overall performance and work.</a:t>
            </a:r>
            <a:endParaRPr sz="1800">
              <a:solidFill>
                <a:srgbClr val="292E54"/>
              </a:solidFill>
              <a:latin typeface="Nunito"/>
              <a:ea typeface="Nunito"/>
              <a:cs typeface="Nunito"/>
              <a:sym typeface="Nunito"/>
            </a:endParaRPr>
          </a:p>
        </p:txBody>
      </p:sp>
      <p:sp>
        <p:nvSpPr>
          <p:cNvPr id="142" name="Google Shape;142;p17"/>
          <p:cNvSpPr/>
          <p:nvPr/>
        </p:nvSpPr>
        <p:spPr>
          <a:xfrm rot="2701962">
            <a:off x="1314959" y="1705677"/>
            <a:ext cx="1656176" cy="1656176"/>
          </a:xfrm>
          <a:prstGeom prst="roundRect">
            <a:avLst>
              <a:gd fmla="val 16667" name="adj"/>
            </a:avLst>
          </a:prstGeom>
          <a:blipFill rotWithShape="0">
            <a:blip r:embed="rId3">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7"/>
          <p:cNvSpPr/>
          <p:nvPr/>
        </p:nvSpPr>
        <p:spPr>
          <a:xfrm rot="2701962">
            <a:off x="1299603" y="4203997"/>
            <a:ext cx="1656176" cy="1656176"/>
          </a:xfrm>
          <a:prstGeom prst="roundRect">
            <a:avLst>
              <a:gd fmla="val 16667" name="adj"/>
            </a:avLst>
          </a:prstGeom>
          <a:blipFill rotWithShape="0">
            <a:blip r:embed="rId4">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44" name="Google Shape;144;p17"/>
          <p:cNvGrpSpPr/>
          <p:nvPr/>
        </p:nvGrpSpPr>
        <p:grpSpPr>
          <a:xfrm flipH="1">
            <a:off x="1305420" y="1531632"/>
            <a:ext cx="559837" cy="806212"/>
            <a:chOff x="1560057" y="3878051"/>
            <a:chExt cx="766543" cy="1103885"/>
          </a:xfrm>
        </p:grpSpPr>
        <p:cxnSp>
          <p:nvCxnSpPr>
            <p:cNvPr id="145" name="Google Shape;145;p17"/>
            <p:cNvCxnSpPr/>
            <p:nvPr/>
          </p:nvCxnSpPr>
          <p:spPr>
            <a:xfrm flipH="1">
              <a:off x="1583651" y="3878051"/>
              <a:ext cx="742949" cy="742951"/>
            </a:xfrm>
            <a:prstGeom prst="straightConnector1">
              <a:avLst/>
            </a:prstGeom>
            <a:noFill/>
            <a:ln cap="flat" cmpd="sng" w="57150">
              <a:solidFill>
                <a:schemeClr val="lt1"/>
              </a:solidFill>
              <a:prstDash val="solid"/>
              <a:miter lim="800000"/>
              <a:headEnd len="sm" w="sm" type="none"/>
              <a:tailEnd len="sm" w="sm" type="none"/>
            </a:ln>
          </p:spPr>
        </p:cxnSp>
        <p:cxnSp>
          <p:nvCxnSpPr>
            <p:cNvPr id="146" name="Google Shape;146;p17"/>
            <p:cNvCxnSpPr/>
            <p:nvPr/>
          </p:nvCxnSpPr>
          <p:spPr>
            <a:xfrm flipH="1">
              <a:off x="1560057" y="4238987"/>
              <a:ext cx="742950" cy="742949"/>
            </a:xfrm>
            <a:prstGeom prst="straightConnector1">
              <a:avLst/>
            </a:prstGeom>
            <a:noFill/>
            <a:ln cap="flat" cmpd="sng" w="120650">
              <a:solidFill>
                <a:schemeClr val="lt1"/>
              </a:solidFill>
              <a:prstDash val="solid"/>
              <a:miter lim="800000"/>
              <a:headEnd len="sm" w="sm" type="none"/>
              <a:tailEnd len="sm" w="sm" type="none"/>
            </a:ln>
          </p:spPr>
        </p:cxnSp>
      </p:grpSp>
      <p:grpSp>
        <p:nvGrpSpPr>
          <p:cNvPr id="147" name="Google Shape;147;p17"/>
          <p:cNvGrpSpPr/>
          <p:nvPr/>
        </p:nvGrpSpPr>
        <p:grpSpPr>
          <a:xfrm flipH="1" rot="10800000">
            <a:off x="2434974" y="5255321"/>
            <a:ext cx="559837" cy="806212"/>
            <a:chOff x="1560057" y="3878051"/>
            <a:chExt cx="766543" cy="1103885"/>
          </a:xfrm>
        </p:grpSpPr>
        <p:cxnSp>
          <p:nvCxnSpPr>
            <p:cNvPr id="148" name="Google Shape;148;p17"/>
            <p:cNvCxnSpPr/>
            <p:nvPr/>
          </p:nvCxnSpPr>
          <p:spPr>
            <a:xfrm flipH="1">
              <a:off x="1583651" y="3878051"/>
              <a:ext cx="742949" cy="742951"/>
            </a:xfrm>
            <a:prstGeom prst="straightConnector1">
              <a:avLst/>
            </a:prstGeom>
            <a:noFill/>
            <a:ln cap="flat" cmpd="sng" w="57150">
              <a:solidFill>
                <a:schemeClr val="lt1"/>
              </a:solidFill>
              <a:prstDash val="solid"/>
              <a:miter lim="800000"/>
              <a:headEnd len="sm" w="sm" type="none"/>
              <a:tailEnd len="sm" w="sm" type="none"/>
            </a:ln>
          </p:spPr>
        </p:cxnSp>
        <p:cxnSp>
          <p:nvCxnSpPr>
            <p:cNvPr id="149" name="Google Shape;149;p17"/>
            <p:cNvCxnSpPr/>
            <p:nvPr/>
          </p:nvCxnSpPr>
          <p:spPr>
            <a:xfrm flipH="1">
              <a:off x="1560057" y="4238987"/>
              <a:ext cx="742950" cy="742949"/>
            </a:xfrm>
            <a:prstGeom prst="straightConnector1">
              <a:avLst/>
            </a:prstGeom>
            <a:noFill/>
            <a:ln cap="flat" cmpd="sng" w="120650">
              <a:solidFill>
                <a:schemeClr val="lt1"/>
              </a:solidFill>
              <a:prstDash val="solid"/>
              <a:miter lim="800000"/>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53" name="Shape 153"/>
        <p:cNvGrpSpPr/>
        <p:nvPr/>
      </p:nvGrpSpPr>
      <p:grpSpPr>
        <a:xfrm>
          <a:off x="0" y="0"/>
          <a:ext cx="0" cy="0"/>
          <a:chOff x="0" y="0"/>
          <a:chExt cx="0" cy="0"/>
        </a:xfrm>
      </p:grpSpPr>
      <p:sp>
        <p:nvSpPr>
          <p:cNvPr id="154" name="Google Shape;154;p18"/>
          <p:cNvSpPr/>
          <p:nvPr/>
        </p:nvSpPr>
        <p:spPr>
          <a:xfrm>
            <a:off x="3623865" y="2429565"/>
            <a:ext cx="424378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92E54"/>
                </a:solidFill>
                <a:latin typeface="Nunito"/>
                <a:ea typeface="Nunito"/>
                <a:cs typeface="Nunito"/>
                <a:sym typeface="Nunito"/>
              </a:rPr>
              <a:t>Assists and guides customers in building a financial plan.</a:t>
            </a:r>
            <a:endParaRPr sz="1800">
              <a:solidFill>
                <a:srgbClr val="292E54"/>
              </a:solidFill>
              <a:latin typeface="Nunito"/>
              <a:ea typeface="Nunito"/>
              <a:cs typeface="Nunito"/>
              <a:sym typeface="Nunito"/>
            </a:endParaRPr>
          </a:p>
        </p:txBody>
      </p:sp>
      <p:sp>
        <p:nvSpPr>
          <p:cNvPr id="155" name="Google Shape;155;p18"/>
          <p:cNvSpPr/>
          <p:nvPr/>
        </p:nvSpPr>
        <p:spPr>
          <a:xfrm>
            <a:off x="3622486" y="2049197"/>
            <a:ext cx="3216464"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292E54"/>
                </a:solidFill>
                <a:latin typeface="Nunito"/>
                <a:ea typeface="Nunito"/>
                <a:cs typeface="Nunito"/>
                <a:sym typeface="Nunito"/>
              </a:rPr>
              <a:t>Insurance Agent</a:t>
            </a:r>
            <a:endParaRPr i="1" sz="1400">
              <a:solidFill>
                <a:srgbClr val="292E54"/>
              </a:solidFill>
              <a:latin typeface="Nunito"/>
              <a:ea typeface="Nunito"/>
              <a:cs typeface="Nunito"/>
              <a:sym typeface="Nunito"/>
            </a:endParaRPr>
          </a:p>
        </p:txBody>
      </p:sp>
      <p:sp>
        <p:nvSpPr>
          <p:cNvPr id="156" name="Google Shape;156;p18"/>
          <p:cNvSpPr/>
          <p:nvPr/>
        </p:nvSpPr>
        <p:spPr>
          <a:xfrm>
            <a:off x="3624261" y="1730269"/>
            <a:ext cx="250568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SemiBold"/>
                <a:ea typeface="Nunito SemiBold"/>
                <a:cs typeface="Nunito SemiBold"/>
                <a:sym typeface="Nunito SemiBold"/>
              </a:rPr>
              <a:t>Lance Victoria</a:t>
            </a:r>
            <a:endParaRPr sz="2000">
              <a:solidFill>
                <a:srgbClr val="292E54"/>
              </a:solidFill>
              <a:latin typeface="Nunito SemiBold"/>
              <a:ea typeface="Nunito SemiBold"/>
              <a:cs typeface="Nunito SemiBold"/>
              <a:sym typeface="Nunito SemiBold"/>
            </a:endParaRPr>
          </a:p>
        </p:txBody>
      </p:sp>
      <p:sp>
        <p:nvSpPr>
          <p:cNvPr id="157" name="Google Shape;157;p18"/>
          <p:cNvSpPr/>
          <p:nvPr/>
        </p:nvSpPr>
        <p:spPr>
          <a:xfrm>
            <a:off x="3623304" y="5009290"/>
            <a:ext cx="4274118"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92E54"/>
                </a:solidFill>
                <a:latin typeface="Nunito"/>
                <a:ea typeface="Nunito"/>
                <a:cs typeface="Nunito"/>
                <a:sym typeface="Nunito"/>
              </a:rPr>
              <a:t>In charge of interacting with providing information about the company and what it offers.</a:t>
            </a:r>
            <a:endParaRPr sz="1800">
              <a:solidFill>
                <a:srgbClr val="292E54"/>
              </a:solidFill>
              <a:latin typeface="Nunito"/>
              <a:ea typeface="Nunito"/>
              <a:cs typeface="Nunito"/>
              <a:sym typeface="Nunito"/>
            </a:endParaRPr>
          </a:p>
        </p:txBody>
      </p:sp>
      <p:sp>
        <p:nvSpPr>
          <p:cNvPr id="158" name="Google Shape;158;p18"/>
          <p:cNvSpPr/>
          <p:nvPr/>
        </p:nvSpPr>
        <p:spPr>
          <a:xfrm>
            <a:off x="3621519" y="4622724"/>
            <a:ext cx="3400558"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292E54"/>
                </a:solidFill>
                <a:latin typeface="Nunito"/>
                <a:ea typeface="Nunito"/>
                <a:cs typeface="Nunito"/>
                <a:sym typeface="Nunito"/>
              </a:rPr>
              <a:t>Customer Service Representative</a:t>
            </a:r>
            <a:endParaRPr i="1" sz="1400">
              <a:solidFill>
                <a:srgbClr val="292E54"/>
              </a:solidFill>
              <a:latin typeface="Nunito"/>
              <a:ea typeface="Nunito"/>
              <a:cs typeface="Nunito"/>
              <a:sym typeface="Nunito"/>
            </a:endParaRPr>
          </a:p>
        </p:txBody>
      </p:sp>
      <p:sp>
        <p:nvSpPr>
          <p:cNvPr id="159" name="Google Shape;159;p18"/>
          <p:cNvSpPr/>
          <p:nvPr/>
        </p:nvSpPr>
        <p:spPr>
          <a:xfrm>
            <a:off x="3609620" y="4302828"/>
            <a:ext cx="208605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92E54"/>
                </a:solidFill>
                <a:latin typeface="Nunito SemiBold"/>
                <a:ea typeface="Nunito SemiBold"/>
                <a:cs typeface="Nunito SemiBold"/>
                <a:sym typeface="Nunito SemiBold"/>
              </a:rPr>
              <a:t>Justin Cook</a:t>
            </a:r>
            <a:endParaRPr sz="2000">
              <a:solidFill>
                <a:srgbClr val="292E54"/>
              </a:solidFill>
              <a:latin typeface="Nunito SemiBold"/>
              <a:ea typeface="Nunito SemiBold"/>
              <a:cs typeface="Nunito SemiBold"/>
              <a:sym typeface="Nunito SemiBold"/>
            </a:endParaRPr>
          </a:p>
        </p:txBody>
      </p:sp>
      <p:sp>
        <p:nvSpPr>
          <p:cNvPr id="160" name="Google Shape;160;p18"/>
          <p:cNvSpPr/>
          <p:nvPr/>
        </p:nvSpPr>
        <p:spPr>
          <a:xfrm rot="2701962">
            <a:off x="1314959" y="1705677"/>
            <a:ext cx="1656176" cy="1656176"/>
          </a:xfrm>
          <a:prstGeom prst="roundRect">
            <a:avLst>
              <a:gd fmla="val 16667" name="adj"/>
            </a:avLst>
          </a:prstGeom>
          <a:blipFill rotWithShape="0">
            <a:blip r:embed="rId3">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8"/>
          <p:cNvSpPr/>
          <p:nvPr/>
        </p:nvSpPr>
        <p:spPr>
          <a:xfrm rot="2701962">
            <a:off x="1299603" y="4203997"/>
            <a:ext cx="1656176" cy="1656176"/>
          </a:xfrm>
          <a:prstGeom prst="roundRect">
            <a:avLst>
              <a:gd fmla="val 16667" name="adj"/>
            </a:avLst>
          </a:prstGeom>
          <a:blipFill rotWithShape="0">
            <a:blip r:embed="rId4">
              <a:alphaModFix/>
            </a:blip>
            <a:stretch>
              <a:fillRect b="0" l="0" r="0" t="0"/>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2" name="Google Shape;162;p18"/>
          <p:cNvGrpSpPr/>
          <p:nvPr/>
        </p:nvGrpSpPr>
        <p:grpSpPr>
          <a:xfrm flipH="1">
            <a:off x="1305420" y="1531632"/>
            <a:ext cx="559837" cy="806212"/>
            <a:chOff x="1560057" y="3878051"/>
            <a:chExt cx="766543" cy="1103885"/>
          </a:xfrm>
        </p:grpSpPr>
        <p:cxnSp>
          <p:nvCxnSpPr>
            <p:cNvPr id="163" name="Google Shape;163;p18"/>
            <p:cNvCxnSpPr/>
            <p:nvPr/>
          </p:nvCxnSpPr>
          <p:spPr>
            <a:xfrm flipH="1">
              <a:off x="1583651" y="3878051"/>
              <a:ext cx="742949" cy="742951"/>
            </a:xfrm>
            <a:prstGeom prst="straightConnector1">
              <a:avLst/>
            </a:prstGeom>
            <a:noFill/>
            <a:ln cap="flat" cmpd="sng" w="57150">
              <a:solidFill>
                <a:schemeClr val="lt1"/>
              </a:solidFill>
              <a:prstDash val="solid"/>
              <a:miter lim="800000"/>
              <a:headEnd len="sm" w="sm" type="none"/>
              <a:tailEnd len="sm" w="sm" type="none"/>
            </a:ln>
          </p:spPr>
        </p:cxnSp>
        <p:cxnSp>
          <p:nvCxnSpPr>
            <p:cNvPr id="164" name="Google Shape;164;p18"/>
            <p:cNvCxnSpPr/>
            <p:nvPr/>
          </p:nvCxnSpPr>
          <p:spPr>
            <a:xfrm flipH="1">
              <a:off x="1560057" y="4238987"/>
              <a:ext cx="742950" cy="742949"/>
            </a:xfrm>
            <a:prstGeom prst="straightConnector1">
              <a:avLst/>
            </a:prstGeom>
            <a:noFill/>
            <a:ln cap="flat" cmpd="sng" w="120650">
              <a:solidFill>
                <a:schemeClr val="lt1"/>
              </a:solidFill>
              <a:prstDash val="solid"/>
              <a:miter lim="800000"/>
              <a:headEnd len="sm" w="sm" type="none"/>
              <a:tailEnd len="sm" w="sm" type="none"/>
            </a:ln>
          </p:spPr>
        </p:cxnSp>
      </p:grpSp>
      <p:grpSp>
        <p:nvGrpSpPr>
          <p:cNvPr id="165" name="Google Shape;165;p18"/>
          <p:cNvGrpSpPr/>
          <p:nvPr/>
        </p:nvGrpSpPr>
        <p:grpSpPr>
          <a:xfrm flipH="1" rot="10800000">
            <a:off x="2434974" y="5255321"/>
            <a:ext cx="559837" cy="806212"/>
            <a:chOff x="1560057" y="3878051"/>
            <a:chExt cx="766543" cy="1103885"/>
          </a:xfrm>
        </p:grpSpPr>
        <p:cxnSp>
          <p:nvCxnSpPr>
            <p:cNvPr id="166" name="Google Shape;166;p18"/>
            <p:cNvCxnSpPr/>
            <p:nvPr/>
          </p:nvCxnSpPr>
          <p:spPr>
            <a:xfrm flipH="1">
              <a:off x="1583651" y="3878051"/>
              <a:ext cx="742949" cy="742951"/>
            </a:xfrm>
            <a:prstGeom prst="straightConnector1">
              <a:avLst/>
            </a:prstGeom>
            <a:noFill/>
            <a:ln cap="flat" cmpd="sng" w="57150">
              <a:solidFill>
                <a:schemeClr val="lt1"/>
              </a:solidFill>
              <a:prstDash val="solid"/>
              <a:miter lim="800000"/>
              <a:headEnd len="sm" w="sm" type="none"/>
              <a:tailEnd len="sm" w="sm" type="none"/>
            </a:ln>
          </p:spPr>
        </p:cxnSp>
        <p:cxnSp>
          <p:nvCxnSpPr>
            <p:cNvPr id="167" name="Google Shape;167;p18"/>
            <p:cNvCxnSpPr/>
            <p:nvPr/>
          </p:nvCxnSpPr>
          <p:spPr>
            <a:xfrm flipH="1">
              <a:off x="1560057" y="4238987"/>
              <a:ext cx="742950" cy="742949"/>
            </a:xfrm>
            <a:prstGeom prst="straightConnector1">
              <a:avLst/>
            </a:prstGeom>
            <a:noFill/>
            <a:ln cap="flat" cmpd="sng" w="120650">
              <a:solidFill>
                <a:schemeClr val="lt1"/>
              </a:solidFill>
              <a:prstDash val="solid"/>
              <a:miter lim="800000"/>
              <a:headEnd len="sm" w="sm" type="none"/>
              <a:tailEnd len="sm" w="sm" type="none"/>
            </a:ln>
          </p:spPr>
        </p:cxnSp>
      </p:grpSp>
      <p:sp>
        <p:nvSpPr>
          <p:cNvPr id="168" name="Google Shape;168;p18"/>
          <p:cNvSpPr/>
          <p:nvPr/>
        </p:nvSpPr>
        <p:spPr>
          <a:xfrm>
            <a:off x="2204026" y="612183"/>
            <a:ext cx="473594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p:nvPr/>
        </p:nvSpPr>
        <p:spPr>
          <a:xfrm>
            <a:off x="2036084" y="561843"/>
            <a:ext cx="507183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Financial Advisory Team</a:t>
            </a:r>
            <a:endParaRPr sz="3200">
              <a:solidFill>
                <a:srgbClr val="95F1C8"/>
              </a:solidFill>
              <a:latin typeface="Nunito SemiBold"/>
              <a:ea typeface="Nunito SemiBold"/>
              <a:cs typeface="Nunito SemiBold"/>
              <a:sym typeface="Nunit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73" name="Shape 173"/>
        <p:cNvGrpSpPr/>
        <p:nvPr/>
      </p:nvGrpSpPr>
      <p:grpSpPr>
        <a:xfrm>
          <a:off x="0" y="0"/>
          <a:ext cx="0" cy="0"/>
          <a:chOff x="0" y="0"/>
          <a:chExt cx="0" cy="0"/>
        </a:xfrm>
      </p:grpSpPr>
      <p:sp>
        <p:nvSpPr>
          <p:cNvPr id="174" name="Google Shape;174;p19"/>
          <p:cNvSpPr/>
          <p:nvPr/>
        </p:nvSpPr>
        <p:spPr>
          <a:xfrm>
            <a:off x="893835" y="645357"/>
            <a:ext cx="2575080"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9"/>
          <p:cNvSpPr/>
          <p:nvPr/>
        </p:nvSpPr>
        <p:spPr>
          <a:xfrm>
            <a:off x="4612219" y="-13447"/>
            <a:ext cx="4531781" cy="6871447"/>
          </a:xfrm>
          <a:prstGeom prst="roundRect">
            <a:avLst>
              <a:gd fmla="val 0" name="adj"/>
            </a:avLst>
          </a:prstGeom>
          <a:blipFill rotWithShape="1">
            <a:blip r:embed="rId3">
              <a:alphaModFix/>
            </a:blip>
            <a:stretch>
              <a:fillRect b="-2771" l="-24845" r="-40350" t="-2217"/>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9"/>
          <p:cNvSpPr/>
          <p:nvPr/>
        </p:nvSpPr>
        <p:spPr>
          <a:xfrm>
            <a:off x="893834" y="1235914"/>
            <a:ext cx="3288067" cy="317009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2000">
                <a:solidFill>
                  <a:srgbClr val="292E54"/>
                </a:solidFill>
                <a:latin typeface="Nunito"/>
                <a:ea typeface="Nunito"/>
                <a:cs typeface="Nunito"/>
                <a:sym typeface="Nunito"/>
              </a:rPr>
              <a:t>The Retirement Advisor Magazine’s conducted survey in 2016 shows that 7 out of 10 people in the overall population deals with financial problems mainly due to misuse and/or mishandling of money as well as lack of insurance knowledge.</a:t>
            </a:r>
            <a:endParaRPr sz="2000">
              <a:solidFill>
                <a:srgbClr val="292E54"/>
              </a:solidFill>
              <a:latin typeface="Nunito"/>
              <a:ea typeface="Nunito"/>
              <a:cs typeface="Nunito"/>
              <a:sym typeface="Nunito"/>
            </a:endParaRPr>
          </a:p>
        </p:txBody>
      </p:sp>
      <p:sp>
        <p:nvSpPr>
          <p:cNvPr id="177" name="Google Shape;177;p19"/>
          <p:cNvSpPr/>
          <p:nvPr/>
        </p:nvSpPr>
        <p:spPr>
          <a:xfrm>
            <a:off x="910426" y="624045"/>
            <a:ext cx="25710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The Problem</a:t>
            </a:r>
            <a:endParaRPr/>
          </a:p>
        </p:txBody>
      </p:sp>
      <p:grpSp>
        <p:nvGrpSpPr>
          <p:cNvPr id="178" name="Google Shape;178;p19"/>
          <p:cNvGrpSpPr/>
          <p:nvPr/>
        </p:nvGrpSpPr>
        <p:grpSpPr>
          <a:xfrm>
            <a:off x="4240970" y="2907926"/>
            <a:ext cx="771525" cy="1028700"/>
            <a:chOff x="1531483" y="4008471"/>
            <a:chExt cx="771525" cy="1028700"/>
          </a:xfrm>
        </p:grpSpPr>
        <p:cxnSp>
          <p:nvCxnSpPr>
            <p:cNvPr id="179" name="Google Shape;179;p19"/>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180" name="Google Shape;180;p19"/>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84" name="Shape 184"/>
        <p:cNvGrpSpPr/>
        <p:nvPr/>
      </p:nvGrpSpPr>
      <p:grpSpPr>
        <a:xfrm>
          <a:off x="0" y="0"/>
          <a:ext cx="0" cy="0"/>
          <a:chOff x="0" y="0"/>
          <a:chExt cx="0" cy="0"/>
        </a:xfrm>
      </p:grpSpPr>
      <p:sp>
        <p:nvSpPr>
          <p:cNvPr id="185" name="Google Shape;185;p20"/>
          <p:cNvSpPr/>
          <p:nvPr/>
        </p:nvSpPr>
        <p:spPr>
          <a:xfrm>
            <a:off x="5033110" y="1492036"/>
            <a:ext cx="2490279"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20"/>
          <p:cNvSpPr/>
          <p:nvPr/>
        </p:nvSpPr>
        <p:spPr>
          <a:xfrm>
            <a:off x="0" y="-13447"/>
            <a:ext cx="4531781" cy="6871447"/>
          </a:xfrm>
          <a:prstGeom prst="roundRect">
            <a:avLst>
              <a:gd fmla="val 0" name="adj"/>
            </a:avLst>
          </a:prstGeom>
          <a:blipFill rotWithShape="1">
            <a:blip r:embed="rId3">
              <a:alphaModFix/>
            </a:blip>
            <a:stretch>
              <a:fillRect b="-3327" l="-49598" r="-65570" t="-1383"/>
            </a:stretch>
          </a:blipFill>
          <a:ln cap="flat" cmpd="sng" w="9525">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0"/>
          <p:cNvSpPr/>
          <p:nvPr/>
        </p:nvSpPr>
        <p:spPr>
          <a:xfrm>
            <a:off x="5042635" y="2040542"/>
            <a:ext cx="3375652" cy="175945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292E54"/>
                </a:solidFill>
                <a:latin typeface="Nunito"/>
                <a:ea typeface="Nunito"/>
                <a:cs typeface="Nunito"/>
                <a:sym typeface="Nunito"/>
              </a:rPr>
              <a:t>Hope Financial Inc. offers insurance, money management and other forms of financial assistance for anyone. </a:t>
            </a:r>
            <a:endParaRPr sz="2000">
              <a:solidFill>
                <a:srgbClr val="292E54"/>
              </a:solidFill>
              <a:latin typeface="Nunito"/>
              <a:ea typeface="Nunito"/>
              <a:cs typeface="Nunito"/>
              <a:sym typeface="Nunito"/>
            </a:endParaRPr>
          </a:p>
        </p:txBody>
      </p:sp>
      <p:sp>
        <p:nvSpPr>
          <p:cNvPr id="188" name="Google Shape;188;p20"/>
          <p:cNvSpPr/>
          <p:nvPr/>
        </p:nvSpPr>
        <p:spPr>
          <a:xfrm>
            <a:off x="5023585" y="1456210"/>
            <a:ext cx="250932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Our Solution</a:t>
            </a:r>
            <a:endParaRPr/>
          </a:p>
        </p:txBody>
      </p:sp>
      <p:grpSp>
        <p:nvGrpSpPr>
          <p:cNvPr id="189" name="Google Shape;189;p20"/>
          <p:cNvGrpSpPr/>
          <p:nvPr/>
        </p:nvGrpSpPr>
        <p:grpSpPr>
          <a:xfrm flipH="1">
            <a:off x="4139370" y="2907926"/>
            <a:ext cx="771525" cy="1028700"/>
            <a:chOff x="1531483" y="4008471"/>
            <a:chExt cx="771525" cy="1028700"/>
          </a:xfrm>
        </p:grpSpPr>
        <p:cxnSp>
          <p:nvCxnSpPr>
            <p:cNvPr id="190" name="Google Shape;190;p20"/>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191" name="Google Shape;191;p20"/>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5F1C8"/>
        </a:solidFill>
      </p:bgPr>
    </p:bg>
    <p:spTree>
      <p:nvGrpSpPr>
        <p:cNvPr id="195" name="Shape 195"/>
        <p:cNvGrpSpPr/>
        <p:nvPr/>
      </p:nvGrpSpPr>
      <p:grpSpPr>
        <a:xfrm>
          <a:off x="0" y="0"/>
          <a:ext cx="0" cy="0"/>
          <a:chOff x="0" y="0"/>
          <a:chExt cx="0" cy="0"/>
        </a:xfrm>
      </p:grpSpPr>
      <p:sp>
        <p:nvSpPr>
          <p:cNvPr id="196" name="Google Shape;196;p21"/>
          <p:cNvSpPr/>
          <p:nvPr/>
        </p:nvSpPr>
        <p:spPr>
          <a:xfrm>
            <a:off x="907624" y="2508100"/>
            <a:ext cx="2416148" cy="484094"/>
          </a:xfrm>
          <a:prstGeom prst="roundRect">
            <a:avLst>
              <a:gd fmla="val 50000" name="adj"/>
            </a:avLst>
          </a:prstGeom>
          <a:solidFill>
            <a:srgbClr val="292E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1"/>
          <p:cNvSpPr/>
          <p:nvPr/>
        </p:nvSpPr>
        <p:spPr>
          <a:xfrm>
            <a:off x="2467428" y="0"/>
            <a:ext cx="6676572" cy="6858000"/>
          </a:xfrm>
          <a:prstGeom prst="chevron">
            <a:avLst>
              <a:gd fmla="val 26522" name="adj"/>
            </a:avLst>
          </a:prstGeom>
          <a:blipFill rotWithShape="1">
            <a:blip r:embed="rId3">
              <a:alphaModFix/>
            </a:blip>
            <a:stretch>
              <a:fillRect b="-4163" l="-21835" r="-26534" t="-166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21"/>
          <p:cNvSpPr/>
          <p:nvPr/>
        </p:nvSpPr>
        <p:spPr>
          <a:xfrm>
            <a:off x="907623" y="2457760"/>
            <a:ext cx="2416149"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95F1C8"/>
                </a:solidFill>
                <a:latin typeface="Nunito SemiBold"/>
                <a:ea typeface="Nunito SemiBold"/>
                <a:cs typeface="Nunito SemiBold"/>
                <a:sym typeface="Nunito SemiBold"/>
              </a:rPr>
              <a:t>Advantages</a:t>
            </a:r>
            <a:endParaRPr/>
          </a:p>
        </p:txBody>
      </p:sp>
      <p:sp>
        <p:nvSpPr>
          <p:cNvPr id="199" name="Google Shape;199;p21"/>
          <p:cNvSpPr/>
          <p:nvPr/>
        </p:nvSpPr>
        <p:spPr>
          <a:xfrm>
            <a:off x="2413114" y="0"/>
            <a:ext cx="6676572" cy="6858000"/>
          </a:xfrm>
          <a:prstGeom prst="chevron">
            <a:avLst>
              <a:gd fmla="val 26522" name="adj"/>
            </a:avLst>
          </a:prstGeom>
          <a:solidFill>
            <a:srgbClr val="FFFFFF">
              <a:alpha val="7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21"/>
          <p:cNvSpPr/>
          <p:nvPr/>
        </p:nvSpPr>
        <p:spPr>
          <a:xfrm>
            <a:off x="907623" y="3067706"/>
            <a:ext cx="6620755" cy="1419619"/>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292E54"/>
                </a:solidFill>
                <a:latin typeface="Nunito"/>
                <a:ea typeface="Nunito"/>
                <a:cs typeface="Nunito"/>
                <a:sym typeface="Nunito"/>
              </a:rPr>
              <a:t>Hope Financial Inc. will provide services that are cheaper compared to other similar companies. Additionally, we will employ professional and responsible staff members who will provide clients with a hassle free experience.</a:t>
            </a:r>
            <a:endParaRPr sz="2000">
              <a:solidFill>
                <a:srgbClr val="292E54"/>
              </a:solidFill>
              <a:latin typeface="Nunito"/>
              <a:ea typeface="Nunito"/>
              <a:cs typeface="Nunito"/>
              <a:sym typeface="Nunito"/>
            </a:endParaRPr>
          </a:p>
        </p:txBody>
      </p:sp>
      <p:grpSp>
        <p:nvGrpSpPr>
          <p:cNvPr id="201" name="Google Shape;201;p21"/>
          <p:cNvGrpSpPr/>
          <p:nvPr/>
        </p:nvGrpSpPr>
        <p:grpSpPr>
          <a:xfrm rot="1567548">
            <a:off x="2742399" y="4897727"/>
            <a:ext cx="771525" cy="1028700"/>
            <a:chOff x="1531483" y="4008471"/>
            <a:chExt cx="771525" cy="1028700"/>
          </a:xfrm>
        </p:grpSpPr>
        <p:cxnSp>
          <p:nvCxnSpPr>
            <p:cNvPr id="202" name="Google Shape;202;p21"/>
            <p:cNvCxnSpPr/>
            <p:nvPr/>
          </p:nvCxnSpPr>
          <p:spPr>
            <a:xfrm flipH="1">
              <a:off x="1531483" y="4008471"/>
              <a:ext cx="742950" cy="742950"/>
            </a:xfrm>
            <a:prstGeom prst="straightConnector1">
              <a:avLst/>
            </a:prstGeom>
            <a:noFill/>
            <a:ln cap="flat" cmpd="sng" w="63500">
              <a:solidFill>
                <a:schemeClr val="lt1"/>
              </a:solidFill>
              <a:prstDash val="solid"/>
              <a:miter lim="800000"/>
              <a:headEnd len="sm" w="sm" type="none"/>
              <a:tailEnd len="sm" w="sm" type="none"/>
            </a:ln>
          </p:spPr>
        </p:cxnSp>
        <p:cxnSp>
          <p:nvCxnSpPr>
            <p:cNvPr id="203" name="Google Shape;203;p21"/>
            <p:cNvCxnSpPr/>
            <p:nvPr/>
          </p:nvCxnSpPr>
          <p:spPr>
            <a:xfrm flipH="1">
              <a:off x="1560058" y="4294221"/>
              <a:ext cx="742950" cy="742950"/>
            </a:xfrm>
            <a:prstGeom prst="straightConnector1">
              <a:avLst/>
            </a:prstGeom>
            <a:noFill/>
            <a:ln cap="flat" cmpd="sng" w="133350">
              <a:solidFill>
                <a:schemeClr val="lt1"/>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