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4000"/>
  <p:notesSz cx="6858000" cy="9144000"/>
  <p:embeddedFontLst>
    <p:embeddedFont>
      <p:font typeface="Montserrat"/>
      <p:bold r:id="rId27"/>
      <p:boldItalic r:id="rId28"/>
    </p:embeddedFont>
    <p:embeddedFont>
      <p:font typeface="Montserrat Light"/>
      <p:regular r:id="rId29"/>
      <p:bold r:id="rId30"/>
      <p:italic r:id="rId31"/>
      <p:boldItalic r:id="rId32"/>
    </p:embeddedFont>
    <p:embeddedFont>
      <p:font typeface="Helvetica Neue"/>
      <p:regular r:id="rId33"/>
      <p:bold r:id="rId34"/>
      <p:italic r:id="rId35"/>
      <p:boldItalic r:id="rId36"/>
    </p:embeddedFont>
    <p:embeddedFont>
      <p:font typeface="Helvetica Neue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HelveticaNeueLight-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bold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italic.fntdata"/><Relationship Id="rId30" Type="http://schemas.openxmlformats.org/officeDocument/2006/relationships/font" Target="fonts/MontserratLight-bold.fntdata"/><Relationship Id="rId11" Type="http://schemas.openxmlformats.org/officeDocument/2006/relationships/slide" Target="slides/slide7.xml"/><Relationship Id="rId33" Type="http://schemas.openxmlformats.org/officeDocument/2006/relationships/font" Target="fonts/HelveticaNeue-regular.fntdata"/><Relationship Id="rId10" Type="http://schemas.openxmlformats.org/officeDocument/2006/relationships/slide" Target="slides/slide6.xml"/><Relationship Id="rId32" Type="http://schemas.openxmlformats.org/officeDocument/2006/relationships/font" Target="fonts/MontserratLight-boldItalic.fntdata"/><Relationship Id="rId13" Type="http://schemas.openxmlformats.org/officeDocument/2006/relationships/slide" Target="slides/slide9.xml"/><Relationship Id="rId35" Type="http://schemas.openxmlformats.org/officeDocument/2006/relationships/font" Target="fonts/HelveticaNeue-italic.fntdata"/><Relationship Id="rId12" Type="http://schemas.openxmlformats.org/officeDocument/2006/relationships/slide" Target="slides/slide8.xml"/><Relationship Id="rId34" Type="http://schemas.openxmlformats.org/officeDocument/2006/relationships/font" Target="fonts/HelveticaNeue-bold.fntdata"/><Relationship Id="rId15" Type="http://schemas.openxmlformats.org/officeDocument/2006/relationships/slide" Target="slides/slide11.xml"/><Relationship Id="rId37" Type="http://schemas.openxmlformats.org/officeDocument/2006/relationships/font" Target="fonts/HelveticaNeueLight-regular.fntdata"/><Relationship Id="rId14" Type="http://schemas.openxmlformats.org/officeDocument/2006/relationships/slide" Target="slides/slide10.xml"/><Relationship Id="rId36" Type="http://schemas.openxmlformats.org/officeDocument/2006/relationships/font" Target="fonts/HelveticaNeue-boldItalic.fntdata"/><Relationship Id="rId17" Type="http://schemas.openxmlformats.org/officeDocument/2006/relationships/slide" Target="slides/slide13.xml"/><Relationship Id="rId39" Type="http://schemas.openxmlformats.org/officeDocument/2006/relationships/font" Target="fonts/HelveticaNeueLight-italic.fntdata"/><Relationship Id="rId16" Type="http://schemas.openxmlformats.org/officeDocument/2006/relationships/slide" Target="slides/slide12.xml"/><Relationship Id="rId38" Type="http://schemas.openxmlformats.org/officeDocument/2006/relationships/font" Target="fonts/HelveticaNeueLight-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Subtitle"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12" name="Google Shape;12;p2"/>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46" name="Shape 46"/>
        <p:cNvGrpSpPr/>
        <p:nvPr/>
      </p:nvGrpSpPr>
      <p:grpSpPr>
        <a:xfrm>
          <a:off x="0" y="0"/>
          <a:ext cx="0" cy="0"/>
          <a:chOff x="0" y="0"/>
          <a:chExt cx="0" cy="0"/>
        </a:xfrm>
      </p:grpSpPr>
      <p:sp>
        <p:nvSpPr>
          <p:cNvPr id="47" name="Google Shape;47;p11"/>
          <p:cNvSpPr txBox="1"/>
          <p:nvPr>
            <p:ph idx="1" type="body"/>
          </p:nvPr>
        </p:nvSpPr>
        <p:spPr>
          <a:xfrm>
            <a:off x="2387600" y="8953500"/>
            <a:ext cx="19621500" cy="6858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3800"/>
              <a:buFont typeface="Helvetica Neue"/>
              <a:buNone/>
              <a:defRPr sz="3800">
                <a:latin typeface="Helvetica Neue"/>
                <a:ea typeface="Helvetica Neue"/>
                <a:cs typeface="Helvetica Neue"/>
                <a:sym typeface="Helvetica Neue"/>
              </a:defRPr>
            </a:lvl1pPr>
            <a:lvl2pPr indent="-409575" lvl="1" marL="9144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2pPr>
            <a:lvl3pPr indent="-409575" lvl="2" marL="13716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3pPr>
            <a:lvl4pPr indent="-409575" lvl="3" marL="18288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4pPr>
            <a:lvl5pPr indent="-409575" lvl="4" marL="2286000" algn="ctr">
              <a:lnSpc>
                <a:spcPct val="100000"/>
              </a:lnSpc>
              <a:spcBef>
                <a:spcPts val="0"/>
              </a:spcBef>
              <a:spcAft>
                <a:spcPts val="0"/>
              </a:spcAft>
              <a:buClr>
                <a:srgbClr val="000000"/>
              </a:buClr>
              <a:buSzPts val="2850"/>
              <a:buFont typeface="Helvetica Neue"/>
              <a:buChar char="•"/>
              <a:defRPr sz="3800">
                <a:latin typeface="Helvetica Neue"/>
                <a:ea typeface="Helvetica Neue"/>
                <a:cs typeface="Helvetica Neue"/>
                <a:sym typeface="Helvetica Neue"/>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48" name="Google Shape;48;p11"/>
          <p:cNvSpPr txBox="1"/>
          <p:nvPr>
            <p:ph idx="2" type="body"/>
          </p:nvPr>
        </p:nvSpPr>
        <p:spPr>
          <a:xfrm>
            <a:off x="2387600" y="6045200"/>
            <a:ext cx="19621500" cy="8890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49" name="Google Shape;49;p11"/>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p:cSld name="Photo">
    <p:spTree>
      <p:nvGrpSpPr>
        <p:cNvPr id="50" name="Shape 50"/>
        <p:cNvGrpSpPr/>
        <p:nvPr/>
      </p:nvGrpSpPr>
      <p:grpSpPr>
        <a:xfrm>
          <a:off x="0" y="0"/>
          <a:ext cx="0" cy="0"/>
          <a:chOff x="0" y="0"/>
          <a:chExt cx="0" cy="0"/>
        </a:xfrm>
      </p:grpSpPr>
      <p:sp>
        <p:nvSpPr>
          <p:cNvPr id="51" name="Google Shape;51;p12"/>
          <p:cNvSpPr/>
          <p:nvPr>
            <p:ph idx="2" type="pic"/>
          </p:nvPr>
        </p:nvSpPr>
        <p:spPr>
          <a:xfrm>
            <a:off x="0" y="0"/>
            <a:ext cx="24384001" cy="137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52" name="Google Shape;52;p12"/>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3" name="Shape 53"/>
        <p:cNvGrpSpPr/>
        <p:nvPr/>
      </p:nvGrpSpPr>
      <p:grpSpPr>
        <a:xfrm>
          <a:off x="0" y="0"/>
          <a:ext cx="0" cy="0"/>
          <a:chOff x="0" y="0"/>
          <a:chExt cx="0" cy="0"/>
        </a:xfrm>
      </p:grpSpPr>
      <p:sp>
        <p:nvSpPr>
          <p:cNvPr id="54" name="Google Shape;54;p13"/>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Horizontal" type="tx">
  <p:cSld name="TITLE_AND_BODY">
    <p:spTree>
      <p:nvGrpSpPr>
        <p:cNvPr id="13" name="Shape 13"/>
        <p:cNvGrpSpPr/>
        <p:nvPr/>
      </p:nvGrpSpPr>
      <p:grpSpPr>
        <a:xfrm>
          <a:off x="0" y="0"/>
          <a:ext cx="0" cy="0"/>
          <a:chOff x="0" y="0"/>
          <a:chExt cx="0" cy="0"/>
        </a:xfrm>
      </p:grpSpPr>
      <p:sp>
        <p:nvSpPr>
          <p:cNvPr id="14" name="Google Shape;14;p3"/>
          <p:cNvSpPr/>
          <p:nvPr>
            <p:ph idx="2" type="pic"/>
          </p:nvPr>
        </p:nvSpPr>
        <p:spPr>
          <a:xfrm>
            <a:off x="3125966" y="673100"/>
            <a:ext cx="18135605" cy="8737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15" name="Google Shape;15;p3"/>
          <p:cNvSpPr txBox="1"/>
          <p:nvPr>
            <p:ph type="title"/>
          </p:nvPr>
        </p:nvSpPr>
        <p:spPr>
          <a:xfrm>
            <a:off x="635000" y="9448800"/>
            <a:ext cx="23114000" cy="20066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6" name="Google Shape;16;p3"/>
          <p:cNvSpPr txBox="1"/>
          <p:nvPr>
            <p:ph idx="1" type="body"/>
          </p:nvPr>
        </p:nvSpPr>
        <p:spPr>
          <a:xfrm>
            <a:off x="635000" y="11518900"/>
            <a:ext cx="23114000" cy="15875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17" name="Google Shape;17;p3"/>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Center">
  <p:cSld name="Title - Center">
    <p:spTree>
      <p:nvGrpSpPr>
        <p:cNvPr id="18" name="Shape 18"/>
        <p:cNvGrpSpPr/>
        <p:nvPr/>
      </p:nvGrpSpPr>
      <p:grpSpPr>
        <a:xfrm>
          <a:off x="0" y="0"/>
          <a:ext cx="0" cy="0"/>
          <a:chOff x="0" y="0"/>
          <a:chExt cx="0" cy="0"/>
        </a:xfrm>
      </p:grpSpPr>
      <p:sp>
        <p:nvSpPr>
          <p:cNvPr id="19" name="Google Shape;19;p4"/>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Vertical">
  <p:cSld name="Photo - Vertical">
    <p:spTree>
      <p:nvGrpSpPr>
        <p:cNvPr id="21" name="Shape 21"/>
        <p:cNvGrpSpPr/>
        <p:nvPr/>
      </p:nvGrpSpPr>
      <p:grpSpPr>
        <a:xfrm>
          <a:off x="0" y="0"/>
          <a:ext cx="0" cy="0"/>
          <a:chOff x="0" y="0"/>
          <a:chExt cx="0" cy="0"/>
        </a:xfrm>
      </p:grpSpPr>
      <p:sp>
        <p:nvSpPr>
          <p:cNvPr id="22" name="Google Shape;22;p5"/>
          <p:cNvSpPr/>
          <p:nvPr>
            <p:ph idx="2" type="pic"/>
          </p:nvPr>
        </p:nvSpPr>
        <p:spPr>
          <a:xfrm>
            <a:off x="13165980" y="1104900"/>
            <a:ext cx="9525003" cy="11506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23" name="Google Shape;23;p5"/>
          <p:cNvSpPr txBox="1"/>
          <p:nvPr>
            <p:ph type="title"/>
          </p:nvPr>
        </p:nvSpPr>
        <p:spPr>
          <a:xfrm>
            <a:off x="1651000" y="1104900"/>
            <a:ext cx="10223500" cy="5613400"/>
          </a:xfrm>
          <a:prstGeom prst="rect">
            <a:avLst/>
          </a:prstGeom>
          <a:noFill/>
          <a:ln>
            <a:noFill/>
          </a:ln>
        </p:spPr>
        <p:txBody>
          <a:bodyPr anchorCtr="0" anchor="b" bIns="50800" lIns="50800" spcFirstLastPara="1" rIns="50800" wrap="square" tIns="50800">
            <a:noAutofit/>
          </a:bodyPr>
          <a:lstStyle>
            <a:lvl1pPr lvl="0" algn="ctr">
              <a:lnSpc>
                <a:spcPct val="100000"/>
              </a:lnSpc>
              <a:spcBef>
                <a:spcPts val="0"/>
              </a:spcBef>
              <a:spcAft>
                <a:spcPts val="0"/>
              </a:spcAft>
              <a:buClr>
                <a:srgbClr val="000000"/>
              </a:buClr>
              <a:buSzPts val="8400"/>
              <a:buFont typeface="Helvetica Neue Light"/>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 type="body"/>
          </p:nvPr>
        </p:nvSpPr>
        <p:spPr>
          <a:xfrm>
            <a:off x="1651000" y="6845300"/>
            <a:ext cx="10223500" cy="5765800"/>
          </a:xfrm>
          <a:prstGeom prst="rect">
            <a:avLst/>
          </a:prstGeom>
          <a:noFill/>
          <a:ln>
            <a:noFill/>
          </a:ln>
        </p:spPr>
        <p:txBody>
          <a:bodyPr anchorCtr="0" anchor="t" bIns="50800" lIns="50800" spcFirstLastPara="1" rIns="50800" wrap="square" tIns="50800">
            <a:noAutofit/>
          </a:bodyPr>
          <a:lstStyle>
            <a:lvl1pPr indent="-228600" lvl="0" marL="457200" algn="ctr">
              <a:lnSpc>
                <a:spcPct val="100000"/>
              </a:lnSpc>
              <a:spcBef>
                <a:spcPts val="0"/>
              </a:spcBef>
              <a:spcAft>
                <a:spcPts val="0"/>
              </a:spcAft>
              <a:buClr>
                <a:srgbClr val="000000"/>
              </a:buClr>
              <a:buSzPts val="4400"/>
              <a:buFont typeface="Helvetica Neue Light"/>
              <a:buNone/>
              <a:defRPr sz="4400"/>
            </a:lvl1pPr>
            <a:lvl2pPr indent="-228600" lvl="1" marL="914400" algn="ctr">
              <a:lnSpc>
                <a:spcPct val="100000"/>
              </a:lnSpc>
              <a:spcBef>
                <a:spcPts val="0"/>
              </a:spcBef>
              <a:spcAft>
                <a:spcPts val="0"/>
              </a:spcAft>
              <a:buClr>
                <a:srgbClr val="000000"/>
              </a:buClr>
              <a:buSzPts val="4400"/>
              <a:buFont typeface="Helvetica Neue Light"/>
              <a:buNone/>
              <a:defRPr sz="4400"/>
            </a:lvl2pPr>
            <a:lvl3pPr indent="-228600" lvl="2" marL="1371600" algn="ctr">
              <a:lnSpc>
                <a:spcPct val="100000"/>
              </a:lnSpc>
              <a:spcBef>
                <a:spcPts val="0"/>
              </a:spcBef>
              <a:spcAft>
                <a:spcPts val="0"/>
              </a:spcAft>
              <a:buClr>
                <a:srgbClr val="000000"/>
              </a:buClr>
              <a:buSzPts val="4400"/>
              <a:buFont typeface="Helvetica Neue Light"/>
              <a:buNone/>
              <a:defRPr sz="4400"/>
            </a:lvl3pPr>
            <a:lvl4pPr indent="-228600" lvl="3" marL="1828800" algn="ctr">
              <a:lnSpc>
                <a:spcPct val="100000"/>
              </a:lnSpc>
              <a:spcBef>
                <a:spcPts val="0"/>
              </a:spcBef>
              <a:spcAft>
                <a:spcPts val="0"/>
              </a:spcAft>
              <a:buClr>
                <a:srgbClr val="000000"/>
              </a:buClr>
              <a:buSzPts val="4400"/>
              <a:buFont typeface="Helvetica Neue Light"/>
              <a:buNone/>
              <a:defRPr sz="4400"/>
            </a:lvl4pPr>
            <a:lvl5pPr indent="-228600" lvl="4" marL="2286000" algn="ctr">
              <a:lnSpc>
                <a:spcPct val="100000"/>
              </a:lnSpc>
              <a:spcBef>
                <a:spcPts val="0"/>
              </a:spcBef>
              <a:spcAft>
                <a:spcPts val="0"/>
              </a:spcAft>
              <a:buClr>
                <a:srgbClr val="000000"/>
              </a:buClr>
              <a:buSzPts val="4400"/>
              <a:buFont typeface="Helvetica Neue Light"/>
              <a:buNone/>
              <a:defRPr sz="44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25" name="Google Shape;25;p5"/>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 - Top">
    <p:spTree>
      <p:nvGrpSpPr>
        <p:cNvPr id="26" name="Shape 26"/>
        <p:cNvGrpSpPr/>
        <p:nvPr/>
      </p:nvGrpSpPr>
      <p:grpSpPr>
        <a:xfrm>
          <a:off x="0" y="0"/>
          <a:ext cx="0" cy="0"/>
          <a:chOff x="0" y="0"/>
          <a:chExt cx="0" cy="0"/>
        </a:xfrm>
      </p:grpSpPr>
      <p:sp>
        <p:nvSpPr>
          <p:cNvPr id="27" name="Google Shape;27;p6"/>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29" name="Shape 29"/>
        <p:cNvGrpSpPr/>
        <p:nvPr/>
      </p:nvGrpSpPr>
      <p:grpSpPr>
        <a:xfrm>
          <a:off x="0" y="0"/>
          <a:ext cx="0" cy="0"/>
          <a:chOff x="0" y="0"/>
          <a:chExt cx="0" cy="0"/>
        </a:xfrm>
      </p:grpSpPr>
      <p:sp>
        <p:nvSpPr>
          <p:cNvPr id="30" name="Google Shape;30;p7"/>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7"/>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32" name="Google Shape;32;p7"/>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Bullets &amp; Photo">
  <p:cSld name="Title, Bullets &amp; Photo">
    <p:spTree>
      <p:nvGrpSpPr>
        <p:cNvPr id="33" name="Shape 33"/>
        <p:cNvGrpSpPr/>
        <p:nvPr/>
      </p:nvGrpSpPr>
      <p:grpSpPr>
        <a:xfrm>
          <a:off x="0" y="0"/>
          <a:ext cx="0" cy="0"/>
          <a:chOff x="0" y="0"/>
          <a:chExt cx="0" cy="0"/>
        </a:xfrm>
      </p:grpSpPr>
      <p:sp>
        <p:nvSpPr>
          <p:cNvPr id="34" name="Google Shape;34;p8"/>
          <p:cNvSpPr/>
          <p:nvPr>
            <p:ph idx="2" type="pic"/>
          </p:nvPr>
        </p:nvSpPr>
        <p:spPr>
          <a:xfrm>
            <a:off x="13169900" y="3238500"/>
            <a:ext cx="9525000" cy="9207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35" name="Google Shape;35;p8"/>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1689100" y="3238500"/>
            <a:ext cx="10007600" cy="9207500"/>
          </a:xfrm>
          <a:prstGeom prst="rect">
            <a:avLst/>
          </a:prstGeom>
          <a:noFill/>
          <a:ln>
            <a:noFill/>
          </a:ln>
        </p:spPr>
        <p:txBody>
          <a:bodyPr anchorCtr="0" anchor="ctr" bIns="50800" lIns="50800" spcFirstLastPara="1" rIns="50800" wrap="square" tIns="50800">
            <a:noAutofit/>
          </a:bodyPr>
          <a:lstStyle>
            <a:lvl1pPr indent="-442912" lvl="0" marL="457200" algn="l">
              <a:lnSpc>
                <a:spcPct val="100000"/>
              </a:lnSpc>
              <a:spcBef>
                <a:spcPts val="4500"/>
              </a:spcBef>
              <a:spcAft>
                <a:spcPts val="0"/>
              </a:spcAft>
              <a:buClr>
                <a:srgbClr val="000000"/>
              </a:buClr>
              <a:buSzPts val="3375"/>
              <a:buFont typeface="Helvetica Neue Light"/>
              <a:buChar char="•"/>
              <a:defRPr sz="4500"/>
            </a:lvl1pPr>
            <a:lvl2pPr indent="-442912" lvl="1" marL="914400" algn="l">
              <a:lnSpc>
                <a:spcPct val="100000"/>
              </a:lnSpc>
              <a:spcBef>
                <a:spcPts val="4500"/>
              </a:spcBef>
              <a:spcAft>
                <a:spcPts val="0"/>
              </a:spcAft>
              <a:buClr>
                <a:srgbClr val="000000"/>
              </a:buClr>
              <a:buSzPts val="3375"/>
              <a:buFont typeface="Helvetica Neue Light"/>
              <a:buChar char="•"/>
              <a:defRPr sz="4500"/>
            </a:lvl2pPr>
            <a:lvl3pPr indent="-442912" lvl="2" marL="1371600" algn="l">
              <a:lnSpc>
                <a:spcPct val="100000"/>
              </a:lnSpc>
              <a:spcBef>
                <a:spcPts val="4500"/>
              </a:spcBef>
              <a:spcAft>
                <a:spcPts val="0"/>
              </a:spcAft>
              <a:buClr>
                <a:srgbClr val="000000"/>
              </a:buClr>
              <a:buSzPts val="3375"/>
              <a:buFont typeface="Helvetica Neue Light"/>
              <a:buChar char="•"/>
              <a:defRPr sz="4500"/>
            </a:lvl3pPr>
            <a:lvl4pPr indent="-442912" lvl="3" marL="1828800" algn="l">
              <a:lnSpc>
                <a:spcPct val="100000"/>
              </a:lnSpc>
              <a:spcBef>
                <a:spcPts val="4500"/>
              </a:spcBef>
              <a:spcAft>
                <a:spcPts val="0"/>
              </a:spcAft>
              <a:buClr>
                <a:srgbClr val="000000"/>
              </a:buClr>
              <a:buSzPts val="3375"/>
              <a:buFont typeface="Helvetica Neue Light"/>
              <a:buChar char="•"/>
              <a:defRPr sz="4500"/>
            </a:lvl4pPr>
            <a:lvl5pPr indent="-442912" lvl="4" marL="2286000" algn="l">
              <a:lnSpc>
                <a:spcPct val="100000"/>
              </a:lnSpc>
              <a:spcBef>
                <a:spcPts val="4500"/>
              </a:spcBef>
              <a:spcAft>
                <a:spcPts val="0"/>
              </a:spcAft>
              <a:buClr>
                <a:srgbClr val="000000"/>
              </a:buClr>
              <a:buSzPts val="3375"/>
              <a:buFont typeface="Helvetica Neue Light"/>
              <a:buChar char="•"/>
              <a:defRPr sz="4500"/>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37" name="Google Shape;37;p8"/>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38" name="Shape 38"/>
        <p:cNvGrpSpPr/>
        <p:nvPr/>
      </p:nvGrpSpPr>
      <p:grpSpPr>
        <a:xfrm>
          <a:off x="0" y="0"/>
          <a:ext cx="0" cy="0"/>
          <a:chOff x="0" y="0"/>
          <a:chExt cx="0" cy="0"/>
        </a:xfrm>
      </p:grpSpPr>
      <p:sp>
        <p:nvSpPr>
          <p:cNvPr id="39" name="Google Shape;39;p9"/>
          <p:cNvSpPr txBox="1"/>
          <p:nvPr>
            <p:ph idx="1" type="body"/>
          </p:nvPr>
        </p:nvSpPr>
        <p:spPr>
          <a:xfrm>
            <a:off x="1689100" y="1778000"/>
            <a:ext cx="21005799" cy="10147300"/>
          </a:xfrm>
          <a:prstGeom prst="rect">
            <a:avLst/>
          </a:prstGeom>
          <a:noFill/>
          <a:ln>
            <a:noFill/>
          </a:ln>
        </p:spPr>
        <p:txBody>
          <a:bodyPr anchorCtr="0" anchor="ctr" bIns="50800" lIns="50800" spcFirstLastPara="1" rIns="50800" wrap="square" tIns="50800">
            <a:noAutofit/>
          </a:bodyPr>
          <a:lstStyle>
            <a:lvl1pPr indent="-314325" lvl="0" marL="457200" algn="l">
              <a:lnSpc>
                <a:spcPct val="100000"/>
              </a:lnSpc>
              <a:spcBef>
                <a:spcPts val="5900"/>
              </a:spcBef>
              <a:spcAft>
                <a:spcPts val="0"/>
              </a:spcAft>
              <a:buClr>
                <a:srgbClr val="000000"/>
              </a:buClr>
              <a:buSzPts val="1350"/>
              <a:buChar char="•"/>
              <a:defRPr/>
            </a:lvl1pPr>
            <a:lvl2pPr indent="-314325" lvl="1" marL="914400" algn="l">
              <a:lnSpc>
                <a:spcPct val="100000"/>
              </a:lnSpc>
              <a:spcBef>
                <a:spcPts val="5900"/>
              </a:spcBef>
              <a:spcAft>
                <a:spcPts val="0"/>
              </a:spcAft>
              <a:buClr>
                <a:srgbClr val="000000"/>
              </a:buClr>
              <a:buSzPts val="1350"/>
              <a:buChar char="•"/>
              <a:defRPr/>
            </a:lvl2pPr>
            <a:lvl3pPr indent="-314325" lvl="2" marL="1371600" algn="l">
              <a:lnSpc>
                <a:spcPct val="100000"/>
              </a:lnSpc>
              <a:spcBef>
                <a:spcPts val="5900"/>
              </a:spcBef>
              <a:spcAft>
                <a:spcPts val="0"/>
              </a:spcAft>
              <a:buClr>
                <a:srgbClr val="000000"/>
              </a:buClr>
              <a:buSzPts val="1350"/>
              <a:buChar char="•"/>
              <a:defRPr/>
            </a:lvl3pPr>
            <a:lvl4pPr indent="-314325" lvl="3" marL="1828800" algn="l">
              <a:lnSpc>
                <a:spcPct val="100000"/>
              </a:lnSpc>
              <a:spcBef>
                <a:spcPts val="5900"/>
              </a:spcBef>
              <a:spcAft>
                <a:spcPts val="0"/>
              </a:spcAft>
              <a:buClr>
                <a:srgbClr val="000000"/>
              </a:buClr>
              <a:buSzPts val="1350"/>
              <a:buChar char="•"/>
              <a:defRPr/>
            </a:lvl4pPr>
            <a:lvl5pPr indent="-314325" lvl="4" marL="2286000" algn="l">
              <a:lnSpc>
                <a:spcPct val="100000"/>
              </a:lnSpc>
              <a:spcBef>
                <a:spcPts val="5900"/>
              </a:spcBef>
              <a:spcAft>
                <a:spcPts val="0"/>
              </a:spcAft>
              <a:buClr>
                <a:srgbClr val="000000"/>
              </a:buClr>
              <a:buSzPts val="1350"/>
              <a:buChar char="•"/>
              <a:defRPr/>
            </a:lvl5pPr>
            <a:lvl6pPr indent="-314325" lvl="5" marL="2743200" algn="l">
              <a:lnSpc>
                <a:spcPct val="100000"/>
              </a:lnSpc>
              <a:spcBef>
                <a:spcPts val="5900"/>
              </a:spcBef>
              <a:spcAft>
                <a:spcPts val="0"/>
              </a:spcAft>
              <a:buClr>
                <a:srgbClr val="000000"/>
              </a:buClr>
              <a:buSzPts val="1350"/>
              <a:buChar char="•"/>
              <a:defRPr/>
            </a:lvl6pPr>
            <a:lvl7pPr indent="-314325" lvl="6" marL="3200400" algn="l">
              <a:lnSpc>
                <a:spcPct val="100000"/>
              </a:lnSpc>
              <a:spcBef>
                <a:spcPts val="5900"/>
              </a:spcBef>
              <a:spcAft>
                <a:spcPts val="0"/>
              </a:spcAft>
              <a:buClr>
                <a:srgbClr val="000000"/>
              </a:buClr>
              <a:buSzPts val="1350"/>
              <a:buChar char="•"/>
              <a:defRPr/>
            </a:lvl7pPr>
            <a:lvl8pPr indent="-314325" lvl="7" marL="3657600" algn="l">
              <a:lnSpc>
                <a:spcPct val="100000"/>
              </a:lnSpc>
              <a:spcBef>
                <a:spcPts val="5900"/>
              </a:spcBef>
              <a:spcAft>
                <a:spcPts val="0"/>
              </a:spcAft>
              <a:buClr>
                <a:srgbClr val="000000"/>
              </a:buClr>
              <a:buSzPts val="1350"/>
              <a:buChar char="•"/>
              <a:defRPr/>
            </a:lvl8pPr>
            <a:lvl9pPr indent="-314325" lvl="8" marL="4114800" algn="l">
              <a:lnSpc>
                <a:spcPct val="100000"/>
              </a:lnSpc>
              <a:spcBef>
                <a:spcPts val="5900"/>
              </a:spcBef>
              <a:spcAft>
                <a:spcPts val="0"/>
              </a:spcAft>
              <a:buClr>
                <a:srgbClr val="000000"/>
              </a:buClr>
              <a:buSzPts val="1350"/>
              <a:buChar char="•"/>
              <a:defRPr/>
            </a:lvl9pPr>
          </a:lstStyle>
          <a:p/>
        </p:txBody>
      </p:sp>
      <p:sp>
        <p:nvSpPr>
          <p:cNvPr id="40" name="Google Shape;40;p9"/>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 3 Up">
  <p:cSld name="Photo - 3 Up">
    <p:spTree>
      <p:nvGrpSpPr>
        <p:cNvPr id="41" name="Shape 41"/>
        <p:cNvGrpSpPr/>
        <p:nvPr/>
      </p:nvGrpSpPr>
      <p:grpSpPr>
        <a:xfrm>
          <a:off x="0" y="0"/>
          <a:ext cx="0" cy="0"/>
          <a:chOff x="0" y="0"/>
          <a:chExt cx="0" cy="0"/>
        </a:xfrm>
      </p:grpSpPr>
      <p:sp>
        <p:nvSpPr>
          <p:cNvPr id="42" name="Google Shape;42;p10"/>
          <p:cNvSpPr/>
          <p:nvPr>
            <p:ph idx="2" type="pic"/>
          </p:nvPr>
        </p:nvSpPr>
        <p:spPr>
          <a:xfrm>
            <a:off x="15760700" y="7048500"/>
            <a:ext cx="7404100" cy="5549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43" name="Google Shape;43;p10"/>
          <p:cNvSpPr/>
          <p:nvPr>
            <p:ph idx="3" type="pic"/>
          </p:nvPr>
        </p:nvSpPr>
        <p:spPr>
          <a:xfrm>
            <a:off x="15760700" y="1130300"/>
            <a:ext cx="7404100" cy="5549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44" name="Google Shape;44;p10"/>
          <p:cNvSpPr/>
          <p:nvPr>
            <p:ph idx="4" type="pic"/>
          </p:nvPr>
        </p:nvSpPr>
        <p:spPr>
          <a:xfrm>
            <a:off x="1206500" y="1130300"/>
            <a:ext cx="14173200" cy="1146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45" name="Google Shape;45;p10"/>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89100" y="952500"/>
            <a:ext cx="21005799" cy="2286000"/>
          </a:xfrm>
          <a:prstGeom prst="rect">
            <a:avLst/>
          </a:prstGeom>
          <a:noFill/>
          <a:ln>
            <a:noFill/>
          </a:ln>
        </p:spPr>
        <p:txBody>
          <a:bodyPr anchorCtr="0" anchor="ctr" bIns="50800" lIns="50800" spcFirstLastPara="1" rIns="50800" wrap="square" tIns="50800">
            <a:noAutofit/>
          </a:bodyPr>
          <a:lstStyle>
            <a:lvl1pPr lvl="0"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11200"/>
              <a:buFont typeface="Helvetica Neue Light"/>
              <a:buNone/>
              <a:defRPr b="0" i="0" sz="112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
          <p:cNvSpPr txBox="1"/>
          <p:nvPr>
            <p:ph idx="1" type="body"/>
          </p:nvPr>
        </p:nvSpPr>
        <p:spPr>
          <a:xfrm>
            <a:off x="1689100" y="3238500"/>
            <a:ext cx="21005799" cy="9207500"/>
          </a:xfrm>
          <a:prstGeom prst="rect">
            <a:avLst/>
          </a:prstGeom>
          <a:noFill/>
          <a:ln>
            <a:noFill/>
          </a:ln>
        </p:spPr>
        <p:txBody>
          <a:bodyPr anchorCtr="0" anchor="ctr" bIns="50800" lIns="50800" spcFirstLastPara="1" rIns="50800" wrap="square" tIns="50800">
            <a:noAutofit/>
          </a:bodyPr>
          <a:lstStyle>
            <a:lvl1pPr indent="-476250" lvl="0" marL="457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1pPr>
            <a:lvl2pPr indent="-476250" lvl="1" marL="914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2pPr>
            <a:lvl3pPr indent="-476250" lvl="2" marL="1371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3pPr>
            <a:lvl4pPr indent="-476250" lvl="3" marL="1828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4pPr>
            <a:lvl5pPr indent="-476250" lvl="4" marL="22860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5pPr>
            <a:lvl6pPr indent="-476250" lvl="5" marL="27432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6pPr>
            <a:lvl7pPr indent="-476250" lvl="6" marL="32004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7pPr>
            <a:lvl8pPr indent="-476250" lvl="7" marL="36576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8pPr>
            <a:lvl9pPr indent="-476250" lvl="8" marL="4114800" marR="0" rtl="0" algn="l">
              <a:lnSpc>
                <a:spcPct val="100000"/>
              </a:lnSpc>
              <a:spcBef>
                <a:spcPts val="5900"/>
              </a:spcBef>
              <a:spcAft>
                <a:spcPts val="0"/>
              </a:spcAft>
              <a:buClr>
                <a:srgbClr val="000000"/>
              </a:buClr>
              <a:buSzPts val="3900"/>
              <a:buFont typeface="Helvetica Neue Light"/>
              <a:buChar char="•"/>
              <a:defRPr b="0" i="0" sz="5200" u="none" cap="none" strike="noStrike">
                <a:solidFill>
                  <a:srgbClr val="000000"/>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11959031" y="13081000"/>
            <a:ext cx="453238" cy="4699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000">
        <p:push dir="r"/>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4.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hyperlink" Target="mailto:geneva@techsolution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4.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0" l="0" r="0" t="0"/>
          <a:stretch/>
        </p:blipFill>
        <p:spPr>
          <a:xfrm>
            <a:off x="-149703" y="-152403"/>
            <a:ext cx="24536034" cy="18403600"/>
          </a:xfrm>
          <a:prstGeom prst="rect">
            <a:avLst/>
          </a:prstGeom>
          <a:noFill/>
          <a:ln>
            <a:noFill/>
          </a:ln>
        </p:spPr>
      </p:pic>
      <p:sp>
        <p:nvSpPr>
          <p:cNvPr id="60" name="Google Shape;60;p14"/>
          <p:cNvSpPr/>
          <p:nvPr/>
        </p:nvSpPr>
        <p:spPr>
          <a:xfrm>
            <a:off x="10498174" y="7759701"/>
            <a:ext cx="3564600" cy="1056900"/>
          </a:xfrm>
          <a:prstGeom prst="rect">
            <a:avLst/>
          </a:prstGeom>
          <a:solidFill>
            <a:srgbClr val="F6B84A"/>
          </a:solidFill>
          <a:ln cap="flat" cmpd="sng" w="25400">
            <a:solidFill>
              <a:srgbClr val="F6B84A"/>
            </a:solidFill>
            <a:prstDash val="solid"/>
            <a:round/>
            <a:headEnd len="sm" w="sm" type="none"/>
            <a:tailEnd len="sm" w="sm" type="none"/>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61" name="Google Shape;61;p14"/>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62" name="Google Shape;62;p14"/>
          <p:cNvSpPr/>
          <p:nvPr/>
        </p:nvSpPr>
        <p:spPr>
          <a:xfrm>
            <a:off x="10800781" y="8064503"/>
            <a:ext cx="2959500" cy="546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2900"/>
              <a:buFont typeface="Montserrat"/>
              <a:buNone/>
            </a:pPr>
            <a:r>
              <a:rPr b="1" i="0" lang="en-US" sz="2900" u="none" cap="none" strike="noStrike">
                <a:solidFill>
                  <a:srgbClr val="004141"/>
                </a:solidFill>
                <a:latin typeface="Montserrat"/>
                <a:ea typeface="Montserrat"/>
                <a:cs typeface="Montserrat"/>
                <a:sym typeface="Montserrat"/>
              </a:rPr>
              <a:t>March 10, 2019</a:t>
            </a:r>
            <a:endParaRPr/>
          </a:p>
        </p:txBody>
      </p:sp>
      <p:sp>
        <p:nvSpPr>
          <p:cNvPr id="63" name="Google Shape;63;p14"/>
          <p:cNvSpPr/>
          <p:nvPr/>
        </p:nvSpPr>
        <p:spPr>
          <a:xfrm>
            <a:off x="1411084" y="11125200"/>
            <a:ext cx="2554618" cy="1625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700"/>
              <a:buFont typeface="Helvetica Neue Light"/>
              <a:buNone/>
            </a:pPr>
            <a:r>
              <a:rPr b="0" i="0" lang="en-US" sz="1700" u="none" cap="none" strike="noStrike">
                <a:solidFill>
                  <a:srgbClr val="004141"/>
                </a:solidFill>
                <a:latin typeface="Helvetica Neue Light"/>
                <a:ea typeface="Helvetica Neue Light"/>
                <a:cs typeface="Helvetica Neue Light"/>
                <a:sym typeface="Helvetica Neue Light"/>
              </a:rPr>
              <a:t>Peter Arbor</a:t>
            </a:r>
            <a:endParaRPr/>
          </a:p>
          <a:p>
            <a:pPr indent="0" lvl="0" marL="0" marR="0" rtl="0" algn="l">
              <a:lnSpc>
                <a:spcPct val="100000"/>
              </a:lnSpc>
              <a:spcBef>
                <a:spcPts val="0"/>
              </a:spcBef>
              <a:spcAft>
                <a:spcPts val="0"/>
              </a:spcAft>
              <a:buClr>
                <a:srgbClr val="004141"/>
              </a:buClr>
              <a:buSzPts val="1700"/>
              <a:buFont typeface="Helvetica Neue Light"/>
              <a:buNone/>
            </a:pPr>
            <a:r>
              <a:rPr b="0" i="0" lang="en-US" sz="1700" u="none" cap="none" strike="noStrike">
                <a:solidFill>
                  <a:srgbClr val="004141"/>
                </a:solidFill>
                <a:latin typeface="Helvetica Neue Light"/>
                <a:ea typeface="Helvetica Neue Light"/>
                <a:cs typeface="Helvetica Neue Light"/>
                <a:sym typeface="Helvetica Neue Light"/>
              </a:rPr>
              <a:t>p_Arb0r@gmail.com</a:t>
            </a:r>
            <a:endParaRPr/>
          </a:p>
          <a:p>
            <a:pPr indent="0" lvl="0" marL="0" marR="0" rtl="0" algn="l">
              <a:lnSpc>
                <a:spcPct val="100000"/>
              </a:lnSpc>
              <a:spcBef>
                <a:spcPts val="0"/>
              </a:spcBef>
              <a:spcAft>
                <a:spcPts val="0"/>
              </a:spcAft>
              <a:buClr>
                <a:srgbClr val="004141"/>
              </a:buClr>
              <a:buSzPts val="1700"/>
              <a:buFont typeface="Helvetica Neue Light"/>
              <a:buNone/>
            </a:pPr>
            <a:r>
              <a:rPr b="0" i="0" lang="en-US" sz="1700" u="none" cap="none" strike="noStrike">
                <a:solidFill>
                  <a:srgbClr val="004141"/>
                </a:solidFill>
                <a:latin typeface="Helvetica Neue Light"/>
                <a:ea typeface="Helvetica Neue Light"/>
                <a:cs typeface="Helvetica Neue Light"/>
                <a:sym typeface="Helvetica Neue Light"/>
              </a:rPr>
              <a:t>830-968-4207</a:t>
            </a:r>
            <a:endParaRPr/>
          </a:p>
          <a:p>
            <a:pPr indent="0" lvl="0" marL="0" marR="0" rtl="0" algn="l">
              <a:lnSpc>
                <a:spcPct val="100000"/>
              </a:lnSpc>
              <a:spcBef>
                <a:spcPts val="0"/>
              </a:spcBef>
              <a:spcAft>
                <a:spcPts val="0"/>
              </a:spcAft>
              <a:buClr>
                <a:srgbClr val="004141"/>
              </a:buClr>
              <a:buSzPts val="1700"/>
              <a:buFont typeface="Helvetica Neue Light"/>
              <a:buNone/>
            </a:pPr>
            <a:r>
              <a:rPr b="0" i="0" lang="en-US" sz="1700" u="none" cap="none" strike="noStrike">
                <a:solidFill>
                  <a:srgbClr val="004141"/>
                </a:solidFill>
                <a:latin typeface="Helvetica Neue Light"/>
                <a:ea typeface="Helvetica Neue Light"/>
                <a:cs typeface="Helvetica Neue Light"/>
                <a:sym typeface="Helvetica Neue Light"/>
              </a:rPr>
              <a:t>www.arborpeter.com</a:t>
            </a:r>
            <a:endParaRPr/>
          </a:p>
          <a:p>
            <a:pPr indent="0" lvl="0" marL="0" marR="0" rtl="0" algn="l">
              <a:lnSpc>
                <a:spcPct val="100000"/>
              </a:lnSpc>
              <a:spcBef>
                <a:spcPts val="0"/>
              </a:spcBef>
              <a:spcAft>
                <a:spcPts val="0"/>
              </a:spcAft>
              <a:buClr>
                <a:srgbClr val="004141"/>
              </a:buClr>
              <a:buSzPts val="1700"/>
              <a:buFont typeface="Helvetica Neue Light"/>
              <a:buNone/>
            </a:pPr>
            <a:r>
              <a:rPr b="0" i="0" lang="en-US" sz="1700" u="none" cap="none" strike="noStrike">
                <a:solidFill>
                  <a:srgbClr val="004141"/>
                </a:solidFill>
                <a:latin typeface="Helvetica Neue Light"/>
                <a:ea typeface="Helvetica Neue Light"/>
                <a:cs typeface="Helvetica Neue Light"/>
                <a:sym typeface="Helvetica Neue Light"/>
              </a:rPr>
              <a:t>470 Strother Street</a:t>
            </a:r>
            <a:endParaRPr/>
          </a:p>
          <a:p>
            <a:pPr indent="0" lvl="0" marL="0" marR="0" rtl="0" algn="l">
              <a:lnSpc>
                <a:spcPct val="100000"/>
              </a:lnSpc>
              <a:spcBef>
                <a:spcPts val="0"/>
              </a:spcBef>
              <a:spcAft>
                <a:spcPts val="0"/>
              </a:spcAft>
              <a:buClr>
                <a:srgbClr val="004141"/>
              </a:buClr>
              <a:buSzPts val="1700"/>
              <a:buFont typeface="Helvetica Neue Light"/>
              <a:buNone/>
            </a:pPr>
            <a:r>
              <a:rPr b="0" i="0" lang="en-US" sz="1700" u="none" cap="none" strike="noStrike">
                <a:solidFill>
                  <a:srgbClr val="004141"/>
                </a:solidFill>
                <a:latin typeface="Helvetica Neue Light"/>
                <a:ea typeface="Helvetica Neue Light"/>
                <a:cs typeface="Helvetica Neue Light"/>
                <a:sym typeface="Helvetica Neue Light"/>
              </a:rPr>
              <a:t>Kennedy, AL 35574, USA</a:t>
            </a:r>
            <a:endParaRPr/>
          </a:p>
        </p:txBody>
      </p:sp>
      <p:sp>
        <p:nvSpPr>
          <p:cNvPr id="64" name="Google Shape;64;p14"/>
          <p:cNvSpPr/>
          <p:nvPr/>
        </p:nvSpPr>
        <p:spPr>
          <a:xfrm>
            <a:off x="8254250" y="5346700"/>
            <a:ext cx="9773700" cy="195570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6000"/>
              <a:buFont typeface="Montserrat"/>
              <a:buNone/>
            </a:pPr>
            <a:r>
              <a:rPr b="1" i="0" lang="en-US" sz="6000" u="none" cap="none" strike="noStrike">
                <a:solidFill>
                  <a:srgbClr val="004141"/>
                </a:solidFill>
                <a:latin typeface="Montserrat"/>
                <a:ea typeface="Montserrat"/>
                <a:cs typeface="Montserrat"/>
                <a:sym typeface="Montserrat"/>
              </a:rPr>
              <a:t>Business Plan </a:t>
            </a:r>
            <a:endParaRPr/>
          </a:p>
          <a:p>
            <a:pPr indent="0" lvl="0" marL="0" marR="0" rtl="0" algn="ctr">
              <a:lnSpc>
                <a:spcPct val="100000"/>
              </a:lnSpc>
              <a:spcBef>
                <a:spcPts val="0"/>
              </a:spcBef>
              <a:spcAft>
                <a:spcPts val="0"/>
              </a:spcAft>
              <a:buClr>
                <a:srgbClr val="004141"/>
              </a:buClr>
              <a:buSzPts val="6000"/>
              <a:buFont typeface="Montserrat"/>
              <a:buNone/>
            </a:pPr>
            <a:r>
              <a:rPr b="1" i="0" lang="en-US" sz="6000" u="none" cap="none" strike="noStrike">
                <a:solidFill>
                  <a:srgbClr val="004141"/>
                </a:solidFill>
                <a:latin typeface="Montserrat"/>
                <a:ea typeface="Montserrat"/>
                <a:cs typeface="Montserrat"/>
                <a:sym typeface="Montserrat"/>
              </a:rPr>
              <a:t>For Fiscal Year 2020</a:t>
            </a:r>
            <a:endParaRPr/>
          </a:p>
        </p:txBody>
      </p:sp>
      <p:sp>
        <p:nvSpPr>
          <p:cNvPr id="65" name="Google Shape;65;p14"/>
          <p:cNvSpPr/>
          <p:nvPr/>
        </p:nvSpPr>
        <p:spPr>
          <a:xfrm>
            <a:off x="8254254" y="4462189"/>
            <a:ext cx="9088200" cy="4791600"/>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15000"/>
              </a:lnSpc>
              <a:spcBef>
                <a:spcPts val="0"/>
              </a:spcBef>
              <a:spcAft>
                <a:spcPts val="0"/>
              </a:spcAft>
              <a:buClr>
                <a:srgbClr val="DAFF7E"/>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66" name="Google Shape;66;p14"/>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67" name="Google Shape;67;p14"/>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3"/>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167" name="Google Shape;167;p23"/>
          <p:cNvSpPr/>
          <p:nvPr/>
        </p:nvSpPr>
        <p:spPr>
          <a:xfrm>
            <a:off x="5074710" y="7478183"/>
            <a:ext cx="13828181"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The Project Manager oversees the different projects the company has and works with the Client Management Director who engages with prospective clients, promote the company’s services, and plan with them the different services that the company can do for them.</a:t>
            </a:r>
            <a:endParaRPr/>
          </a:p>
        </p:txBody>
      </p:sp>
      <p:sp>
        <p:nvSpPr>
          <p:cNvPr id="168" name="Google Shape;168;p23"/>
          <p:cNvSpPr/>
          <p:nvPr/>
        </p:nvSpPr>
        <p:spPr>
          <a:xfrm>
            <a:off x="5078299" y="6419850"/>
            <a:ext cx="87609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Organizational Structure</a:t>
            </a:r>
            <a:endParaRPr/>
          </a:p>
        </p:txBody>
      </p:sp>
      <p:pic>
        <p:nvPicPr>
          <p:cNvPr id="169" name="Google Shape;169;p23"/>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170" name="Google Shape;170;p23"/>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71" name="Google Shape;171;p23"/>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172" name="Google Shape;172;p23"/>
          <p:cNvSpPr/>
          <p:nvPr/>
        </p:nvSpPr>
        <p:spPr>
          <a:xfrm>
            <a:off x="879400" y="4076700"/>
            <a:ext cx="3514500" cy="5841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24"/>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178" name="Google Shape;178;p24"/>
          <p:cNvSpPr/>
          <p:nvPr/>
        </p:nvSpPr>
        <p:spPr>
          <a:xfrm>
            <a:off x="5112529" y="8166099"/>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The Technical and Creatives directors and their team of web designers and content creators carry out the services and strategies that the clients need for their websites, social media accounts, etc.</a:t>
            </a:r>
            <a:endParaRPr/>
          </a:p>
        </p:txBody>
      </p:sp>
      <p:sp>
        <p:nvSpPr>
          <p:cNvPr id="179" name="Google Shape;179;p24"/>
          <p:cNvSpPr/>
          <p:nvPr/>
        </p:nvSpPr>
        <p:spPr>
          <a:xfrm>
            <a:off x="5078299" y="7054850"/>
            <a:ext cx="87198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Organizational Structure</a:t>
            </a:r>
            <a:endParaRPr/>
          </a:p>
        </p:txBody>
      </p:sp>
      <p:pic>
        <p:nvPicPr>
          <p:cNvPr id="180" name="Google Shape;180;p24"/>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181" name="Google Shape;181;p24"/>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82" name="Google Shape;182;p24"/>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183" name="Google Shape;183;p24"/>
          <p:cNvSpPr/>
          <p:nvPr/>
        </p:nvSpPr>
        <p:spPr>
          <a:xfrm>
            <a:off x="914400" y="4174675"/>
            <a:ext cx="3927900" cy="5841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5"/>
          <p:cNvSpPr/>
          <p:nvPr/>
        </p:nvSpPr>
        <p:spPr>
          <a:xfrm>
            <a:off x="-59932" y="-42963"/>
            <a:ext cx="24503863" cy="13801925"/>
          </a:xfrm>
          <a:prstGeom prst="rect">
            <a:avLst/>
          </a:prstGeom>
          <a:blipFill rotWithShape="1">
            <a:blip r:embed="rId3">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189" name="Google Shape;189;p25"/>
          <p:cNvPicPr preferRelativeResize="0"/>
          <p:nvPr/>
        </p:nvPicPr>
        <p:blipFill rotWithShape="1">
          <a:blip r:embed="rId4">
            <a:alphaModFix/>
          </a:blip>
          <a:srcRect b="0" l="0" r="0" t="0"/>
          <a:stretch/>
        </p:blipFill>
        <p:spPr>
          <a:xfrm>
            <a:off x="14897748" y="4318260"/>
            <a:ext cx="13193525" cy="12571002"/>
          </a:xfrm>
          <a:prstGeom prst="rect">
            <a:avLst/>
          </a:prstGeom>
          <a:noFill/>
          <a:ln>
            <a:noFill/>
          </a:ln>
        </p:spPr>
      </p:pic>
      <p:sp>
        <p:nvSpPr>
          <p:cNvPr id="190" name="Google Shape;190;p25"/>
          <p:cNvSpPr/>
          <p:nvPr/>
        </p:nvSpPr>
        <p:spPr>
          <a:xfrm>
            <a:off x="8571124" y="5924550"/>
            <a:ext cx="6992700" cy="1765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10700"/>
              <a:buFont typeface="Montserrat"/>
              <a:buNone/>
            </a:pPr>
            <a:r>
              <a:rPr b="1" i="0" lang="en-US" sz="10700" u="none" cap="none" strike="noStrike">
                <a:solidFill>
                  <a:srgbClr val="F6B84A"/>
                </a:solidFill>
                <a:latin typeface="Montserrat"/>
                <a:ea typeface="Montserrat"/>
                <a:cs typeface="Montserrat"/>
                <a:sym typeface="Montserrat"/>
              </a:rPr>
              <a:t>Products</a:t>
            </a:r>
            <a:endParaRPr/>
          </a:p>
        </p:txBody>
      </p:sp>
      <p:sp>
        <p:nvSpPr>
          <p:cNvPr id="191" name="Google Shape;191;p25"/>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FFFFF"/>
              </a:buClr>
              <a:buSzPts val="1100"/>
              <a:buFont typeface="Helvetica Neue"/>
              <a:buNone/>
            </a:pPr>
            <a:r>
              <a:rPr b="1" i="0" lang="en-US" sz="1100" u="none" cap="none" strike="noStrike">
                <a:solidFill>
                  <a:srgbClr val="FFFFFF"/>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FFFFF"/>
              </a:buClr>
              <a:buSzPts val="1100"/>
              <a:buFont typeface="Helvetica Neue"/>
              <a:buNone/>
            </a:pPr>
            <a:r>
              <a:rPr b="1" i="0" lang="en-US" sz="1100" u="none" cap="none" strike="noStrike">
                <a:solidFill>
                  <a:srgbClr val="FFFFFF"/>
                </a:solidFill>
                <a:latin typeface="Helvetica Neue"/>
                <a:ea typeface="Helvetica Neue"/>
                <a:cs typeface="Helvetica Neue"/>
                <a:sym typeface="Helvetica Neue"/>
              </a:rPr>
              <a:t>TECH SOLUTIONS</a:t>
            </a:r>
            <a:endParaRPr/>
          </a:p>
        </p:txBody>
      </p:sp>
      <p:sp>
        <p:nvSpPr>
          <p:cNvPr id="192" name="Google Shape;192;p25"/>
          <p:cNvSpPr/>
          <p:nvPr/>
        </p:nvSpPr>
        <p:spPr>
          <a:xfrm>
            <a:off x="914400" y="-267452"/>
            <a:ext cx="2818708" cy="4052496"/>
          </a:xfrm>
          <a:prstGeom prst="rect">
            <a:avLst/>
          </a:prstGeom>
          <a:noFill/>
          <a:ln cap="flat" cmpd="sng" w="50800">
            <a:solidFill>
              <a:srgbClr val="FFFFFF"/>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193" name="Google Shape;193;p25"/>
          <p:cNvPicPr preferRelativeResize="0"/>
          <p:nvPr/>
        </p:nvPicPr>
        <p:blipFill rotWithShape="1">
          <a:blip r:embed="rId5">
            <a:alphaModFix/>
          </a:blip>
          <a:srcRect b="0" l="0" r="0" t="0"/>
          <a:stretch/>
        </p:blipFill>
        <p:spPr>
          <a:xfrm>
            <a:off x="1435754" y="1223451"/>
            <a:ext cx="1387155" cy="1541406"/>
          </a:xfrm>
          <a:prstGeom prst="rect">
            <a:avLst/>
          </a:prstGeom>
          <a:noFill/>
          <a:ln>
            <a:noFill/>
          </a:ln>
        </p:spPr>
      </p:pic>
      <p:sp>
        <p:nvSpPr>
          <p:cNvPr id="194" name="Google Shape;194;p25"/>
          <p:cNvSpPr/>
          <p:nvPr/>
        </p:nvSpPr>
        <p:spPr>
          <a:xfrm>
            <a:off x="8571124" y="7296150"/>
            <a:ext cx="7855200" cy="17652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6B84A"/>
              </a:buClr>
              <a:buSzPts val="10700"/>
              <a:buFont typeface="Montserrat"/>
              <a:buNone/>
            </a:pPr>
            <a:r>
              <a:rPr b="1" i="0" lang="en-US" sz="10700" u="none" cap="none" strike="noStrike">
                <a:solidFill>
                  <a:srgbClr val="F6B84A"/>
                </a:solidFill>
                <a:latin typeface="Montserrat"/>
                <a:ea typeface="Montserrat"/>
                <a:cs typeface="Montserrat"/>
                <a:sym typeface="Montserrat"/>
              </a:rPr>
              <a:t>&amp; Services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id="199" name="Google Shape;199;p26"/>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200" name="Google Shape;200;p26"/>
          <p:cNvSpPr/>
          <p:nvPr/>
        </p:nvSpPr>
        <p:spPr>
          <a:xfrm>
            <a:off x="816876" y="4140200"/>
            <a:ext cx="3755400" cy="4572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2300"/>
              <a:buFont typeface="Montserrat"/>
              <a:buNone/>
            </a:pPr>
            <a:r>
              <a:rPr b="1" i="0" lang="en-US" sz="2300" u="none" cap="none" strike="noStrike">
                <a:solidFill>
                  <a:srgbClr val="004141"/>
                </a:solidFill>
                <a:latin typeface="Montserrat"/>
                <a:ea typeface="Montserrat"/>
                <a:cs typeface="Montserrat"/>
                <a:sym typeface="Montserrat"/>
              </a:rPr>
              <a:t>Products &amp; Services</a:t>
            </a:r>
            <a:endParaRPr/>
          </a:p>
        </p:txBody>
      </p:sp>
      <p:sp>
        <p:nvSpPr>
          <p:cNvPr id="201" name="Google Shape;201;p26"/>
          <p:cNvSpPr/>
          <p:nvPr/>
        </p:nvSpPr>
        <p:spPr>
          <a:xfrm>
            <a:off x="5455708" y="7899400"/>
            <a:ext cx="13828184" cy="14732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Swift Digital provides SEO services to companies who are struggling to land their websites and contents at the top of the search page results. The company assists clients in creating or improving their existing sites by analyzing their current online visibility status and implementing optimization strategies. </a:t>
            </a:r>
            <a:endParaRPr/>
          </a:p>
        </p:txBody>
      </p:sp>
      <p:sp>
        <p:nvSpPr>
          <p:cNvPr id="202" name="Google Shape;202;p26"/>
          <p:cNvSpPr/>
          <p:nvPr/>
        </p:nvSpPr>
        <p:spPr>
          <a:xfrm>
            <a:off x="5412099" y="6800850"/>
            <a:ext cx="41562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Description</a:t>
            </a:r>
            <a:endParaRPr/>
          </a:p>
        </p:txBody>
      </p:sp>
      <p:pic>
        <p:nvPicPr>
          <p:cNvPr id="203" name="Google Shape;203;p26"/>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204" name="Google Shape;204;p26"/>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05" name="Google Shape;205;p26"/>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27"/>
          <p:cNvPicPr preferRelativeResize="0"/>
          <p:nvPr/>
        </p:nvPicPr>
        <p:blipFill rotWithShape="1">
          <a:blip r:embed="rId3">
            <a:alphaModFix/>
          </a:blip>
          <a:srcRect b="0" l="0" r="0" t="0"/>
          <a:stretch/>
        </p:blipFill>
        <p:spPr>
          <a:xfrm>
            <a:off x="5261917" y="3878657"/>
            <a:ext cx="5003108" cy="5003108"/>
          </a:xfrm>
          <a:prstGeom prst="rect">
            <a:avLst/>
          </a:prstGeom>
          <a:noFill/>
          <a:ln>
            <a:noFill/>
          </a:ln>
        </p:spPr>
      </p:pic>
      <p:pic>
        <p:nvPicPr>
          <p:cNvPr id="211" name="Google Shape;211;p27"/>
          <p:cNvPicPr preferRelativeResize="0"/>
          <p:nvPr/>
        </p:nvPicPr>
        <p:blipFill rotWithShape="1">
          <a:blip r:embed="rId4">
            <a:alphaModFix/>
          </a:blip>
          <a:srcRect b="0" l="0" r="0" t="0"/>
          <a:stretch/>
        </p:blipFill>
        <p:spPr>
          <a:xfrm>
            <a:off x="14556859" y="4431481"/>
            <a:ext cx="13062501" cy="12446160"/>
          </a:xfrm>
          <a:prstGeom prst="rect">
            <a:avLst/>
          </a:prstGeom>
          <a:noFill/>
          <a:ln>
            <a:noFill/>
          </a:ln>
        </p:spPr>
      </p:pic>
      <p:sp>
        <p:nvSpPr>
          <p:cNvPr id="212" name="Google Shape;212;p27"/>
          <p:cNvSpPr/>
          <p:nvPr/>
        </p:nvSpPr>
        <p:spPr>
          <a:xfrm>
            <a:off x="5405564" y="9958177"/>
            <a:ext cx="13828182" cy="11303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Swift Digital is known for its simple yet efficient SEO services that have greatly improved online traffic and visibility of the content and website of its clients. This high level of quality is Swift Digital’s trademark.</a:t>
            </a:r>
            <a:endParaRPr/>
          </a:p>
        </p:txBody>
      </p:sp>
      <p:sp>
        <p:nvSpPr>
          <p:cNvPr id="213" name="Google Shape;213;p27"/>
          <p:cNvSpPr/>
          <p:nvPr/>
        </p:nvSpPr>
        <p:spPr>
          <a:xfrm>
            <a:off x="5211639" y="8921750"/>
            <a:ext cx="5699126" cy="8763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Value Proposition</a:t>
            </a:r>
            <a:endParaRPr/>
          </a:p>
        </p:txBody>
      </p:sp>
      <p:pic>
        <p:nvPicPr>
          <p:cNvPr id="214" name="Google Shape;214;p27"/>
          <p:cNvPicPr preferRelativeResize="0"/>
          <p:nvPr/>
        </p:nvPicPr>
        <p:blipFill rotWithShape="1">
          <a:blip r:embed="rId5">
            <a:alphaModFix/>
          </a:blip>
          <a:srcRect b="0" l="0" r="0" t="0"/>
          <a:stretch/>
        </p:blipFill>
        <p:spPr>
          <a:xfrm>
            <a:off x="1435405" y="1229931"/>
            <a:ext cx="1387155" cy="1541406"/>
          </a:xfrm>
          <a:prstGeom prst="rect">
            <a:avLst/>
          </a:prstGeom>
          <a:noFill/>
          <a:ln>
            <a:noFill/>
          </a:ln>
        </p:spPr>
      </p:pic>
      <p:sp>
        <p:nvSpPr>
          <p:cNvPr id="215" name="Google Shape;215;p27"/>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16" name="Google Shape;216;p27"/>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17" name="Google Shape;217;p27"/>
          <p:cNvSpPr/>
          <p:nvPr/>
        </p:nvSpPr>
        <p:spPr>
          <a:xfrm>
            <a:off x="816876" y="4140200"/>
            <a:ext cx="3864600" cy="457200"/>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004141"/>
              </a:buClr>
              <a:buSzPts val="2300"/>
              <a:buFont typeface="Montserrat"/>
              <a:buNone/>
            </a:pPr>
            <a:r>
              <a:rPr b="1" i="0" lang="en-US" sz="2300" u="none" cap="none" strike="noStrike">
                <a:solidFill>
                  <a:srgbClr val="004141"/>
                </a:solidFill>
                <a:latin typeface="Montserrat"/>
                <a:ea typeface="Montserrat"/>
                <a:cs typeface="Montserrat"/>
                <a:sym typeface="Montserrat"/>
              </a:rPr>
              <a:t>Products &amp; Services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8"/>
          <p:cNvSpPr/>
          <p:nvPr/>
        </p:nvSpPr>
        <p:spPr>
          <a:xfrm>
            <a:off x="-2227662" y="7659289"/>
            <a:ext cx="17681778" cy="3860804"/>
          </a:xfrm>
          <a:prstGeom prst="rect">
            <a:avLst/>
          </a:prstGeom>
          <a:blipFill rotWithShape="1">
            <a:blip r:embed="rId3">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223" name="Google Shape;223;p28"/>
          <p:cNvPicPr preferRelativeResize="0"/>
          <p:nvPr/>
        </p:nvPicPr>
        <p:blipFill rotWithShape="1">
          <a:blip r:embed="rId4">
            <a:alphaModFix/>
          </a:blip>
          <a:srcRect b="0" l="0" r="0" t="0"/>
          <a:stretch/>
        </p:blipFill>
        <p:spPr>
          <a:xfrm>
            <a:off x="14963259" y="4380681"/>
            <a:ext cx="13062501" cy="12446160"/>
          </a:xfrm>
          <a:prstGeom prst="rect">
            <a:avLst/>
          </a:prstGeom>
          <a:noFill/>
          <a:ln>
            <a:noFill/>
          </a:ln>
        </p:spPr>
      </p:pic>
      <p:sp>
        <p:nvSpPr>
          <p:cNvPr id="224" name="Google Shape;224;p28"/>
          <p:cNvSpPr/>
          <p:nvPr/>
        </p:nvSpPr>
        <p:spPr>
          <a:xfrm>
            <a:off x="5518929" y="6083297"/>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Swift Digital uses a combination of cost-plus and price bundling when offering its services. This combination best suits the company and is common in the industry.</a:t>
            </a:r>
            <a:endParaRPr/>
          </a:p>
        </p:txBody>
      </p:sp>
      <p:sp>
        <p:nvSpPr>
          <p:cNvPr id="225" name="Google Shape;225;p28"/>
          <p:cNvSpPr/>
          <p:nvPr/>
        </p:nvSpPr>
        <p:spPr>
          <a:xfrm>
            <a:off x="5521325" y="5124450"/>
            <a:ext cx="60591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Pricing Strategy</a:t>
            </a:r>
            <a:endParaRPr/>
          </a:p>
        </p:txBody>
      </p:sp>
      <p:sp>
        <p:nvSpPr>
          <p:cNvPr id="226" name="Google Shape;226;p28"/>
          <p:cNvSpPr/>
          <p:nvPr/>
        </p:nvSpPr>
        <p:spPr>
          <a:xfrm>
            <a:off x="5806042" y="7892305"/>
            <a:ext cx="7923000" cy="33909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Formula:</a:t>
            </a:r>
            <a:endParaRPr/>
          </a:p>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Profit Margin </a:t>
            </a:r>
            <a:r>
              <a:rPr b="0" i="0" lang="en-US" sz="3000" u="none" cap="none" strike="noStrike">
                <a:solidFill>
                  <a:srgbClr val="FFFFFF"/>
                </a:solidFill>
                <a:latin typeface="Montserrat Light"/>
                <a:ea typeface="Montserrat Light"/>
                <a:cs typeface="Montserrat Light"/>
                <a:sym typeface="Montserrat Light"/>
              </a:rPr>
              <a:t>  = 1- (Expenses/Net Sales)</a:t>
            </a:r>
            <a:endParaRPr/>
          </a:p>
          <a:p>
            <a:pPr indent="0" lvl="0" marL="0" marR="0" rtl="0" algn="l">
              <a:lnSpc>
                <a:spcPct val="100000"/>
              </a:lnSpc>
              <a:spcBef>
                <a:spcPts val="0"/>
              </a:spcBef>
              <a:spcAft>
                <a:spcPts val="0"/>
              </a:spcAft>
              <a:buClr>
                <a:srgbClr val="F6B84A"/>
              </a:buClr>
              <a:buSzPts val="5000"/>
              <a:buFont typeface="Montserrat Light"/>
              <a:buNone/>
            </a:pPr>
            <a:r>
              <a:t/>
            </a:r>
            <a:endParaRPr b="0" i="0" sz="50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Swift Digital</a:t>
            </a:r>
            <a:endParaRPr/>
          </a:p>
          <a:p>
            <a:pPr indent="0" lvl="0" marL="0" marR="0" rtl="0" algn="l">
              <a:lnSpc>
                <a:spcPct val="100000"/>
              </a:lnSpc>
              <a:spcBef>
                <a:spcPts val="0"/>
              </a:spcBef>
              <a:spcAft>
                <a:spcPts val="0"/>
              </a:spcAft>
              <a:buClr>
                <a:srgbClr val="F6B84A"/>
              </a:buClr>
              <a:buSzPts val="3000"/>
              <a:buFont typeface="Montserrat Light"/>
              <a:buNone/>
            </a:pPr>
            <a:r>
              <a:rPr b="0" i="0" lang="en-US" sz="3000" u="none" cap="none" strike="noStrike">
                <a:solidFill>
                  <a:srgbClr val="F6B84A"/>
                </a:solidFill>
                <a:latin typeface="Montserrat Light"/>
                <a:ea typeface="Montserrat Light"/>
                <a:cs typeface="Montserrat Light"/>
                <a:sym typeface="Montserrat Light"/>
              </a:rPr>
              <a:t>Profit Margin</a:t>
            </a:r>
            <a:r>
              <a:rPr b="0" i="0" lang="en-US" sz="3000" u="none" cap="none" strike="noStrike">
                <a:solidFill>
                  <a:srgbClr val="FFFFFF"/>
                </a:solidFill>
                <a:latin typeface="Montserrat Light"/>
                <a:ea typeface="Montserrat Light"/>
                <a:cs typeface="Montserrat Light"/>
                <a:sym typeface="Montserrat Light"/>
              </a:rPr>
              <a:t>     = 1 - ($114,000/$350,000)</a:t>
            </a:r>
            <a:endParaRPr/>
          </a:p>
          <a:p>
            <a:pPr indent="0" lvl="0" marL="0" marR="0" rtl="0" algn="l">
              <a:lnSpc>
                <a:spcPct val="100000"/>
              </a:lnSpc>
              <a:spcBef>
                <a:spcPts val="0"/>
              </a:spcBef>
              <a:spcAft>
                <a:spcPts val="0"/>
              </a:spcAft>
              <a:buClr>
                <a:srgbClr val="FFFFFF"/>
              </a:buClr>
              <a:buSzPts val="3000"/>
              <a:buFont typeface="Montserrat Light"/>
              <a:buNone/>
            </a:pPr>
            <a:r>
              <a:rPr b="0" i="0" lang="en-US" sz="3000" u="none" cap="none" strike="noStrike">
                <a:solidFill>
                  <a:srgbClr val="FFFFFF"/>
                </a:solidFill>
                <a:latin typeface="Montserrat Light"/>
                <a:ea typeface="Montserrat Light"/>
                <a:cs typeface="Montserrat Light"/>
                <a:sym typeface="Montserrat Light"/>
              </a:rPr>
              <a:t>                             = 1-0.33</a:t>
            </a:r>
            <a:endParaRPr/>
          </a:p>
          <a:p>
            <a:pPr indent="0" lvl="0" marL="0" marR="0" rtl="0" algn="l">
              <a:lnSpc>
                <a:spcPct val="100000"/>
              </a:lnSpc>
              <a:spcBef>
                <a:spcPts val="0"/>
              </a:spcBef>
              <a:spcAft>
                <a:spcPts val="0"/>
              </a:spcAft>
              <a:buClr>
                <a:srgbClr val="FFFFFF"/>
              </a:buClr>
              <a:buSzPts val="3000"/>
              <a:buFont typeface="Montserrat Light"/>
              <a:buNone/>
            </a:pPr>
            <a:r>
              <a:rPr b="0" i="0" lang="en-US" sz="3000" u="none" cap="none" strike="noStrike">
                <a:solidFill>
                  <a:srgbClr val="FFFFFF"/>
                </a:solidFill>
                <a:latin typeface="Montserrat Light"/>
                <a:ea typeface="Montserrat Light"/>
                <a:cs typeface="Montserrat Light"/>
                <a:sym typeface="Montserrat Light"/>
              </a:rPr>
              <a:t>                             = 0.67 or 67%</a:t>
            </a:r>
            <a:endParaRPr/>
          </a:p>
        </p:txBody>
      </p:sp>
      <p:pic>
        <p:nvPicPr>
          <p:cNvPr id="227" name="Google Shape;227;p28"/>
          <p:cNvPicPr preferRelativeResize="0"/>
          <p:nvPr/>
        </p:nvPicPr>
        <p:blipFill rotWithShape="1">
          <a:blip r:embed="rId5">
            <a:alphaModFix/>
          </a:blip>
          <a:srcRect b="0" l="0" r="0" t="0"/>
          <a:stretch/>
        </p:blipFill>
        <p:spPr>
          <a:xfrm>
            <a:off x="1435405" y="1229931"/>
            <a:ext cx="1387155" cy="1541406"/>
          </a:xfrm>
          <a:prstGeom prst="rect">
            <a:avLst/>
          </a:prstGeom>
          <a:noFill/>
          <a:ln>
            <a:noFill/>
          </a:ln>
        </p:spPr>
      </p:pic>
      <p:sp>
        <p:nvSpPr>
          <p:cNvPr id="228" name="Google Shape;228;p28"/>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29" name="Google Shape;229;p28"/>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30" name="Google Shape;230;p28"/>
          <p:cNvSpPr/>
          <p:nvPr/>
        </p:nvSpPr>
        <p:spPr>
          <a:xfrm>
            <a:off x="816875" y="4140200"/>
            <a:ext cx="3453900" cy="457200"/>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004141"/>
              </a:buClr>
              <a:buSzPts val="2300"/>
              <a:buFont typeface="Montserrat"/>
              <a:buNone/>
            </a:pPr>
            <a:r>
              <a:rPr b="1" i="0" lang="en-US" sz="2300" u="none" cap="none" strike="noStrike">
                <a:solidFill>
                  <a:srgbClr val="004141"/>
                </a:solidFill>
                <a:latin typeface="Montserrat"/>
                <a:ea typeface="Montserrat"/>
                <a:cs typeface="Montserrat"/>
                <a:sym typeface="Montserrat"/>
              </a:rPr>
              <a:t>Products &amp; Services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9"/>
          <p:cNvSpPr/>
          <p:nvPr/>
        </p:nvSpPr>
        <p:spPr>
          <a:xfrm>
            <a:off x="7594600" y="4831753"/>
            <a:ext cx="2818708" cy="4052495"/>
          </a:xfrm>
          <a:prstGeom prst="rect">
            <a:avLst/>
          </a:prstGeom>
          <a:solidFill>
            <a:srgbClr val="F6B84A"/>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236" name="Google Shape;236;p29"/>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237" name="Google Shape;237;p29"/>
          <p:cNvSpPr/>
          <p:nvPr/>
        </p:nvSpPr>
        <p:spPr>
          <a:xfrm>
            <a:off x="8636349" y="5975350"/>
            <a:ext cx="7543500" cy="17652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10700"/>
              <a:buFont typeface="Montserrat"/>
              <a:buNone/>
            </a:pPr>
            <a:r>
              <a:rPr b="1" i="0" lang="en-US" sz="10700" u="none" cap="none" strike="noStrike">
                <a:solidFill>
                  <a:srgbClr val="004141"/>
                </a:solidFill>
                <a:latin typeface="Montserrat"/>
                <a:ea typeface="Montserrat"/>
                <a:cs typeface="Montserrat"/>
                <a:sym typeface="Montserrat"/>
              </a:rPr>
              <a:t>Execution</a:t>
            </a:r>
            <a:endParaRPr/>
          </a:p>
        </p:txBody>
      </p:sp>
      <p:pic>
        <p:nvPicPr>
          <p:cNvPr id="238" name="Google Shape;238;p29"/>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239" name="Google Shape;239;p29"/>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40" name="Google Shape;240;p29"/>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id="245" name="Google Shape;245;p30"/>
          <p:cNvPicPr preferRelativeResize="0"/>
          <p:nvPr/>
        </p:nvPicPr>
        <p:blipFill rotWithShape="1">
          <a:blip r:embed="rId3">
            <a:alphaModFix/>
          </a:blip>
          <a:srcRect b="0" l="0" r="0" t="0"/>
          <a:stretch/>
        </p:blipFill>
        <p:spPr>
          <a:xfrm>
            <a:off x="9115921" y="2329656"/>
            <a:ext cx="5694958" cy="5694961"/>
          </a:xfrm>
          <a:prstGeom prst="rect">
            <a:avLst/>
          </a:prstGeom>
          <a:noFill/>
          <a:ln>
            <a:noFill/>
          </a:ln>
        </p:spPr>
      </p:pic>
      <p:pic>
        <p:nvPicPr>
          <p:cNvPr id="246" name="Google Shape;246;p30"/>
          <p:cNvPicPr preferRelativeResize="0"/>
          <p:nvPr/>
        </p:nvPicPr>
        <p:blipFill rotWithShape="1">
          <a:blip r:embed="rId4">
            <a:alphaModFix/>
          </a:blip>
          <a:srcRect b="0" l="0" r="0" t="0"/>
          <a:stretch/>
        </p:blipFill>
        <p:spPr>
          <a:xfrm>
            <a:off x="14963259" y="4380681"/>
            <a:ext cx="13062501" cy="12446160"/>
          </a:xfrm>
          <a:prstGeom prst="rect">
            <a:avLst/>
          </a:prstGeom>
          <a:noFill/>
          <a:ln>
            <a:noFill/>
          </a:ln>
        </p:spPr>
      </p:pic>
      <p:sp>
        <p:nvSpPr>
          <p:cNvPr id="247" name="Google Shape;247;p30"/>
          <p:cNvSpPr/>
          <p:nvPr/>
        </p:nvSpPr>
        <p:spPr>
          <a:xfrm>
            <a:off x="5049310" y="9328150"/>
            <a:ext cx="13828181" cy="18161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Swift Digital aims to promote its brand to small local businesses, especially those that have operated for three years or less. It wants to use social media to reach the target market. Promotional videos and other content will be posted regularly to keep the accounts active. In addition to social media marketing, Swift Digital will also use traditional methods of contacting these businesses through cold emails.</a:t>
            </a:r>
            <a:endParaRPr/>
          </a:p>
        </p:txBody>
      </p:sp>
      <p:sp>
        <p:nvSpPr>
          <p:cNvPr id="248" name="Google Shape;248;p30"/>
          <p:cNvSpPr/>
          <p:nvPr/>
        </p:nvSpPr>
        <p:spPr>
          <a:xfrm>
            <a:off x="5035352" y="8367175"/>
            <a:ext cx="56949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Marketing Plan</a:t>
            </a:r>
            <a:endParaRPr/>
          </a:p>
        </p:txBody>
      </p:sp>
      <p:pic>
        <p:nvPicPr>
          <p:cNvPr id="249" name="Google Shape;249;p30"/>
          <p:cNvPicPr preferRelativeResize="0"/>
          <p:nvPr/>
        </p:nvPicPr>
        <p:blipFill rotWithShape="1">
          <a:blip r:embed="rId5">
            <a:alphaModFix/>
          </a:blip>
          <a:srcRect b="0" l="0" r="0" t="0"/>
          <a:stretch/>
        </p:blipFill>
        <p:spPr>
          <a:xfrm>
            <a:off x="1435405" y="1229931"/>
            <a:ext cx="1387155" cy="1541406"/>
          </a:xfrm>
          <a:prstGeom prst="rect">
            <a:avLst/>
          </a:prstGeom>
          <a:noFill/>
          <a:ln>
            <a:noFill/>
          </a:ln>
        </p:spPr>
      </p:pic>
      <p:sp>
        <p:nvSpPr>
          <p:cNvPr id="250" name="Google Shape;250;p30"/>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51" name="Google Shape;251;p30"/>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52" name="Google Shape;252;p30"/>
          <p:cNvSpPr/>
          <p:nvPr/>
        </p:nvSpPr>
        <p:spPr>
          <a:xfrm>
            <a:off x="816876" y="3981450"/>
            <a:ext cx="3453900" cy="7746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4300"/>
              <a:buFont typeface="Montserrat"/>
              <a:buNone/>
            </a:pPr>
            <a:r>
              <a:rPr b="1" i="0" lang="en-US" sz="4300" u="none" cap="none" strike="noStrike">
                <a:solidFill>
                  <a:srgbClr val="004141"/>
                </a:solidFill>
                <a:latin typeface="Montserrat"/>
                <a:ea typeface="Montserrat"/>
                <a:cs typeface="Montserrat"/>
                <a:sym typeface="Montserrat"/>
              </a:rPr>
              <a:t>Execution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31"/>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258" name="Google Shape;258;p31"/>
          <p:cNvSpPr/>
          <p:nvPr/>
        </p:nvSpPr>
        <p:spPr>
          <a:xfrm>
            <a:off x="5277909" y="7854950"/>
            <a:ext cx="13828182" cy="18161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Due to the more prevalent use of the internet to transact business and social media as a means for data consumption, more businesses are demanding the services of an SEO company in order to boost their online visibility and stay relevant and profitable in the market. SEO companies are challenged to continuously find more creative and efficient ways to market their clients’ brand online.</a:t>
            </a:r>
            <a:endParaRPr/>
          </a:p>
        </p:txBody>
      </p:sp>
      <p:sp>
        <p:nvSpPr>
          <p:cNvPr id="259" name="Google Shape;259;p31"/>
          <p:cNvSpPr/>
          <p:nvPr/>
        </p:nvSpPr>
        <p:spPr>
          <a:xfrm>
            <a:off x="5304801" y="6699250"/>
            <a:ext cx="58650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Market Research</a:t>
            </a:r>
            <a:endParaRPr/>
          </a:p>
        </p:txBody>
      </p:sp>
      <p:pic>
        <p:nvPicPr>
          <p:cNvPr id="260" name="Google Shape;260;p31"/>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261" name="Google Shape;261;p31"/>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62" name="Google Shape;262;p31"/>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63" name="Google Shape;263;p31"/>
          <p:cNvSpPr/>
          <p:nvPr/>
        </p:nvSpPr>
        <p:spPr>
          <a:xfrm>
            <a:off x="816876" y="3981450"/>
            <a:ext cx="3453900" cy="7746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4300"/>
              <a:buFont typeface="Montserrat"/>
              <a:buNone/>
            </a:pPr>
            <a:r>
              <a:rPr b="1" i="0" lang="en-US" sz="4300" u="none" cap="none" strike="noStrike">
                <a:solidFill>
                  <a:srgbClr val="004141"/>
                </a:solidFill>
                <a:latin typeface="Montserrat"/>
                <a:ea typeface="Montserrat"/>
                <a:cs typeface="Montserrat"/>
                <a:sym typeface="Montserrat"/>
              </a:rPr>
              <a:t>Execution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32"/>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269" name="Google Shape;269;p32"/>
          <p:cNvSpPr/>
          <p:nvPr/>
        </p:nvSpPr>
        <p:spPr>
          <a:xfrm>
            <a:off x="5277908" y="7524750"/>
            <a:ext cx="13828184" cy="18161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Swift Digital plans to regularly update its website and social media accounts with new content to continuously engage with its audience and reach out to more people who can be potential clients. </a:t>
            </a:r>
            <a:endParaRPr/>
          </a:p>
          <a:p>
            <a:pPr indent="0" lvl="0" marL="0" marR="0" rtl="0" algn="l">
              <a:lnSpc>
                <a:spcPct val="100000"/>
              </a:lnSpc>
              <a:spcBef>
                <a:spcPts val="0"/>
              </a:spcBef>
              <a:spcAft>
                <a:spcPts val="0"/>
              </a:spcAft>
              <a:buClr>
                <a:srgbClr val="000000"/>
              </a:buClr>
              <a:buSzPts val="5000"/>
              <a:buFont typeface="Montserrat Light"/>
              <a:buNone/>
            </a:pPr>
            <a:r>
              <a:t/>
            </a:r>
            <a:endParaRPr b="0" i="0" sz="5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The company has also done its research to identify clients that will fit its target. The marketing teams have started building a client list and have sent cold emails to some companies on the list. </a:t>
            </a:r>
            <a:endParaRPr/>
          </a:p>
        </p:txBody>
      </p:sp>
      <p:sp>
        <p:nvSpPr>
          <p:cNvPr id="270" name="Google Shape;270;p32"/>
          <p:cNvSpPr/>
          <p:nvPr/>
        </p:nvSpPr>
        <p:spPr>
          <a:xfrm>
            <a:off x="5268898" y="6343650"/>
            <a:ext cx="70098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Marketing Strategy</a:t>
            </a:r>
            <a:endParaRPr/>
          </a:p>
        </p:txBody>
      </p:sp>
      <p:pic>
        <p:nvPicPr>
          <p:cNvPr id="271" name="Google Shape;271;p32"/>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272" name="Google Shape;272;p32"/>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73" name="Google Shape;273;p32"/>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74" name="Google Shape;274;p32"/>
          <p:cNvSpPr/>
          <p:nvPr/>
        </p:nvSpPr>
        <p:spPr>
          <a:xfrm>
            <a:off x="816875" y="3981450"/>
            <a:ext cx="3289800" cy="7746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4300"/>
              <a:buFont typeface="Montserrat"/>
              <a:buNone/>
            </a:pPr>
            <a:r>
              <a:rPr b="1" i="0" lang="en-US" sz="4300" u="none" cap="none" strike="noStrike">
                <a:solidFill>
                  <a:srgbClr val="004141"/>
                </a:solidFill>
                <a:latin typeface="Montserrat"/>
                <a:ea typeface="Montserrat"/>
                <a:cs typeface="Montserrat"/>
                <a:sym typeface="Montserrat"/>
              </a:rPr>
              <a:t>Execution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3">
            <a:alphaModFix/>
          </a:blip>
          <a:srcRect b="0" l="0" r="0" t="0"/>
          <a:stretch/>
        </p:blipFill>
        <p:spPr>
          <a:xfrm>
            <a:off x="2988268" y="5037137"/>
            <a:ext cx="7832233" cy="7832230"/>
          </a:xfrm>
          <a:prstGeom prst="rect">
            <a:avLst/>
          </a:prstGeom>
          <a:noFill/>
          <a:ln>
            <a:noFill/>
          </a:ln>
        </p:spPr>
      </p:pic>
      <p:sp>
        <p:nvSpPr>
          <p:cNvPr id="73" name="Google Shape;73;p15"/>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74" name="Google Shape;74;p15"/>
          <p:cNvSpPr/>
          <p:nvPr/>
        </p:nvSpPr>
        <p:spPr>
          <a:xfrm>
            <a:off x="11524956" y="7527677"/>
            <a:ext cx="5523188" cy="3105151"/>
          </a:xfrm>
          <a:prstGeom prst="rect">
            <a:avLst/>
          </a:prstGeom>
          <a:noFill/>
          <a:ln>
            <a:noFill/>
          </a:ln>
        </p:spPr>
        <p:txBody>
          <a:bodyPr anchorCtr="0" anchor="ctr" bIns="50800" lIns="50800" spcFirstLastPara="1" rIns="50800" wrap="square" tIns="50800">
            <a:noAutofit/>
          </a:bodyPr>
          <a:lstStyle/>
          <a:p>
            <a:pPr indent="-350920" lvl="0" marL="350920" marR="0" rtl="0" algn="l">
              <a:lnSpc>
                <a:spcPct val="150000"/>
              </a:lnSpc>
              <a:spcBef>
                <a:spcPts val="0"/>
              </a:spcBef>
              <a:spcAft>
                <a:spcPts val="0"/>
              </a:spcAft>
              <a:buClr>
                <a:srgbClr val="000000"/>
              </a:buClr>
              <a:buSzPts val="5250"/>
              <a:buFont typeface="Montserrat Light"/>
              <a:buChar char="•"/>
            </a:pPr>
            <a:r>
              <a:rPr b="0" i="0" lang="en-US" sz="3500" u="none" cap="none" strike="noStrike">
                <a:solidFill>
                  <a:srgbClr val="000000"/>
                </a:solidFill>
                <a:latin typeface="Montserrat Light"/>
                <a:ea typeface="Montserrat Light"/>
                <a:cs typeface="Montserrat Light"/>
                <a:sym typeface="Montserrat Light"/>
              </a:rPr>
              <a:t>The Company</a:t>
            </a:r>
            <a:endParaRPr/>
          </a:p>
          <a:p>
            <a:pPr indent="-350920" lvl="0" marL="350920" marR="0" rtl="0" algn="l">
              <a:lnSpc>
                <a:spcPct val="150000"/>
              </a:lnSpc>
              <a:spcBef>
                <a:spcPts val="0"/>
              </a:spcBef>
              <a:spcAft>
                <a:spcPts val="0"/>
              </a:spcAft>
              <a:buClr>
                <a:srgbClr val="000000"/>
              </a:buClr>
              <a:buSzPts val="5250"/>
              <a:buFont typeface="Montserrat Light"/>
              <a:buChar char="•"/>
            </a:pPr>
            <a:r>
              <a:rPr b="0" i="0" lang="en-US" sz="3500" u="none" cap="none" strike="noStrike">
                <a:solidFill>
                  <a:srgbClr val="000000"/>
                </a:solidFill>
                <a:latin typeface="Montserrat Light"/>
                <a:ea typeface="Montserrat Light"/>
                <a:cs typeface="Montserrat Light"/>
                <a:sym typeface="Montserrat Light"/>
              </a:rPr>
              <a:t>Products &amp; Services     </a:t>
            </a:r>
            <a:endParaRPr/>
          </a:p>
          <a:p>
            <a:pPr indent="-350920" lvl="0" marL="350920" marR="0" rtl="0" algn="l">
              <a:lnSpc>
                <a:spcPct val="150000"/>
              </a:lnSpc>
              <a:spcBef>
                <a:spcPts val="0"/>
              </a:spcBef>
              <a:spcAft>
                <a:spcPts val="0"/>
              </a:spcAft>
              <a:buClr>
                <a:srgbClr val="000000"/>
              </a:buClr>
              <a:buSzPts val="5250"/>
              <a:buFont typeface="Montserrat Light"/>
              <a:buChar char="•"/>
            </a:pPr>
            <a:r>
              <a:rPr b="0" i="0" lang="en-US" sz="3500" u="none" cap="none" strike="noStrike">
                <a:solidFill>
                  <a:srgbClr val="000000"/>
                </a:solidFill>
                <a:latin typeface="Montserrat Light"/>
                <a:ea typeface="Montserrat Light"/>
                <a:cs typeface="Montserrat Light"/>
                <a:sym typeface="Montserrat Light"/>
              </a:rPr>
              <a:t>Execution     </a:t>
            </a:r>
            <a:endParaRPr/>
          </a:p>
          <a:p>
            <a:pPr indent="-350920" lvl="0" marL="350920" marR="0" rtl="0" algn="l">
              <a:lnSpc>
                <a:spcPct val="150000"/>
              </a:lnSpc>
              <a:spcBef>
                <a:spcPts val="0"/>
              </a:spcBef>
              <a:spcAft>
                <a:spcPts val="0"/>
              </a:spcAft>
              <a:buClr>
                <a:srgbClr val="000000"/>
              </a:buClr>
              <a:buSzPts val="5250"/>
              <a:buFont typeface="Montserrat Light"/>
              <a:buChar char="•"/>
            </a:pPr>
            <a:r>
              <a:rPr b="0" i="0" lang="en-US" sz="3500" u="none" cap="none" strike="noStrike">
                <a:solidFill>
                  <a:srgbClr val="000000"/>
                </a:solidFill>
                <a:latin typeface="Montserrat Light"/>
                <a:ea typeface="Montserrat Light"/>
                <a:cs typeface="Montserrat Light"/>
                <a:sym typeface="Montserrat Light"/>
              </a:rPr>
              <a:t>Overview of Growth</a:t>
            </a:r>
            <a:endParaRPr/>
          </a:p>
        </p:txBody>
      </p:sp>
      <p:sp>
        <p:nvSpPr>
          <p:cNvPr id="75" name="Google Shape;75;p15"/>
          <p:cNvSpPr/>
          <p:nvPr/>
        </p:nvSpPr>
        <p:spPr>
          <a:xfrm>
            <a:off x="10963132" y="3867398"/>
            <a:ext cx="7131338" cy="2744492"/>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76" name="Google Shape;76;p15"/>
          <p:cNvSpPr/>
          <p:nvPr/>
        </p:nvSpPr>
        <p:spPr>
          <a:xfrm>
            <a:off x="11512225" y="4464950"/>
            <a:ext cx="6885300" cy="1549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4700"/>
              <a:buFont typeface="Montserrat"/>
              <a:buNone/>
            </a:pPr>
            <a:r>
              <a:rPr b="1" i="0" lang="en-US" sz="4700" u="none" cap="none" strike="noStrike">
                <a:solidFill>
                  <a:srgbClr val="004141"/>
                </a:solidFill>
                <a:latin typeface="Montserrat"/>
                <a:ea typeface="Montserrat"/>
                <a:cs typeface="Montserrat"/>
                <a:sym typeface="Montserrat"/>
              </a:rPr>
              <a:t>Business Plan </a:t>
            </a:r>
            <a:endParaRPr/>
          </a:p>
          <a:p>
            <a:pPr indent="0" lvl="0" marL="0" marR="0" rtl="0" algn="l">
              <a:lnSpc>
                <a:spcPct val="100000"/>
              </a:lnSpc>
              <a:spcBef>
                <a:spcPts val="0"/>
              </a:spcBef>
              <a:spcAft>
                <a:spcPts val="0"/>
              </a:spcAft>
              <a:buClr>
                <a:srgbClr val="004141"/>
              </a:buClr>
              <a:buSzPts val="4700"/>
              <a:buFont typeface="Montserrat"/>
              <a:buNone/>
            </a:pPr>
            <a:r>
              <a:rPr b="1" i="0" lang="en-US" sz="4700" u="none" cap="none" strike="noStrike">
                <a:solidFill>
                  <a:srgbClr val="004141"/>
                </a:solidFill>
                <a:latin typeface="Montserrat"/>
                <a:ea typeface="Montserrat"/>
                <a:cs typeface="Montserrat"/>
                <a:sym typeface="Montserrat"/>
              </a:rPr>
              <a:t>For Fiscal Year 2020</a:t>
            </a:r>
            <a:endParaRPr/>
          </a:p>
        </p:txBody>
      </p:sp>
      <p:sp>
        <p:nvSpPr>
          <p:cNvPr id="77" name="Google Shape;77;p15"/>
          <p:cNvSpPr/>
          <p:nvPr/>
        </p:nvSpPr>
        <p:spPr>
          <a:xfrm>
            <a:off x="11569406" y="6047828"/>
            <a:ext cx="6095991" cy="76302"/>
          </a:xfrm>
          <a:prstGeom prst="rect">
            <a:avLst/>
          </a:prstGeom>
          <a:solidFill>
            <a:srgbClr val="00414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78" name="Google Shape;78;p15"/>
          <p:cNvPicPr preferRelativeResize="0"/>
          <p:nvPr/>
        </p:nvPicPr>
        <p:blipFill rotWithShape="1">
          <a:blip r:embed="rId4">
            <a:alphaModFix/>
          </a:blip>
          <a:srcRect b="0" l="0" r="0" t="0"/>
          <a:stretch/>
        </p:blipFill>
        <p:spPr>
          <a:xfrm>
            <a:off x="14836259" y="4634681"/>
            <a:ext cx="13062501" cy="12446160"/>
          </a:xfrm>
          <a:prstGeom prst="rect">
            <a:avLst/>
          </a:prstGeom>
          <a:noFill/>
          <a:ln>
            <a:noFill/>
          </a:ln>
        </p:spPr>
      </p:pic>
      <p:pic>
        <p:nvPicPr>
          <p:cNvPr id="79" name="Google Shape;79;p15"/>
          <p:cNvPicPr preferRelativeResize="0"/>
          <p:nvPr/>
        </p:nvPicPr>
        <p:blipFill rotWithShape="1">
          <a:blip r:embed="rId5">
            <a:alphaModFix/>
          </a:blip>
          <a:srcRect b="0" l="0" r="0" t="0"/>
          <a:stretch/>
        </p:blipFill>
        <p:spPr>
          <a:xfrm>
            <a:off x="1435405" y="1229931"/>
            <a:ext cx="1387155" cy="1541406"/>
          </a:xfrm>
          <a:prstGeom prst="rect">
            <a:avLst/>
          </a:prstGeom>
          <a:noFill/>
          <a:ln>
            <a:noFill/>
          </a:ln>
        </p:spPr>
      </p:pic>
      <p:sp>
        <p:nvSpPr>
          <p:cNvPr id="80" name="Google Shape;80;p15"/>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33"/>
          <p:cNvPicPr preferRelativeResize="0"/>
          <p:nvPr/>
        </p:nvPicPr>
        <p:blipFill rotWithShape="1">
          <a:blip r:embed="rId3">
            <a:alphaModFix/>
          </a:blip>
          <a:srcRect b="0" l="0" r="0" t="0"/>
          <a:stretch/>
        </p:blipFill>
        <p:spPr>
          <a:xfrm>
            <a:off x="-7062383" y="-235804"/>
            <a:ext cx="31442181" cy="20961454"/>
          </a:xfrm>
          <a:prstGeom prst="rect">
            <a:avLst/>
          </a:prstGeom>
          <a:noFill/>
          <a:ln>
            <a:noFill/>
          </a:ln>
        </p:spPr>
      </p:pic>
      <p:sp>
        <p:nvSpPr>
          <p:cNvPr id="280" name="Google Shape;280;p33"/>
          <p:cNvSpPr/>
          <p:nvPr/>
        </p:nvSpPr>
        <p:spPr>
          <a:xfrm>
            <a:off x="10043826" y="4552950"/>
            <a:ext cx="7409100" cy="1765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0700"/>
              <a:buFont typeface="Montserrat"/>
              <a:buNone/>
            </a:pPr>
            <a:r>
              <a:rPr b="1" i="0" lang="en-US" sz="10700" u="none" cap="none" strike="noStrike">
                <a:solidFill>
                  <a:srgbClr val="004141"/>
                </a:solidFill>
                <a:latin typeface="Montserrat"/>
                <a:ea typeface="Montserrat"/>
                <a:cs typeface="Montserrat"/>
                <a:sym typeface="Montserrat"/>
              </a:rPr>
              <a:t>Overview</a:t>
            </a:r>
            <a:endParaRPr/>
          </a:p>
        </p:txBody>
      </p:sp>
      <p:sp>
        <p:nvSpPr>
          <p:cNvPr id="281" name="Google Shape;281;p33"/>
          <p:cNvSpPr/>
          <p:nvPr/>
        </p:nvSpPr>
        <p:spPr>
          <a:xfrm>
            <a:off x="10043825" y="5924550"/>
            <a:ext cx="9010800" cy="1765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0700"/>
              <a:buFont typeface="Montserrat"/>
              <a:buNone/>
            </a:pPr>
            <a:r>
              <a:rPr b="1" i="0" lang="en-US" sz="10700" u="none" cap="none" strike="noStrike">
                <a:solidFill>
                  <a:srgbClr val="004141"/>
                </a:solidFill>
                <a:latin typeface="Montserrat"/>
                <a:ea typeface="Montserrat"/>
                <a:cs typeface="Montserrat"/>
                <a:sym typeface="Montserrat"/>
              </a:rPr>
              <a:t>of Growth</a:t>
            </a:r>
            <a:endParaRPr/>
          </a:p>
        </p:txBody>
      </p:sp>
      <p:pic>
        <p:nvPicPr>
          <p:cNvPr id="282" name="Google Shape;282;p33"/>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283" name="Google Shape;283;p33"/>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84" name="Google Shape;284;p33"/>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85" name="Google Shape;285;p33"/>
          <p:cNvSpPr/>
          <p:nvPr/>
        </p:nvSpPr>
        <p:spPr>
          <a:xfrm>
            <a:off x="816876" y="3981450"/>
            <a:ext cx="3453900" cy="7746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4300"/>
              <a:buFont typeface="Montserrat"/>
              <a:buNone/>
            </a:pPr>
            <a:r>
              <a:rPr b="1" i="0" lang="en-US" sz="4300" u="none" cap="none" strike="noStrike">
                <a:solidFill>
                  <a:srgbClr val="004141"/>
                </a:solidFill>
                <a:latin typeface="Montserrat"/>
                <a:ea typeface="Montserrat"/>
                <a:cs typeface="Montserrat"/>
                <a:sym typeface="Montserrat"/>
              </a:rPr>
              <a:t>Execution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4"/>
          <p:cNvSpPr/>
          <p:nvPr/>
        </p:nvSpPr>
        <p:spPr>
          <a:xfrm>
            <a:off x="839972" y="4159250"/>
            <a:ext cx="3595200" cy="4191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2100"/>
              <a:buFont typeface="Montserrat"/>
              <a:buNone/>
            </a:pPr>
            <a:r>
              <a:rPr b="1" i="0" lang="en-US" sz="2100" u="none" cap="none" strike="noStrike">
                <a:solidFill>
                  <a:srgbClr val="004141"/>
                </a:solidFill>
                <a:latin typeface="Montserrat"/>
                <a:ea typeface="Montserrat"/>
                <a:cs typeface="Montserrat"/>
                <a:sym typeface="Montserrat"/>
              </a:rPr>
              <a:t>Overview of Growth</a:t>
            </a:r>
            <a:endParaRPr/>
          </a:p>
        </p:txBody>
      </p:sp>
      <p:pic>
        <p:nvPicPr>
          <p:cNvPr id="291" name="Google Shape;291;p34"/>
          <p:cNvPicPr preferRelativeResize="0"/>
          <p:nvPr/>
        </p:nvPicPr>
        <p:blipFill rotWithShape="1">
          <a:blip r:embed="rId3">
            <a:alphaModFix/>
          </a:blip>
          <a:srcRect b="0" l="0" r="0" t="0"/>
          <a:stretch/>
        </p:blipFill>
        <p:spPr>
          <a:xfrm>
            <a:off x="1435405" y="1229931"/>
            <a:ext cx="1387155" cy="1541406"/>
          </a:xfrm>
          <a:prstGeom prst="rect">
            <a:avLst/>
          </a:prstGeom>
          <a:noFill/>
          <a:ln>
            <a:noFill/>
          </a:ln>
        </p:spPr>
      </p:pic>
      <p:sp>
        <p:nvSpPr>
          <p:cNvPr id="292" name="Google Shape;292;p34"/>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293" name="Google Shape;293;p34"/>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94" name="Google Shape;294;p34"/>
          <p:cNvSpPr/>
          <p:nvPr/>
        </p:nvSpPr>
        <p:spPr>
          <a:xfrm>
            <a:off x="5981700" y="7203378"/>
            <a:ext cx="4956674" cy="5681269"/>
          </a:xfrm>
          <a:prstGeom prst="rect">
            <a:avLst/>
          </a:prstGeom>
          <a:blipFill rotWithShape="1">
            <a:blip r:embed="rId4">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95" name="Google Shape;295;p34"/>
          <p:cNvSpPr/>
          <p:nvPr/>
        </p:nvSpPr>
        <p:spPr>
          <a:xfrm>
            <a:off x="11899899" y="9027021"/>
            <a:ext cx="4956675" cy="3857628"/>
          </a:xfrm>
          <a:prstGeom prst="rect">
            <a:avLst/>
          </a:prstGeom>
          <a:blipFill rotWithShape="1">
            <a:blip r:embed="rId4">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96" name="Google Shape;296;p34"/>
          <p:cNvSpPr/>
          <p:nvPr/>
        </p:nvSpPr>
        <p:spPr>
          <a:xfrm>
            <a:off x="18021300" y="5400971"/>
            <a:ext cx="4956674" cy="7483676"/>
          </a:xfrm>
          <a:prstGeom prst="rect">
            <a:avLst/>
          </a:prstGeom>
          <a:blipFill rotWithShape="1">
            <a:blip r:embed="rId4">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97" name="Google Shape;297;p34"/>
          <p:cNvSpPr/>
          <p:nvPr/>
        </p:nvSpPr>
        <p:spPr>
          <a:xfrm>
            <a:off x="5981700" y="13208000"/>
            <a:ext cx="4956674" cy="596900"/>
          </a:xfrm>
          <a:prstGeom prst="rect">
            <a:avLst/>
          </a:prstGeom>
          <a:blipFill rotWithShape="1">
            <a:blip r:embed="rId4">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98" name="Google Shape;298;p34"/>
          <p:cNvSpPr/>
          <p:nvPr/>
        </p:nvSpPr>
        <p:spPr>
          <a:xfrm>
            <a:off x="11899899" y="13194208"/>
            <a:ext cx="4956675" cy="624486"/>
          </a:xfrm>
          <a:prstGeom prst="rect">
            <a:avLst/>
          </a:prstGeom>
          <a:blipFill rotWithShape="1">
            <a:blip r:embed="rId4">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299" name="Google Shape;299;p34"/>
          <p:cNvSpPr/>
          <p:nvPr/>
        </p:nvSpPr>
        <p:spPr>
          <a:xfrm>
            <a:off x="18021300" y="13144500"/>
            <a:ext cx="4956674" cy="596900"/>
          </a:xfrm>
          <a:prstGeom prst="rect">
            <a:avLst/>
          </a:prstGeom>
          <a:blipFill rotWithShape="1">
            <a:blip r:embed="rId4">
              <a:alphaModFix/>
            </a:blip>
            <a:stretch>
              <a:fillRect b="0" l="0" r="0" t="0"/>
            </a:stretch>
          </a:blipFill>
          <a:ln>
            <a:noFill/>
          </a:ln>
          <a:effectLst>
            <a:outerShdw blurRad="38100" rotWithShape="0" dir="5400000" dist="25400">
              <a:srgbClr val="000000">
                <a:alpha val="49803"/>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300" name="Google Shape;300;p34"/>
          <p:cNvSpPr/>
          <p:nvPr/>
        </p:nvSpPr>
        <p:spPr>
          <a:xfrm>
            <a:off x="19006114" y="6032500"/>
            <a:ext cx="2987041" cy="16510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6B84A"/>
              </a:buClr>
              <a:buSzPts val="10000"/>
              <a:buFont typeface="Montserrat"/>
              <a:buNone/>
            </a:pPr>
            <a:r>
              <a:rPr b="1" i="0" lang="en-US" sz="10000" u="none" cap="none" strike="noStrike">
                <a:solidFill>
                  <a:srgbClr val="F6B84A"/>
                </a:solidFill>
                <a:latin typeface="Montserrat"/>
                <a:ea typeface="Montserrat"/>
                <a:cs typeface="Montserrat"/>
                <a:sym typeface="Montserrat"/>
              </a:rPr>
              <a:t>80%</a:t>
            </a:r>
            <a:endParaRPr/>
          </a:p>
        </p:txBody>
      </p:sp>
      <p:sp>
        <p:nvSpPr>
          <p:cNvPr id="301" name="Google Shape;301;p34"/>
          <p:cNvSpPr/>
          <p:nvPr/>
        </p:nvSpPr>
        <p:spPr>
          <a:xfrm>
            <a:off x="6966514" y="8013700"/>
            <a:ext cx="2987041" cy="16510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6B84A"/>
              </a:buClr>
              <a:buSzPts val="10000"/>
              <a:buFont typeface="Montserrat"/>
              <a:buNone/>
            </a:pPr>
            <a:r>
              <a:rPr b="1" i="0" lang="en-US" sz="10000" u="none" cap="none" strike="noStrike">
                <a:solidFill>
                  <a:srgbClr val="F6B84A"/>
                </a:solidFill>
                <a:latin typeface="Montserrat"/>
                <a:ea typeface="Montserrat"/>
                <a:cs typeface="Montserrat"/>
                <a:sym typeface="Montserrat"/>
              </a:rPr>
              <a:t>50%</a:t>
            </a:r>
            <a:endParaRPr/>
          </a:p>
        </p:txBody>
      </p:sp>
      <p:sp>
        <p:nvSpPr>
          <p:cNvPr id="302" name="Google Shape;302;p34"/>
          <p:cNvSpPr/>
          <p:nvPr/>
        </p:nvSpPr>
        <p:spPr>
          <a:xfrm>
            <a:off x="12884714" y="9639300"/>
            <a:ext cx="2987041" cy="16510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6B84A"/>
              </a:buClr>
              <a:buSzPts val="10000"/>
              <a:buFont typeface="Montserrat"/>
              <a:buNone/>
            </a:pPr>
            <a:r>
              <a:rPr b="1" i="0" lang="en-US" sz="10000" u="none" cap="none" strike="noStrike">
                <a:solidFill>
                  <a:srgbClr val="F6B84A"/>
                </a:solidFill>
                <a:latin typeface="Montserrat"/>
                <a:ea typeface="Montserrat"/>
                <a:cs typeface="Montserrat"/>
                <a:sym typeface="Montserrat"/>
              </a:rPr>
              <a:t>20%</a:t>
            </a:r>
            <a:endParaRPr/>
          </a:p>
        </p:txBody>
      </p:sp>
      <p:sp>
        <p:nvSpPr>
          <p:cNvPr id="303" name="Google Shape;303;p34"/>
          <p:cNvSpPr/>
          <p:nvPr/>
        </p:nvSpPr>
        <p:spPr>
          <a:xfrm>
            <a:off x="18998330" y="7620000"/>
            <a:ext cx="3002611" cy="609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1700"/>
              <a:buFont typeface="Helvetica Neue Light"/>
              <a:buNone/>
            </a:pPr>
            <a:r>
              <a:rPr b="0" i="0" lang="en-US" sz="1700" u="none" cap="none" strike="noStrike">
                <a:solidFill>
                  <a:srgbClr val="F6B84A"/>
                </a:solidFill>
                <a:latin typeface="Helvetica Neue Light"/>
                <a:ea typeface="Helvetica Neue Light"/>
                <a:cs typeface="Helvetica Neue Light"/>
                <a:sym typeface="Helvetica Neue Light"/>
              </a:rPr>
              <a:t>increase in sponsor </a:t>
            </a:r>
            <a:endParaRPr/>
          </a:p>
          <a:p>
            <a:pPr indent="0" lvl="0" marL="0" marR="0" rtl="0" algn="l">
              <a:lnSpc>
                <a:spcPct val="100000"/>
              </a:lnSpc>
              <a:spcBef>
                <a:spcPts val="0"/>
              </a:spcBef>
              <a:spcAft>
                <a:spcPts val="0"/>
              </a:spcAft>
              <a:buClr>
                <a:srgbClr val="F6B84A"/>
              </a:buClr>
              <a:buSzPts val="1700"/>
              <a:buFont typeface="Helvetica Neue Light"/>
              <a:buNone/>
            </a:pPr>
            <a:r>
              <a:rPr b="0" i="0" lang="en-US" sz="1700" u="none" cap="none" strike="noStrike">
                <a:solidFill>
                  <a:srgbClr val="F6B84A"/>
                </a:solidFill>
                <a:latin typeface="Helvetica Neue Light"/>
                <a:ea typeface="Helvetica Neue Light"/>
                <a:cs typeface="Helvetica Neue Light"/>
                <a:sym typeface="Helvetica Neue Light"/>
              </a:rPr>
              <a:t>satisfaction as of March 2021.</a:t>
            </a:r>
            <a:endParaRPr/>
          </a:p>
        </p:txBody>
      </p:sp>
      <p:sp>
        <p:nvSpPr>
          <p:cNvPr id="304" name="Google Shape;304;p34"/>
          <p:cNvSpPr/>
          <p:nvPr/>
        </p:nvSpPr>
        <p:spPr>
          <a:xfrm>
            <a:off x="12978530" y="11125200"/>
            <a:ext cx="3002611" cy="609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1700"/>
              <a:buFont typeface="Helvetica Neue Light"/>
              <a:buNone/>
            </a:pPr>
            <a:r>
              <a:rPr b="0" i="0" lang="en-US" sz="1700" u="none" cap="none" strike="noStrike">
                <a:solidFill>
                  <a:srgbClr val="F6B84A"/>
                </a:solidFill>
                <a:latin typeface="Helvetica Neue Light"/>
                <a:ea typeface="Helvetica Neue Light"/>
                <a:cs typeface="Helvetica Neue Light"/>
                <a:sym typeface="Helvetica Neue Light"/>
              </a:rPr>
              <a:t>increase in new clients</a:t>
            </a:r>
            <a:endParaRPr/>
          </a:p>
          <a:p>
            <a:pPr indent="0" lvl="0" marL="0" marR="0" rtl="0" algn="l">
              <a:lnSpc>
                <a:spcPct val="100000"/>
              </a:lnSpc>
              <a:spcBef>
                <a:spcPts val="0"/>
              </a:spcBef>
              <a:spcAft>
                <a:spcPts val="0"/>
              </a:spcAft>
              <a:buClr>
                <a:srgbClr val="F6B84A"/>
              </a:buClr>
              <a:buSzPts val="1700"/>
              <a:buFont typeface="Helvetica Neue Light"/>
              <a:buNone/>
            </a:pPr>
            <a:r>
              <a:rPr b="0" i="0" lang="en-US" sz="1700" u="none" cap="none" strike="noStrike">
                <a:solidFill>
                  <a:srgbClr val="F6B84A"/>
                </a:solidFill>
                <a:latin typeface="Helvetica Neue Light"/>
                <a:ea typeface="Helvetica Neue Light"/>
                <a:cs typeface="Helvetica Neue Light"/>
                <a:sym typeface="Helvetica Neue Light"/>
              </a:rPr>
              <a:t>satisfaction as of March 2021.</a:t>
            </a:r>
            <a:endParaRPr/>
          </a:p>
        </p:txBody>
      </p:sp>
      <p:sp>
        <p:nvSpPr>
          <p:cNvPr id="305" name="Google Shape;305;p34"/>
          <p:cNvSpPr/>
          <p:nvPr/>
        </p:nvSpPr>
        <p:spPr>
          <a:xfrm>
            <a:off x="6950943" y="9739213"/>
            <a:ext cx="3002612" cy="6096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F6B84A"/>
              </a:buClr>
              <a:buSzPts val="1700"/>
              <a:buFont typeface="Helvetica Neue Light"/>
              <a:buNone/>
            </a:pPr>
            <a:r>
              <a:rPr b="0" i="0" lang="en-US" sz="1700" u="none" cap="none" strike="noStrike">
                <a:solidFill>
                  <a:srgbClr val="F6B84A"/>
                </a:solidFill>
                <a:latin typeface="Helvetica Neue Light"/>
                <a:ea typeface="Helvetica Neue Light"/>
                <a:cs typeface="Helvetica Neue Light"/>
                <a:sym typeface="Helvetica Neue Light"/>
              </a:rPr>
              <a:t>increase in annual profits</a:t>
            </a:r>
            <a:endParaRPr/>
          </a:p>
          <a:p>
            <a:pPr indent="0" lvl="0" marL="0" marR="0" rtl="0" algn="l">
              <a:lnSpc>
                <a:spcPct val="100000"/>
              </a:lnSpc>
              <a:spcBef>
                <a:spcPts val="0"/>
              </a:spcBef>
              <a:spcAft>
                <a:spcPts val="0"/>
              </a:spcAft>
              <a:buClr>
                <a:srgbClr val="F6B84A"/>
              </a:buClr>
              <a:buSzPts val="1700"/>
              <a:buFont typeface="Helvetica Neue Light"/>
              <a:buNone/>
            </a:pPr>
            <a:r>
              <a:rPr b="0" i="0" lang="en-US" sz="1700" u="none" cap="none" strike="noStrike">
                <a:solidFill>
                  <a:srgbClr val="F6B84A"/>
                </a:solidFill>
                <a:latin typeface="Helvetica Neue Light"/>
                <a:ea typeface="Helvetica Neue Light"/>
                <a:cs typeface="Helvetica Neue Light"/>
                <a:sym typeface="Helvetica Neue Light"/>
              </a:rPr>
              <a:t>satisfaction as of March 2021.</a:t>
            </a:r>
            <a:endParaRPr/>
          </a:p>
        </p:txBody>
      </p:sp>
      <p:sp>
        <p:nvSpPr>
          <p:cNvPr id="306" name="Google Shape;306;p34"/>
          <p:cNvSpPr/>
          <p:nvPr/>
        </p:nvSpPr>
        <p:spPr>
          <a:xfrm>
            <a:off x="6000749" y="5197277"/>
            <a:ext cx="3408046" cy="16510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Overview </a:t>
            </a:r>
            <a:endParaRPr/>
          </a:p>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of Growth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grpSp>
        <p:nvGrpSpPr>
          <p:cNvPr id="311" name="Google Shape;311;p35"/>
          <p:cNvGrpSpPr/>
          <p:nvPr/>
        </p:nvGrpSpPr>
        <p:grpSpPr>
          <a:xfrm>
            <a:off x="10841570" y="3485777"/>
            <a:ext cx="3221325" cy="2433455"/>
            <a:chOff x="0" y="0"/>
            <a:chExt cx="3221324" cy="2433454"/>
          </a:xfrm>
        </p:grpSpPr>
        <p:pic>
          <p:nvPicPr>
            <p:cNvPr id="312" name="Google Shape;312;p35"/>
            <p:cNvPicPr preferRelativeResize="0"/>
            <p:nvPr/>
          </p:nvPicPr>
          <p:blipFill rotWithShape="1">
            <a:blip r:embed="rId3">
              <a:alphaModFix/>
            </a:blip>
            <a:srcRect b="0" l="0" r="0" t="0"/>
            <a:stretch/>
          </p:blipFill>
          <p:spPr>
            <a:xfrm>
              <a:off x="0" y="0"/>
              <a:ext cx="2189936" cy="2433454"/>
            </a:xfrm>
            <a:prstGeom prst="rect">
              <a:avLst/>
            </a:prstGeom>
            <a:noFill/>
            <a:ln>
              <a:noFill/>
            </a:ln>
          </p:spPr>
        </p:pic>
        <p:sp>
          <p:nvSpPr>
            <p:cNvPr id="313" name="Google Shape;313;p35"/>
            <p:cNvSpPr/>
            <p:nvPr/>
          </p:nvSpPr>
          <p:spPr>
            <a:xfrm>
              <a:off x="1031388" y="1852336"/>
              <a:ext cx="2189936"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grpSp>
      <p:sp>
        <p:nvSpPr>
          <p:cNvPr id="314" name="Google Shape;314;p35"/>
          <p:cNvSpPr/>
          <p:nvPr/>
        </p:nvSpPr>
        <p:spPr>
          <a:xfrm>
            <a:off x="8648925" y="7253300"/>
            <a:ext cx="7449000" cy="16890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10200"/>
              <a:buFont typeface="Montserrat"/>
              <a:buNone/>
            </a:pPr>
            <a:r>
              <a:rPr b="1" i="0" lang="en-US" sz="10200" u="none" cap="none" strike="noStrike">
                <a:solidFill>
                  <a:srgbClr val="004141"/>
                </a:solidFill>
                <a:latin typeface="Montserrat"/>
                <a:ea typeface="Montserrat"/>
                <a:cs typeface="Montserrat"/>
                <a:sym typeface="Montserrat"/>
              </a:rPr>
              <a:t>Thank You</a:t>
            </a:r>
            <a:endParaRPr/>
          </a:p>
        </p:txBody>
      </p:sp>
      <p:sp>
        <p:nvSpPr>
          <p:cNvPr id="315" name="Google Shape;315;p35"/>
          <p:cNvSpPr/>
          <p:nvPr/>
        </p:nvSpPr>
        <p:spPr>
          <a:xfrm>
            <a:off x="9791737" y="9027508"/>
            <a:ext cx="4800526" cy="5588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FF"/>
              </a:buClr>
              <a:buSzPts val="3000"/>
              <a:buFont typeface="Helvetica Neue"/>
              <a:buNone/>
            </a:pPr>
            <a:r>
              <a:rPr b="0" i="0" lang="en-US" sz="3000" cap="none" strike="noStrike">
                <a:solidFill>
                  <a:srgbClr val="0000FF"/>
                </a:solidFill>
                <a:uFill>
                  <a:noFill/>
                </a:uFill>
                <a:latin typeface="Helvetica Neue"/>
                <a:ea typeface="Helvetica Neue"/>
                <a:cs typeface="Helvetica Neue"/>
                <a:sym typeface="Helvetica Neue"/>
                <a:hlinkClick r:id="rId4"/>
              </a:rPr>
              <a:t>geneva@techsolutions.com</a:t>
            </a:r>
            <a:endParaRPr/>
          </a:p>
        </p:txBody>
      </p:sp>
      <p:sp>
        <p:nvSpPr>
          <p:cNvPr id="316" name="Google Shape;316;p35"/>
          <p:cNvSpPr/>
          <p:nvPr/>
        </p:nvSpPr>
        <p:spPr>
          <a:xfrm>
            <a:off x="11123096" y="9671420"/>
            <a:ext cx="2137806" cy="558801"/>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3000"/>
              <a:buFont typeface="Helvetica Neue"/>
              <a:buNone/>
            </a:pPr>
            <a:r>
              <a:rPr b="0" i="0" lang="en-US" sz="3000" u="none" cap="none" strike="noStrike">
                <a:solidFill>
                  <a:srgbClr val="004141"/>
                </a:solidFill>
                <a:latin typeface="Helvetica Neue"/>
                <a:ea typeface="Helvetica Neue"/>
                <a:cs typeface="Helvetica Neue"/>
                <a:sym typeface="Helvetica Neue"/>
              </a:rPr>
              <a:t>+736 83729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6"/>
          <p:cNvPicPr preferRelativeResize="0"/>
          <p:nvPr/>
        </p:nvPicPr>
        <p:blipFill rotWithShape="1">
          <a:blip r:embed="rId3">
            <a:alphaModFix/>
          </a:blip>
          <a:srcRect b="0" l="0" r="0" t="0"/>
          <a:stretch/>
        </p:blipFill>
        <p:spPr>
          <a:xfrm>
            <a:off x="-70942" y="0"/>
            <a:ext cx="24525884" cy="16350590"/>
          </a:xfrm>
          <a:prstGeom prst="rect">
            <a:avLst/>
          </a:prstGeom>
          <a:noFill/>
          <a:ln>
            <a:noFill/>
          </a:ln>
        </p:spPr>
      </p:pic>
      <p:sp>
        <p:nvSpPr>
          <p:cNvPr id="86" name="Google Shape;86;p16"/>
          <p:cNvSpPr/>
          <p:nvPr/>
        </p:nvSpPr>
        <p:spPr>
          <a:xfrm>
            <a:off x="1465417" y="8781300"/>
            <a:ext cx="4324800" cy="17652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6B84A"/>
              </a:buClr>
              <a:buSzPts val="10700"/>
              <a:buFont typeface="Montserrat"/>
              <a:buNone/>
            </a:pPr>
            <a:r>
              <a:rPr b="1" i="0" lang="en-US" sz="10700" u="none" cap="none" strike="noStrike">
                <a:solidFill>
                  <a:srgbClr val="F6B84A"/>
                </a:solidFill>
                <a:latin typeface="Montserrat"/>
                <a:ea typeface="Montserrat"/>
                <a:cs typeface="Montserrat"/>
                <a:sym typeface="Montserrat"/>
              </a:rPr>
              <a:t>The</a:t>
            </a:r>
            <a:endParaRPr/>
          </a:p>
        </p:txBody>
      </p:sp>
      <p:sp>
        <p:nvSpPr>
          <p:cNvPr id="87" name="Google Shape;87;p16"/>
          <p:cNvSpPr/>
          <p:nvPr/>
        </p:nvSpPr>
        <p:spPr>
          <a:xfrm>
            <a:off x="914400" y="-267452"/>
            <a:ext cx="2818708" cy="4052496"/>
          </a:xfrm>
          <a:prstGeom prst="rect">
            <a:avLst/>
          </a:prstGeom>
          <a:noFill/>
          <a:ln cap="flat" cmpd="sng" w="50800">
            <a:solidFill>
              <a:srgbClr val="F6B84A"/>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pic>
        <p:nvPicPr>
          <p:cNvPr id="88" name="Google Shape;88;p16"/>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89" name="Google Shape;89;p16"/>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90" name="Google Shape;90;p16"/>
          <p:cNvSpPr/>
          <p:nvPr/>
        </p:nvSpPr>
        <p:spPr>
          <a:xfrm>
            <a:off x="1359175" y="10038600"/>
            <a:ext cx="9318000" cy="17652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6B84A"/>
              </a:buClr>
              <a:buSzPts val="10700"/>
              <a:buFont typeface="Montserrat"/>
              <a:buNone/>
            </a:pPr>
            <a:r>
              <a:rPr b="1" i="0" lang="en-US" sz="10700" u="none" cap="none" strike="noStrike">
                <a:solidFill>
                  <a:srgbClr val="F6B84A"/>
                </a:solidFill>
                <a:latin typeface="Montserrat"/>
                <a:ea typeface="Montserrat"/>
                <a:cs typeface="Montserrat"/>
                <a:sym typeface="Montserrat"/>
              </a:rPr>
              <a:t>Company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96" name="Google Shape;96;p17"/>
          <p:cNvSpPr/>
          <p:nvPr/>
        </p:nvSpPr>
        <p:spPr>
          <a:xfrm>
            <a:off x="879400" y="4076700"/>
            <a:ext cx="3802200" cy="584100"/>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
        <p:nvSpPr>
          <p:cNvPr id="97" name="Google Shape;97;p17"/>
          <p:cNvSpPr/>
          <p:nvPr/>
        </p:nvSpPr>
        <p:spPr>
          <a:xfrm>
            <a:off x="4777752" y="6682325"/>
            <a:ext cx="74133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Executive Summary</a:t>
            </a:r>
            <a:endParaRPr/>
          </a:p>
        </p:txBody>
      </p:sp>
      <p:sp>
        <p:nvSpPr>
          <p:cNvPr id="98" name="Google Shape;98;p17"/>
          <p:cNvSpPr/>
          <p:nvPr/>
        </p:nvSpPr>
        <p:spPr>
          <a:xfrm>
            <a:off x="5277910" y="7747000"/>
            <a:ext cx="13828181" cy="14732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Geneva Tech Solutions offers digital data handling and marketing for company websites and social media accounts. In order for any business to thrive in the current global market, it is now essential for them to have a strong identity and presence online and virtually engage with potential customers. </a:t>
            </a:r>
            <a:endParaRPr/>
          </a:p>
        </p:txBody>
      </p:sp>
      <p:pic>
        <p:nvPicPr>
          <p:cNvPr id="99" name="Google Shape;99;p17"/>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100" name="Google Shape;100;p17"/>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01" name="Google Shape;101;p17"/>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8"/>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107" name="Google Shape;107;p18"/>
          <p:cNvSpPr/>
          <p:nvPr/>
        </p:nvSpPr>
        <p:spPr>
          <a:xfrm>
            <a:off x="5277910" y="7797800"/>
            <a:ext cx="13828181" cy="14732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Geneva Tech Solutions helps clients with their content marketing and web design needs. The company’s skilled team of professional content managers and web designers will provide clients with innovative and efficient solutions to boost their online traffic and establish their brands in the market. </a:t>
            </a:r>
            <a:endParaRPr/>
          </a:p>
        </p:txBody>
      </p:sp>
      <p:sp>
        <p:nvSpPr>
          <p:cNvPr id="108" name="Google Shape;108;p18"/>
          <p:cNvSpPr/>
          <p:nvPr/>
        </p:nvSpPr>
        <p:spPr>
          <a:xfrm>
            <a:off x="4701552" y="6682325"/>
            <a:ext cx="75366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Executive Summary</a:t>
            </a:r>
            <a:endParaRPr/>
          </a:p>
        </p:txBody>
      </p:sp>
      <p:pic>
        <p:nvPicPr>
          <p:cNvPr id="109" name="Google Shape;109;p18"/>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110" name="Google Shape;110;p18"/>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11" name="Google Shape;111;p18"/>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112" name="Google Shape;112;p18"/>
          <p:cNvSpPr/>
          <p:nvPr/>
        </p:nvSpPr>
        <p:spPr>
          <a:xfrm>
            <a:off x="879400" y="4076700"/>
            <a:ext cx="3206700" cy="584100"/>
          </a:xfrm>
          <a:prstGeom prst="rect">
            <a:avLst/>
          </a:prstGeom>
          <a:noFill/>
          <a:ln>
            <a:noFill/>
          </a:ln>
        </p:spPr>
        <p:txBody>
          <a:bodyPr anchorCtr="0" anchor="ctr" bIns="50800" lIns="50800" spcFirstLastPara="1" rIns="50800" wrap="square" tIns="50800">
            <a:noAutofit/>
          </a:bodyPr>
          <a:lstStyle/>
          <a:p>
            <a:pPr indent="0" lvl="0" marL="0" marR="0" rtl="0" algn="l">
              <a:lnSpc>
                <a:spcPct val="15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19"/>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118" name="Google Shape;118;p19"/>
          <p:cNvSpPr/>
          <p:nvPr/>
        </p:nvSpPr>
        <p:spPr>
          <a:xfrm>
            <a:off x="5006695" y="5702297"/>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Geneva Tech Solutions aims to connect companies to their customers in the online world through efficient SEO solutions.</a:t>
            </a:r>
            <a:endParaRPr/>
          </a:p>
        </p:txBody>
      </p:sp>
      <p:sp>
        <p:nvSpPr>
          <p:cNvPr id="119" name="Google Shape;119;p19"/>
          <p:cNvSpPr/>
          <p:nvPr/>
        </p:nvSpPr>
        <p:spPr>
          <a:xfrm>
            <a:off x="4434101" y="4718050"/>
            <a:ext cx="36099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Mission</a:t>
            </a:r>
            <a:endParaRPr/>
          </a:p>
        </p:txBody>
      </p:sp>
      <p:sp>
        <p:nvSpPr>
          <p:cNvPr id="120" name="Google Shape;120;p19"/>
          <p:cNvSpPr/>
          <p:nvPr/>
        </p:nvSpPr>
        <p:spPr>
          <a:xfrm>
            <a:off x="4988134" y="7181850"/>
            <a:ext cx="20295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Vision</a:t>
            </a:r>
            <a:endParaRPr/>
          </a:p>
        </p:txBody>
      </p:sp>
      <p:sp>
        <p:nvSpPr>
          <p:cNvPr id="121" name="Google Shape;121;p19"/>
          <p:cNvSpPr/>
          <p:nvPr/>
        </p:nvSpPr>
        <p:spPr>
          <a:xfrm>
            <a:off x="5070195" y="8293099"/>
            <a:ext cx="13828200" cy="787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Geneva Tech Solutions aspires to stay dynamic and relevant in the digital marketing age and establish itself as a formidable SEO company in the industry.</a:t>
            </a:r>
            <a:endParaRPr/>
          </a:p>
        </p:txBody>
      </p:sp>
      <p:sp>
        <p:nvSpPr>
          <p:cNvPr id="122" name="Google Shape;122;p19"/>
          <p:cNvSpPr/>
          <p:nvPr/>
        </p:nvSpPr>
        <p:spPr>
          <a:xfrm>
            <a:off x="4815951" y="9814975"/>
            <a:ext cx="39369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Philosophy</a:t>
            </a:r>
            <a:endParaRPr/>
          </a:p>
        </p:txBody>
      </p:sp>
      <p:sp>
        <p:nvSpPr>
          <p:cNvPr id="123" name="Google Shape;123;p19"/>
          <p:cNvSpPr/>
          <p:nvPr/>
        </p:nvSpPr>
        <p:spPr>
          <a:xfrm>
            <a:off x="4981295" y="10858499"/>
            <a:ext cx="13828200" cy="7875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Geneva Tech Solutions believes in applying creativity, simplicity, honesty, and efficiency to their work in order to achieve its goals of providing the best service to clients.</a:t>
            </a:r>
            <a:endParaRPr/>
          </a:p>
        </p:txBody>
      </p:sp>
      <p:pic>
        <p:nvPicPr>
          <p:cNvPr id="124" name="Google Shape;124;p19"/>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125" name="Google Shape;125;p19"/>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26" name="Google Shape;126;p19"/>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127" name="Google Shape;127;p19"/>
          <p:cNvSpPr/>
          <p:nvPr/>
        </p:nvSpPr>
        <p:spPr>
          <a:xfrm>
            <a:off x="879400" y="4076700"/>
            <a:ext cx="3609900" cy="5841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0"/>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133" name="Google Shape;133;p20"/>
          <p:cNvSpPr/>
          <p:nvPr/>
        </p:nvSpPr>
        <p:spPr>
          <a:xfrm>
            <a:off x="5417610" y="7338483"/>
            <a:ext cx="13828181" cy="18161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The SEO industry is currently thriving and is foreseen to continue growing. This is due to the internet becoming a prime space for consumers and businesses to meet and engage with each other. The increasing number of users who go online to transact business is pushing businesses to improve their online visibility, making SEO service providers integral in conducting their business today and in the future</a:t>
            </a:r>
            <a:endParaRPr/>
          </a:p>
        </p:txBody>
      </p:sp>
      <p:sp>
        <p:nvSpPr>
          <p:cNvPr id="134" name="Google Shape;134;p20"/>
          <p:cNvSpPr/>
          <p:nvPr/>
        </p:nvSpPr>
        <p:spPr>
          <a:xfrm>
            <a:off x="5214399" y="6419850"/>
            <a:ext cx="30516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Outlook</a:t>
            </a:r>
            <a:endParaRPr/>
          </a:p>
        </p:txBody>
      </p:sp>
      <p:pic>
        <p:nvPicPr>
          <p:cNvPr id="135" name="Google Shape;135;p20"/>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136" name="Google Shape;136;p20"/>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37" name="Google Shape;137;p20"/>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138" name="Google Shape;138;p20"/>
          <p:cNvSpPr/>
          <p:nvPr/>
        </p:nvSpPr>
        <p:spPr>
          <a:xfrm>
            <a:off x="879400" y="4076700"/>
            <a:ext cx="3227100" cy="5841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b="0" l="0" r="0" t="0"/>
          <a:stretch/>
        </p:blipFill>
        <p:spPr>
          <a:xfrm>
            <a:off x="1635323" y="3707705"/>
            <a:ext cx="11112601" cy="11112601"/>
          </a:xfrm>
          <a:prstGeom prst="rect">
            <a:avLst/>
          </a:prstGeom>
          <a:noFill/>
          <a:ln>
            <a:noFill/>
          </a:ln>
        </p:spPr>
      </p:pic>
      <p:pic>
        <p:nvPicPr>
          <p:cNvPr id="144" name="Google Shape;144;p21"/>
          <p:cNvPicPr preferRelativeResize="0"/>
          <p:nvPr/>
        </p:nvPicPr>
        <p:blipFill rotWithShape="1">
          <a:blip r:embed="rId4">
            <a:alphaModFix/>
          </a:blip>
          <a:srcRect b="0" l="0" r="0" t="0"/>
          <a:stretch/>
        </p:blipFill>
        <p:spPr>
          <a:xfrm>
            <a:off x="14963259" y="4380681"/>
            <a:ext cx="13062501" cy="12446160"/>
          </a:xfrm>
          <a:prstGeom prst="rect">
            <a:avLst/>
          </a:prstGeom>
          <a:noFill/>
          <a:ln>
            <a:noFill/>
          </a:ln>
        </p:spPr>
      </p:pic>
      <p:sp>
        <p:nvSpPr>
          <p:cNvPr id="145" name="Google Shape;145;p21"/>
          <p:cNvSpPr/>
          <p:nvPr/>
        </p:nvSpPr>
        <p:spPr>
          <a:xfrm>
            <a:off x="11023779" y="7118350"/>
            <a:ext cx="13828181" cy="1816101"/>
          </a:xfrm>
          <a:prstGeom prst="rect">
            <a:avLst/>
          </a:prstGeom>
          <a:noFill/>
          <a:ln>
            <a:noFill/>
          </a:ln>
        </p:spPr>
        <p:txBody>
          <a:bodyPr anchorCtr="0" anchor="ctr" bIns="50800" lIns="50800" spcFirstLastPara="1" rIns="50800" wrap="square" tIns="50800">
            <a:noAutofit/>
          </a:bodyPr>
          <a:lstStyle/>
          <a:p>
            <a:pPr indent="-220578" lvl="0" marL="220578" marR="0" rtl="0" algn="l">
              <a:lnSpc>
                <a:spcPct val="100000"/>
              </a:lnSpc>
              <a:spcBef>
                <a:spcPts val="0"/>
              </a:spcBef>
              <a:spcAft>
                <a:spcPts val="0"/>
              </a:spcAft>
              <a:buClr>
                <a:srgbClr val="000000"/>
              </a:buClr>
              <a:buSzPts val="3300"/>
              <a:buFont typeface="Montserrat Light"/>
              <a:buChar char="•"/>
            </a:pPr>
            <a:r>
              <a:rPr b="0" i="0" lang="en-US" sz="2200" u="none" cap="none" strike="noStrike">
                <a:solidFill>
                  <a:srgbClr val="000000"/>
                </a:solidFill>
                <a:latin typeface="Montserrat Light"/>
                <a:ea typeface="Montserrat Light"/>
                <a:cs typeface="Montserrat Light"/>
                <a:sym typeface="Montserrat Light"/>
              </a:rPr>
              <a:t>Type of Industry: SEO Industry</a:t>
            </a:r>
            <a:endParaRPr/>
          </a:p>
          <a:p>
            <a:pPr indent="0" lvl="0" marL="220578" marR="0" rtl="0" algn="l">
              <a:lnSpc>
                <a:spcPct val="100000"/>
              </a:lnSpc>
              <a:spcBef>
                <a:spcPts val="0"/>
              </a:spcBef>
              <a:spcAft>
                <a:spcPts val="0"/>
              </a:spcAft>
              <a:buClr>
                <a:srgbClr val="000000"/>
              </a:buClr>
              <a:buSzPts val="7500"/>
              <a:buFont typeface="Montserrat Light"/>
              <a:buNone/>
            </a:pPr>
            <a:r>
              <a:t/>
            </a:r>
            <a:endParaRPr b="0" i="0" sz="5000" u="none" cap="none" strike="noStrike">
              <a:solidFill>
                <a:srgbClr val="000000"/>
              </a:solidFill>
              <a:latin typeface="Helvetica Neue"/>
              <a:ea typeface="Helvetica Neue"/>
              <a:cs typeface="Helvetica Neue"/>
              <a:sym typeface="Helvetica Neue"/>
            </a:endParaRPr>
          </a:p>
          <a:p>
            <a:pPr indent="-220578" lvl="0" marL="220578" marR="0" rtl="0" algn="l">
              <a:lnSpc>
                <a:spcPct val="100000"/>
              </a:lnSpc>
              <a:spcBef>
                <a:spcPts val="0"/>
              </a:spcBef>
              <a:spcAft>
                <a:spcPts val="0"/>
              </a:spcAft>
              <a:buClr>
                <a:srgbClr val="000000"/>
              </a:buClr>
              <a:buSzPts val="3300"/>
              <a:buFont typeface="Montserrat Light"/>
              <a:buChar char="•"/>
            </a:pPr>
            <a:r>
              <a:rPr b="0" i="0" lang="en-US" sz="2200" u="none" cap="none" strike="noStrike">
                <a:solidFill>
                  <a:srgbClr val="000000"/>
                </a:solidFill>
                <a:latin typeface="Montserrat Light"/>
                <a:ea typeface="Montserrat Light"/>
                <a:cs typeface="Montserrat Light"/>
                <a:sym typeface="Montserrat Light"/>
              </a:rPr>
              <a:t>Business Structure: Sole Proprietorship</a:t>
            </a:r>
            <a:endParaRPr/>
          </a:p>
          <a:p>
            <a:pPr indent="0" lvl="0" marL="220578" marR="0" rtl="0" algn="l">
              <a:lnSpc>
                <a:spcPct val="100000"/>
              </a:lnSpc>
              <a:spcBef>
                <a:spcPts val="0"/>
              </a:spcBef>
              <a:spcAft>
                <a:spcPts val="0"/>
              </a:spcAft>
              <a:buClr>
                <a:srgbClr val="000000"/>
              </a:buClr>
              <a:buSzPts val="7500"/>
              <a:buFont typeface="Montserrat Light"/>
              <a:buNone/>
            </a:pPr>
            <a:r>
              <a:t/>
            </a:r>
            <a:endParaRPr b="0" i="0" sz="5000" u="none" cap="none" strike="noStrike">
              <a:solidFill>
                <a:srgbClr val="000000"/>
              </a:solidFill>
              <a:latin typeface="Helvetica Neue"/>
              <a:ea typeface="Helvetica Neue"/>
              <a:cs typeface="Helvetica Neue"/>
              <a:sym typeface="Helvetica Neue"/>
            </a:endParaRPr>
          </a:p>
          <a:p>
            <a:pPr indent="-220578" lvl="0" marL="220578" marR="0" rtl="0" algn="l">
              <a:lnSpc>
                <a:spcPct val="100000"/>
              </a:lnSpc>
              <a:spcBef>
                <a:spcPts val="0"/>
              </a:spcBef>
              <a:spcAft>
                <a:spcPts val="0"/>
              </a:spcAft>
              <a:buClr>
                <a:srgbClr val="000000"/>
              </a:buClr>
              <a:buSzPts val="3300"/>
              <a:buFont typeface="Montserrat Light"/>
              <a:buChar char="•"/>
            </a:pPr>
            <a:r>
              <a:rPr b="0" i="0" lang="en-US" sz="2200" u="none" cap="none" strike="noStrike">
                <a:solidFill>
                  <a:srgbClr val="000000"/>
                </a:solidFill>
                <a:latin typeface="Montserrat Light"/>
                <a:ea typeface="Montserrat Light"/>
                <a:cs typeface="Montserrat Light"/>
                <a:sym typeface="Montserrat Light"/>
              </a:rPr>
              <a:t>Ownership: Sole Proprietorship,  Peter Arbor</a:t>
            </a:r>
            <a:endParaRPr/>
          </a:p>
        </p:txBody>
      </p:sp>
      <p:sp>
        <p:nvSpPr>
          <p:cNvPr id="146" name="Google Shape;146;p21"/>
          <p:cNvSpPr/>
          <p:nvPr/>
        </p:nvSpPr>
        <p:spPr>
          <a:xfrm>
            <a:off x="10858724" y="5530850"/>
            <a:ext cx="8397600" cy="876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Organizational Structure</a:t>
            </a:r>
            <a:endParaRPr/>
          </a:p>
        </p:txBody>
      </p:sp>
      <p:pic>
        <p:nvPicPr>
          <p:cNvPr id="147" name="Google Shape;147;p21"/>
          <p:cNvPicPr preferRelativeResize="0"/>
          <p:nvPr/>
        </p:nvPicPr>
        <p:blipFill rotWithShape="1">
          <a:blip r:embed="rId5">
            <a:alphaModFix/>
          </a:blip>
          <a:srcRect b="0" l="0" r="0" t="0"/>
          <a:stretch/>
        </p:blipFill>
        <p:spPr>
          <a:xfrm>
            <a:off x="1435405" y="1229931"/>
            <a:ext cx="1387155" cy="1541406"/>
          </a:xfrm>
          <a:prstGeom prst="rect">
            <a:avLst/>
          </a:prstGeom>
          <a:noFill/>
          <a:ln>
            <a:noFill/>
          </a:ln>
        </p:spPr>
      </p:pic>
      <p:sp>
        <p:nvSpPr>
          <p:cNvPr id="148" name="Google Shape;148;p21"/>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49" name="Google Shape;149;p21"/>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150" name="Google Shape;150;p21"/>
          <p:cNvSpPr/>
          <p:nvPr/>
        </p:nvSpPr>
        <p:spPr>
          <a:xfrm>
            <a:off x="879400" y="4076700"/>
            <a:ext cx="3145200" cy="584100"/>
          </a:xfrm>
          <a:prstGeom prst="rect">
            <a:avLst/>
          </a:prstGeom>
          <a:noFill/>
          <a:ln>
            <a:noFill/>
          </a:ln>
        </p:spPr>
        <p:txBody>
          <a:bodyPr anchorCtr="0" anchor="t" bIns="50800" lIns="50800" spcFirstLastPara="1" rIns="50800" wrap="square" tIns="50800">
            <a:noAutofit/>
          </a:bodyPr>
          <a:lstStyle/>
          <a:p>
            <a:pPr indent="0" lvl="0" marL="0" marR="0" rtl="0" algn="l">
              <a:lnSpc>
                <a:spcPct val="15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2"/>
          <p:cNvPicPr preferRelativeResize="0"/>
          <p:nvPr/>
        </p:nvPicPr>
        <p:blipFill rotWithShape="1">
          <a:blip r:embed="rId3">
            <a:alphaModFix/>
          </a:blip>
          <a:srcRect b="0" l="0" r="0" t="0"/>
          <a:stretch/>
        </p:blipFill>
        <p:spPr>
          <a:xfrm>
            <a:off x="14963259" y="4380681"/>
            <a:ext cx="13062501" cy="12446160"/>
          </a:xfrm>
          <a:prstGeom prst="rect">
            <a:avLst/>
          </a:prstGeom>
          <a:noFill/>
          <a:ln>
            <a:noFill/>
          </a:ln>
        </p:spPr>
      </p:pic>
      <p:sp>
        <p:nvSpPr>
          <p:cNvPr id="156" name="Google Shape;156;p22"/>
          <p:cNvSpPr/>
          <p:nvPr/>
        </p:nvSpPr>
        <p:spPr>
          <a:xfrm>
            <a:off x="5277910" y="7446432"/>
            <a:ext cx="13828181" cy="7874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Montserrat Light"/>
              <a:buNone/>
            </a:pPr>
            <a:r>
              <a:rPr b="0" i="0" lang="en-US" sz="2200" u="none" cap="none" strike="noStrike">
                <a:solidFill>
                  <a:srgbClr val="000000"/>
                </a:solidFill>
                <a:latin typeface="Montserrat Light"/>
                <a:ea typeface="Montserrat Light"/>
                <a:cs typeface="Montserrat Light"/>
                <a:sym typeface="Montserrat Light"/>
              </a:rPr>
              <a:t>The CEO is the head of the company’s operations. Under the CEO are the Project Manager, the Client Management Director, Technical Director, and Creatives Director. </a:t>
            </a:r>
            <a:endParaRPr/>
          </a:p>
        </p:txBody>
      </p:sp>
      <p:sp>
        <p:nvSpPr>
          <p:cNvPr id="157" name="Google Shape;157;p22"/>
          <p:cNvSpPr/>
          <p:nvPr/>
        </p:nvSpPr>
        <p:spPr>
          <a:xfrm>
            <a:off x="5306899" y="6419850"/>
            <a:ext cx="8819700" cy="8763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5000"/>
              <a:buFont typeface="Montserrat"/>
              <a:buNone/>
            </a:pPr>
            <a:r>
              <a:rPr b="0" i="0" lang="en-US" sz="5000" u="none" cap="none" strike="noStrike">
                <a:solidFill>
                  <a:srgbClr val="004141"/>
                </a:solidFill>
                <a:latin typeface="Montserrat"/>
                <a:ea typeface="Montserrat"/>
                <a:cs typeface="Montserrat"/>
                <a:sym typeface="Montserrat"/>
              </a:rPr>
              <a:t>Organizational Structure</a:t>
            </a:r>
            <a:endParaRPr/>
          </a:p>
        </p:txBody>
      </p:sp>
      <p:pic>
        <p:nvPicPr>
          <p:cNvPr id="158" name="Google Shape;158;p22"/>
          <p:cNvPicPr preferRelativeResize="0"/>
          <p:nvPr/>
        </p:nvPicPr>
        <p:blipFill rotWithShape="1">
          <a:blip r:embed="rId4">
            <a:alphaModFix/>
          </a:blip>
          <a:srcRect b="0" l="0" r="0" t="0"/>
          <a:stretch/>
        </p:blipFill>
        <p:spPr>
          <a:xfrm>
            <a:off x="1435405" y="1229931"/>
            <a:ext cx="1387155" cy="1541406"/>
          </a:xfrm>
          <a:prstGeom prst="rect">
            <a:avLst/>
          </a:prstGeom>
          <a:noFill/>
          <a:ln>
            <a:noFill/>
          </a:ln>
        </p:spPr>
      </p:pic>
      <p:sp>
        <p:nvSpPr>
          <p:cNvPr id="159" name="Google Shape;159;p22"/>
          <p:cNvSpPr/>
          <p:nvPr/>
        </p:nvSpPr>
        <p:spPr>
          <a:xfrm>
            <a:off x="2088711" y="2324100"/>
            <a:ext cx="1348340" cy="431801"/>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1100"/>
              <a:buFont typeface="Helvetica Neue"/>
              <a:buNone/>
            </a:pPr>
            <a:r>
              <a:rPr b="1" i="0" lang="en-US" sz="1100" u="none" cap="none" strike="noStrike">
                <a:solidFill>
                  <a:srgbClr val="004141"/>
                </a:solidFill>
                <a:latin typeface="Helvetica Neue"/>
                <a:ea typeface="Helvetica Neue"/>
                <a:cs typeface="Helvetica Neue"/>
                <a:sym typeface="Helvetica Neue"/>
              </a:rPr>
              <a:t>GENEVA </a:t>
            </a:r>
            <a:endParaRPr/>
          </a:p>
          <a:p>
            <a:pPr indent="0" lvl="0" marL="0" marR="0" rtl="0" algn="l">
              <a:lnSpc>
                <a:spcPct val="100000"/>
              </a:lnSpc>
              <a:spcBef>
                <a:spcPts val="0"/>
              </a:spcBef>
              <a:spcAft>
                <a:spcPts val="0"/>
              </a:spcAft>
              <a:buClr>
                <a:srgbClr val="F6B84A"/>
              </a:buClr>
              <a:buSzPts val="1100"/>
              <a:buFont typeface="Helvetica Neue"/>
              <a:buNone/>
            </a:pPr>
            <a:r>
              <a:rPr b="1" i="0" lang="en-US" sz="1100" u="none" cap="none" strike="noStrike">
                <a:solidFill>
                  <a:srgbClr val="F6B84A"/>
                </a:solidFill>
                <a:latin typeface="Helvetica Neue"/>
                <a:ea typeface="Helvetica Neue"/>
                <a:cs typeface="Helvetica Neue"/>
                <a:sym typeface="Helvetica Neue"/>
              </a:rPr>
              <a:t>TECH SOLUTIONS</a:t>
            </a:r>
            <a:endParaRPr/>
          </a:p>
        </p:txBody>
      </p:sp>
      <p:sp>
        <p:nvSpPr>
          <p:cNvPr id="160" name="Google Shape;160;p22"/>
          <p:cNvSpPr/>
          <p:nvPr/>
        </p:nvSpPr>
        <p:spPr>
          <a:xfrm>
            <a:off x="914400" y="-267452"/>
            <a:ext cx="2818708" cy="4052496"/>
          </a:xfrm>
          <a:prstGeom prst="rect">
            <a:avLst/>
          </a:prstGeom>
          <a:noFill/>
          <a:ln cap="flat" cmpd="sng" w="50800">
            <a:solidFill>
              <a:srgbClr val="004141"/>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a:ea typeface="Helvetica Neue"/>
              <a:cs typeface="Helvetica Neue"/>
              <a:sym typeface="Helvetica Neue"/>
            </a:endParaRPr>
          </a:p>
        </p:txBody>
      </p:sp>
      <p:sp>
        <p:nvSpPr>
          <p:cNvPr id="161" name="Google Shape;161;p22"/>
          <p:cNvSpPr/>
          <p:nvPr/>
        </p:nvSpPr>
        <p:spPr>
          <a:xfrm>
            <a:off x="879400" y="4076700"/>
            <a:ext cx="3309300" cy="5841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4141"/>
              </a:buClr>
              <a:buSzPts val="3100"/>
              <a:buFont typeface="Montserrat"/>
              <a:buNone/>
            </a:pPr>
            <a:r>
              <a:rPr b="1" i="0" lang="en-US" sz="3100" u="none" cap="none" strike="noStrike">
                <a:solidFill>
                  <a:srgbClr val="004141"/>
                </a:solidFill>
                <a:latin typeface="Montserrat"/>
                <a:ea typeface="Montserrat"/>
                <a:cs typeface="Montserrat"/>
                <a:sym typeface="Montserrat"/>
              </a:rPr>
              <a:t>The Company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