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9753600" cx="13004800"/>
  <p:notesSz cx="6858000" cy="9144000"/>
  <p:embeddedFontLst>
    <p:embeddedFont>
      <p:font typeface="Ubuntu"/>
      <p:bold r:id="rId23"/>
      <p:boldItalic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Open Sans ExtraBold"/>
      <p:bold r:id="rId29"/>
      <p:boldItalic r:id="rId30"/>
    </p:embeddedFont>
    <p:embeddedFont>
      <p:font typeface="Helvetica Neue Light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3A6B95F-2D29-4C1F-AD93-0B29B2CFD7E8}">
  <a:tblStyle styleId="{B3A6B95F-2D29-4C1F-AD93-0B29B2CFD7E8}" styleName="Table_0"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cap="flat" cmpd="sng" w="9525">
              <a:solidFill>
                <a:srgbClr val="5D5D5D"/>
              </a:solidFill>
              <a:prstDash val="dashDot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5D5D5D"/>
              </a:solidFill>
              <a:prstDash val="dashDot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5D5D5D"/>
              </a:solidFill>
              <a:prstDash val="dashDot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5D5D5D"/>
              </a:solidFill>
              <a:prstDash val="dashDot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5D5D5D"/>
              </a:solidFill>
              <a:prstDash val="dashDot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5D5D5D"/>
              </a:solidFill>
              <a:prstDash val="dashDot"/>
              <a:round/>
              <a:headEnd len="sm" w="sm" type="none"/>
              <a:tailEnd len="sm" w="sm" type="none"/>
            </a:ln>
          </a:insideV>
        </a:tcBdr>
        <a:fill>
          <a:solidFill>
            <a:srgbClr val="FAF7E9"/>
          </a:solidFill>
        </a:fill>
      </a:tcStyle>
    </a:wholeTbl>
    <a:band1H>
      <a:tcTxStyle/>
    </a:band1H>
    <a:band2H>
      <a:tcTxStyle b="off" i="off"/>
      <a:tcStyle>
        <a:fill>
          <a:solidFill>
            <a:srgbClr val="EDEADD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9400"/>
          </a:solidFill>
        </a:fill>
      </a:tcStyle>
    </a:lastRow>
    <a:seCell>
      <a:tcTxStyle/>
    </a:seCell>
    <a:swCell>
      <a:tcTxStyle/>
    </a:swCell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9400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Ubuntu-boldItalic.fntdata"/><Relationship Id="rId23" Type="http://schemas.openxmlformats.org/officeDocument/2006/relationships/font" Target="fonts/Ubuntu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Extra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OpenSansExtraBold-bold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8.xml"/><Relationship Id="rId35" Type="http://schemas.openxmlformats.org/officeDocument/2006/relationships/font" Target="fonts/OpenSans-regular.fntdata"/><Relationship Id="rId12" Type="http://schemas.openxmlformats.org/officeDocument/2006/relationships/slide" Target="slides/slide7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italic.fntdata"/><Relationship Id="rId14" Type="http://schemas.openxmlformats.org/officeDocument/2006/relationships/slide" Target="slides/slide9.xml"/><Relationship Id="rId36" Type="http://schemas.openxmlformats.org/officeDocument/2006/relationships/font" Target="fonts/Open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Google Shape;361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948266" y="2445173"/>
            <a:ext cx="11108268" cy="2479041"/>
          </a:xfrm>
          <a:prstGeom prst="rect">
            <a:avLst/>
          </a:prstGeom>
          <a:noFill/>
          <a:ln>
            <a:noFill/>
          </a:ln>
        </p:spPr>
        <p:txBody>
          <a:bodyPr anchorCtr="0" anchor="b" bIns="27075" lIns="27075" spcFirstLastPara="1" rIns="27075" wrap="square" tIns="27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948266" y="4991946"/>
            <a:ext cx="11108268" cy="846668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>
            <p:ph idx="2" type="pic"/>
          </p:nvPr>
        </p:nvSpPr>
        <p:spPr>
          <a:xfrm>
            <a:off x="8405706" y="4978400"/>
            <a:ext cx="3948855" cy="2959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Google Shape;45;p11"/>
          <p:cNvSpPr/>
          <p:nvPr>
            <p:ph idx="3" type="pic"/>
          </p:nvPr>
        </p:nvSpPr>
        <p:spPr>
          <a:xfrm>
            <a:off x="8405707" y="1822026"/>
            <a:ext cx="3948854" cy="2959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6" name="Google Shape;46;p11"/>
          <p:cNvSpPr/>
          <p:nvPr>
            <p:ph idx="4" type="pic"/>
          </p:nvPr>
        </p:nvSpPr>
        <p:spPr>
          <a:xfrm>
            <a:off x="643466" y="1822026"/>
            <a:ext cx="7559041" cy="611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1273386" y="5994400"/>
            <a:ext cx="10464802" cy="38926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i="1" sz="2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1273386" y="4399192"/>
            <a:ext cx="10464802" cy="562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>
  <p:cSld name="Phot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>
            <p:ph idx="2" type="pic"/>
          </p:nvPr>
        </p:nvSpPr>
        <p:spPr>
          <a:xfrm>
            <a:off x="-1" y="1219199"/>
            <a:ext cx="13004801" cy="7315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900853" y="1408853"/>
            <a:ext cx="11203094" cy="121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900853" y="2898986"/>
            <a:ext cx="11203094" cy="4958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indent="-498475" lvl="0" marL="4572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sz="3400"/>
            </a:lvl1pPr>
            <a:lvl2pPr indent="-498475" lvl="1" marL="9144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sz="3400"/>
            </a:lvl2pPr>
            <a:lvl3pPr indent="-498475" lvl="2" marL="13716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sz="3400"/>
            </a:lvl3pPr>
            <a:lvl4pPr indent="-498475" lvl="3" marL="18288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sz="3400"/>
            </a:lvl4pPr>
            <a:lvl5pPr indent="-498475" lvl="4" marL="22860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sz="34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>
            <p:ph idx="2" type="pic"/>
          </p:nvPr>
        </p:nvSpPr>
        <p:spPr>
          <a:xfrm>
            <a:off x="1667183" y="1578186"/>
            <a:ext cx="9672321" cy="466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type="title"/>
          </p:nvPr>
        </p:nvSpPr>
        <p:spPr>
          <a:xfrm>
            <a:off x="338666" y="6292426"/>
            <a:ext cx="12327468" cy="1070188"/>
          </a:xfrm>
          <a:prstGeom prst="rect">
            <a:avLst/>
          </a:prstGeom>
          <a:noFill/>
          <a:ln>
            <a:noFill/>
          </a:ln>
        </p:spPr>
        <p:txBody>
          <a:bodyPr anchorCtr="0" anchor="b" bIns="27075" lIns="27075" spcFirstLastPara="1" rIns="27075" wrap="square" tIns="27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38666" y="7321973"/>
            <a:ext cx="12327468" cy="846667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948266" y="3637279"/>
            <a:ext cx="11108268" cy="2479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>
            <p:ph idx="2" type="pic"/>
          </p:nvPr>
        </p:nvSpPr>
        <p:spPr>
          <a:xfrm>
            <a:off x="7021856" y="1727199"/>
            <a:ext cx="5080002" cy="611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type="title"/>
          </p:nvPr>
        </p:nvSpPr>
        <p:spPr>
          <a:xfrm>
            <a:off x="880533" y="1727199"/>
            <a:ext cx="5452534" cy="2959948"/>
          </a:xfrm>
          <a:prstGeom prst="rect">
            <a:avLst/>
          </a:prstGeom>
          <a:noFill/>
          <a:ln>
            <a:noFill/>
          </a:ln>
        </p:spPr>
        <p:txBody>
          <a:bodyPr anchorCtr="0" anchor="b" bIns="27075" lIns="27075" spcFirstLastPara="1" rIns="27075" wrap="square" tIns="27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880533" y="4700693"/>
            <a:ext cx="5452534" cy="305477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00853" y="1408853"/>
            <a:ext cx="11203094" cy="121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>
            <p:ph idx="2" type="pic"/>
          </p:nvPr>
        </p:nvSpPr>
        <p:spPr>
          <a:xfrm>
            <a:off x="7023946" y="2898986"/>
            <a:ext cx="5080002" cy="4958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00853" y="1408853"/>
            <a:ext cx="11203094" cy="121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900853" y="2898986"/>
            <a:ext cx="5452534" cy="4958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indent="-434975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sz="2600"/>
            </a:lvl1pPr>
            <a:lvl2pPr indent="-434975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sz="2600"/>
            </a:lvl2pPr>
            <a:lvl3pPr indent="-434975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sz="2600"/>
            </a:lvl3pPr>
            <a:lvl4pPr indent="-434975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sz="2600"/>
            </a:lvl4pPr>
            <a:lvl5pPr indent="-434975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sz="26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900853" y="2167466"/>
            <a:ext cx="11203094" cy="5418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indent="-498475" lvl="0" marL="4572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sz="3400"/>
            </a:lvl1pPr>
            <a:lvl2pPr indent="-498475" lvl="1" marL="9144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sz="3400"/>
            </a:lvl2pPr>
            <a:lvl3pPr indent="-498475" lvl="2" marL="13716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sz="3400"/>
            </a:lvl3pPr>
            <a:lvl4pPr indent="-498475" lvl="3" marL="18288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sz="3400"/>
            </a:lvl4pPr>
            <a:lvl5pPr indent="-498475" lvl="4" marL="2286000" algn="l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Helvetica Neue"/>
              <a:buChar char="•"/>
              <a:defRPr sz="34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48266" y="2445173"/>
            <a:ext cx="11108268" cy="2479041"/>
          </a:xfrm>
          <a:prstGeom prst="rect">
            <a:avLst/>
          </a:prstGeom>
          <a:noFill/>
          <a:ln>
            <a:noFill/>
          </a:ln>
        </p:spPr>
        <p:txBody>
          <a:bodyPr anchorCtr="0" anchor="b" bIns="27075" lIns="27075" spcFirstLastPara="1" rIns="27075" wrap="square" tIns="270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Helvetica Neue"/>
              <a:buNone/>
              <a:defRPr b="0" i="0" sz="7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48266" y="4991946"/>
            <a:ext cx="11108268" cy="846668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hyperlink" Target="mailto:iory@musclemania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-adult-athlete-1229356.jpg" id="59" name="Google Shape;59;p14"/>
          <p:cNvPicPr preferRelativeResize="0"/>
          <p:nvPr/>
        </p:nvPicPr>
        <p:blipFill rotWithShape="1">
          <a:blip r:embed="rId3">
            <a:alphaModFix/>
          </a:blip>
          <a:srcRect b="0" l="17685" r="24139" t="0"/>
          <a:stretch/>
        </p:blipFill>
        <p:spPr>
          <a:xfrm>
            <a:off x="5449523" y="0"/>
            <a:ext cx="7565431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-927" y="-19383"/>
            <a:ext cx="5571101" cy="97923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4"/>
          <p:cNvSpPr/>
          <p:nvPr/>
        </p:nvSpPr>
        <p:spPr>
          <a:xfrm rot="-5395979">
            <a:off x="1294607" y="2327212"/>
            <a:ext cx="4253962" cy="5099175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1354415" y="4032921"/>
            <a:ext cx="4530721" cy="2242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472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20"/>
              <a:buFont typeface="Open Sans ExtraBold"/>
              <a:buNone/>
            </a:pPr>
            <a:r>
              <a:rPr b="0" i="0" lang="en-US" sz="592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TRAIN</a:t>
            </a:r>
            <a:endParaRPr/>
          </a:p>
          <a:p>
            <a:pPr indent="0" lvl="0" marL="0" marR="0" rtl="0" algn="l">
              <a:lnSpc>
                <a:spcPct val="10472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20"/>
              <a:buFont typeface="Open Sans ExtraBold"/>
              <a:buNone/>
            </a:pPr>
            <a:r>
              <a:rPr b="0" i="0" lang="en-US" sz="592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WITH US</a:t>
            </a:r>
            <a:endParaRPr/>
          </a:p>
        </p:txBody>
      </p:sp>
      <p:pic>
        <p:nvPicPr>
          <p:cNvPr descr="pasted-image.pdf"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6089" y="3091136"/>
            <a:ext cx="604411" cy="40707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2142066" y="3468307"/>
            <a:ext cx="1609942" cy="525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2125456" y="3126719"/>
            <a:ext cx="37425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32407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12"/>
              <a:buFont typeface="Ubuntu"/>
              <a:buNone/>
            </a:pPr>
            <a:r>
              <a:rPr b="1" i="0" lang="en-US" sz="1512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Muscle</a:t>
            </a:r>
            <a:r>
              <a:rPr b="0" i="0" lang="en-US" sz="1512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Mania</a:t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1401835" y="7319665"/>
            <a:ext cx="5848762" cy="1106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66"/>
              <a:buFont typeface="Open Sans ExtraBold"/>
              <a:buNone/>
            </a:pPr>
            <a:r>
              <a:rPr b="0" i="0" lang="en-US" sz="1866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+76 37368 8728</a:t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66"/>
              <a:buFont typeface="Open Sans ExtraBold"/>
              <a:buNone/>
            </a:pPr>
            <a:r>
              <a:rPr b="0" i="0" lang="en-US" sz="1866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iory@musclemania.com</a:t>
            </a:r>
            <a:endParaRPr b="1" i="0" sz="2000" u="sng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hlinkClick r:id="rId5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/>
          <p:nvPr/>
        </p:nvSpPr>
        <p:spPr>
          <a:xfrm rot="-5395979">
            <a:off x="1553372" y="-1611379"/>
            <a:ext cx="9920784" cy="13052871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1858783" y="406067"/>
            <a:ext cx="2384360" cy="4314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4279793" y="390176"/>
            <a:ext cx="1573810" cy="46318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5890252" y="382420"/>
            <a:ext cx="2236326" cy="4631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8163228" y="382420"/>
            <a:ext cx="2236326" cy="4631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10436204" y="382420"/>
            <a:ext cx="1821889" cy="4787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552132" y="406400"/>
            <a:ext cx="1270001" cy="430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2141404" y="588476"/>
            <a:ext cx="2051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Offers &amp; Services</a:t>
            </a:r>
            <a:endParaRPr/>
          </a:p>
        </p:txBody>
      </p:sp>
      <p:sp>
        <p:nvSpPr>
          <p:cNvPr id="243" name="Google Shape;243;p23"/>
          <p:cNvSpPr/>
          <p:nvPr/>
        </p:nvSpPr>
        <p:spPr>
          <a:xfrm>
            <a:off x="4563699" y="601585"/>
            <a:ext cx="1244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/>
          </a:p>
        </p:txBody>
      </p:sp>
      <p:sp>
        <p:nvSpPr>
          <p:cNvPr id="244" name="Google Shape;244;p23"/>
          <p:cNvSpPr/>
          <p:nvPr/>
        </p:nvSpPr>
        <p:spPr>
          <a:xfrm>
            <a:off x="6118741" y="591158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888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Operational Plan</a:t>
            </a:r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8391716" y="591159"/>
            <a:ext cx="2036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Start-up Summary</a:t>
            </a:r>
            <a:endParaRPr/>
          </a:p>
        </p:txBody>
      </p:sp>
      <p:sp>
        <p:nvSpPr>
          <p:cNvPr id="246" name="Google Shape;246;p23"/>
          <p:cNvSpPr/>
          <p:nvPr/>
        </p:nvSpPr>
        <p:spPr>
          <a:xfrm>
            <a:off x="10663901" y="588327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Testimonials</a:t>
            </a:r>
            <a:endParaRPr/>
          </a:p>
        </p:txBody>
      </p:sp>
      <p:sp>
        <p:nvSpPr>
          <p:cNvPr id="247" name="Google Shape;247;p23"/>
          <p:cNvSpPr/>
          <p:nvPr/>
        </p:nvSpPr>
        <p:spPr>
          <a:xfrm>
            <a:off x="686470" y="588476"/>
            <a:ext cx="1467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Gym</a:t>
            </a:r>
            <a:endParaRPr/>
          </a:p>
        </p:txBody>
      </p:sp>
      <p:sp>
        <p:nvSpPr>
          <p:cNvPr id="248" name="Google Shape;248;p23"/>
          <p:cNvSpPr/>
          <p:nvPr/>
        </p:nvSpPr>
        <p:spPr>
          <a:xfrm>
            <a:off x="3619216" y="2046461"/>
            <a:ext cx="5848762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Value Preposition</a:t>
            </a:r>
            <a:endParaRPr/>
          </a:p>
        </p:txBody>
      </p:sp>
      <p:sp>
        <p:nvSpPr>
          <p:cNvPr id="249" name="Google Shape;249;p23"/>
          <p:cNvSpPr/>
          <p:nvPr/>
        </p:nvSpPr>
        <p:spPr>
          <a:xfrm>
            <a:off x="2124121" y="2629307"/>
            <a:ext cx="8854320" cy="998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Muscle Mania Gym is known for its effective packages with specially tailored promos  for loyal  clients.  </a:t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>
            <a:off x="3619216" y="3971102"/>
            <a:ext cx="5848762" cy="426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Pricing Strategy</a:t>
            </a:r>
            <a:endParaRPr/>
          </a:p>
        </p:txBody>
      </p:sp>
      <p:sp>
        <p:nvSpPr>
          <p:cNvPr id="251" name="Google Shape;251;p23"/>
          <p:cNvSpPr/>
          <p:nvPr/>
        </p:nvSpPr>
        <p:spPr>
          <a:xfrm>
            <a:off x="2186885" y="6026927"/>
            <a:ext cx="8685707" cy="998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Muscle Mania Gym uses a combination of cost-plus &amp; price bundling when offering  its services. 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This combination best suits the company &amp;  is common in the industry. 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Formula: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Profit Margin = 1-(Expenses/Net Sales)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Muscle Mania Gym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Profit Margin = 1 - ($114,000/$350,000)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=1 - 0.33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=-0.67 or 67%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/>
          <p:nvPr/>
        </p:nvSpPr>
        <p:spPr>
          <a:xfrm rot="-5395979">
            <a:off x="1566465" y="-1624457"/>
            <a:ext cx="9894628" cy="13052871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1858783" y="406067"/>
            <a:ext cx="2384360" cy="43140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p24"/>
          <p:cNvSpPr/>
          <p:nvPr/>
        </p:nvSpPr>
        <p:spPr>
          <a:xfrm>
            <a:off x="4279792" y="406067"/>
            <a:ext cx="1573810" cy="4327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5890252" y="406066"/>
            <a:ext cx="2236326" cy="43954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8163228" y="406066"/>
            <a:ext cx="2236326" cy="4395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Google Shape;261;p24"/>
          <p:cNvSpPr/>
          <p:nvPr/>
        </p:nvSpPr>
        <p:spPr>
          <a:xfrm>
            <a:off x="552132" y="406400"/>
            <a:ext cx="1270001" cy="430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10436204" y="406066"/>
            <a:ext cx="1821889" cy="4396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2109269" y="593019"/>
            <a:ext cx="2051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Offers &amp; Services</a:t>
            </a: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4530280" y="593019"/>
            <a:ext cx="1244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6093378" y="593019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888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Operational Plan</a:t>
            </a: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8341749" y="531487"/>
            <a:ext cx="20772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Start-up Summary</a:t>
            </a:r>
            <a:endParaRPr/>
          </a:p>
        </p:txBody>
      </p:sp>
      <p:sp>
        <p:nvSpPr>
          <p:cNvPr id="267" name="Google Shape;267;p24"/>
          <p:cNvSpPr/>
          <p:nvPr/>
        </p:nvSpPr>
        <p:spPr>
          <a:xfrm>
            <a:off x="666517" y="593019"/>
            <a:ext cx="1467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Gym</a:t>
            </a:r>
            <a:endParaRPr/>
          </a:p>
        </p:txBody>
      </p:sp>
      <p:sp>
        <p:nvSpPr>
          <p:cNvPr id="268" name="Google Shape;268;p24"/>
          <p:cNvSpPr/>
          <p:nvPr/>
        </p:nvSpPr>
        <p:spPr>
          <a:xfrm>
            <a:off x="3589457" y="2024920"/>
            <a:ext cx="5848762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Value Preposition</a:t>
            </a:r>
            <a:endParaRPr/>
          </a:p>
        </p:txBody>
      </p:sp>
      <p:sp>
        <p:nvSpPr>
          <p:cNvPr id="269" name="Google Shape;269;p24"/>
          <p:cNvSpPr/>
          <p:nvPr/>
        </p:nvSpPr>
        <p:spPr>
          <a:xfrm>
            <a:off x="1797419" y="2636240"/>
            <a:ext cx="9420450" cy="998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Muscle Mania Gym is known for its effective packages with specially tailored                         promos  for loyal  clients.  </a:t>
            </a:r>
            <a:endParaRPr/>
          </a:p>
        </p:txBody>
      </p:sp>
      <p:sp>
        <p:nvSpPr>
          <p:cNvPr id="270" name="Google Shape;270;p24"/>
          <p:cNvSpPr/>
          <p:nvPr/>
        </p:nvSpPr>
        <p:spPr>
          <a:xfrm>
            <a:off x="3589457" y="3950428"/>
            <a:ext cx="5848762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Pricing Strategy</a:t>
            </a:r>
            <a:endParaRPr/>
          </a:p>
        </p:txBody>
      </p:sp>
      <p:sp>
        <p:nvSpPr>
          <p:cNvPr id="271" name="Google Shape;271;p24"/>
          <p:cNvSpPr/>
          <p:nvPr/>
        </p:nvSpPr>
        <p:spPr>
          <a:xfrm>
            <a:off x="2213104" y="4586887"/>
            <a:ext cx="8556735" cy="38620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Muscle Mania Gym uses a combination of cost-plus &amp; price bundling when offering its services. 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This combination best suits the company &amp;  is common in the industry. 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Formula: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Profit Margin = 1-(Expenses/Net Sales)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Muscle Mania Gym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Profit Margin = 1 - ($114,000/$350,000)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=1 - 0.33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=-0.67 or 67%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2" name="Google Shape;272;p24"/>
          <p:cNvSpPr/>
          <p:nvPr/>
        </p:nvSpPr>
        <p:spPr>
          <a:xfrm>
            <a:off x="10651375" y="585565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Testimonials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/>
          <p:nvPr/>
        </p:nvSpPr>
        <p:spPr>
          <a:xfrm>
            <a:off x="1858783" y="406067"/>
            <a:ext cx="2384360" cy="43140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4279793" y="382420"/>
            <a:ext cx="1573810" cy="4314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5890252" y="382420"/>
            <a:ext cx="2236326" cy="4631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8163228" y="382420"/>
            <a:ext cx="2236326" cy="4631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25"/>
          <p:cNvSpPr/>
          <p:nvPr/>
        </p:nvSpPr>
        <p:spPr>
          <a:xfrm>
            <a:off x="10448730" y="382420"/>
            <a:ext cx="1821889" cy="4787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550683" y="411011"/>
            <a:ext cx="1272900" cy="43140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25"/>
          <p:cNvSpPr/>
          <p:nvPr/>
        </p:nvSpPr>
        <p:spPr>
          <a:xfrm>
            <a:off x="-927" y="837867"/>
            <a:ext cx="5571101" cy="893511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25"/>
          <p:cNvSpPr/>
          <p:nvPr/>
        </p:nvSpPr>
        <p:spPr>
          <a:xfrm>
            <a:off x="2111420" y="437238"/>
            <a:ext cx="2051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Offers &amp; Services</a:t>
            </a:r>
            <a:endParaRPr/>
          </a:p>
        </p:txBody>
      </p:sp>
      <p:sp>
        <p:nvSpPr>
          <p:cNvPr id="285" name="Google Shape;285;p25"/>
          <p:cNvSpPr/>
          <p:nvPr/>
        </p:nvSpPr>
        <p:spPr>
          <a:xfrm>
            <a:off x="4532431" y="437238"/>
            <a:ext cx="1244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B416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B41600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6095529" y="437238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888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Operational Plan</a:t>
            </a:r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8349455" y="437238"/>
            <a:ext cx="20085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Start-up Summary</a:t>
            </a:r>
            <a:endParaRPr/>
          </a:p>
        </p:txBody>
      </p:sp>
      <p:sp>
        <p:nvSpPr>
          <p:cNvPr id="288" name="Google Shape;288;p25"/>
          <p:cNvSpPr/>
          <p:nvPr/>
        </p:nvSpPr>
        <p:spPr>
          <a:xfrm>
            <a:off x="10641480" y="437238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Testimonials</a:t>
            </a:r>
            <a:endParaRPr/>
          </a:p>
        </p:txBody>
      </p:sp>
      <p:sp>
        <p:nvSpPr>
          <p:cNvPr id="289" name="Google Shape;289;p25"/>
          <p:cNvSpPr/>
          <p:nvPr/>
        </p:nvSpPr>
        <p:spPr>
          <a:xfrm>
            <a:off x="655968" y="437238"/>
            <a:ext cx="1467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Gym</a:t>
            </a:r>
            <a:endParaRPr/>
          </a:p>
        </p:txBody>
      </p:sp>
      <p:pic>
        <p:nvPicPr>
          <p:cNvPr descr="active-adults-athlete-2204279.jpg" id="290" name="Google Shape;290;p25"/>
          <p:cNvPicPr preferRelativeResize="0"/>
          <p:nvPr/>
        </p:nvPicPr>
        <p:blipFill rotWithShape="1">
          <a:blip r:embed="rId3">
            <a:alphaModFix/>
          </a:blip>
          <a:srcRect b="208" l="28285" r="2354" t="39248"/>
          <a:stretch/>
        </p:blipFill>
        <p:spPr>
          <a:xfrm rot="29540">
            <a:off x="5911358" y="787475"/>
            <a:ext cx="6389557" cy="8260278"/>
          </a:xfrm>
          <a:custGeom>
            <a:rect b="b" l="l" r="r" t="t"/>
            <a:pathLst>
              <a:path extrusionOk="0" h="21600" w="21600">
                <a:moveTo>
                  <a:pt x="209" y="21600"/>
                </a:moveTo>
                <a:lnTo>
                  <a:pt x="21600" y="21479"/>
                </a:lnTo>
                <a:lnTo>
                  <a:pt x="21391" y="0"/>
                </a:lnTo>
                <a:lnTo>
                  <a:pt x="0" y="121"/>
                </a:lnTo>
                <a:lnTo>
                  <a:pt x="209" y="216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1" name="Google Shape;291;p25"/>
          <p:cNvSpPr/>
          <p:nvPr/>
        </p:nvSpPr>
        <p:spPr>
          <a:xfrm rot="-5395979">
            <a:off x="-672650" y="2350766"/>
            <a:ext cx="8200885" cy="5133004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25"/>
          <p:cNvSpPr/>
          <p:nvPr/>
        </p:nvSpPr>
        <p:spPr>
          <a:xfrm>
            <a:off x="550683" y="2099859"/>
            <a:ext cx="5848761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Marketing Strategy</a:t>
            </a:r>
            <a:endParaRPr/>
          </a:p>
        </p:txBody>
      </p:sp>
      <p:sp>
        <p:nvSpPr>
          <p:cNvPr id="293" name="Google Shape;293;p25"/>
          <p:cNvSpPr/>
          <p:nvPr/>
        </p:nvSpPr>
        <p:spPr>
          <a:xfrm>
            <a:off x="1352644" y="3321583"/>
            <a:ext cx="3801797" cy="1425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•	Focuses on target audience through social media &amp; printed flyers.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1296097" y="6105856"/>
            <a:ext cx="3801797" cy="1873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•	Effectively engaging with potential clients looking for a worthwhile gym experience.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p25"/>
          <p:cNvSpPr/>
          <p:nvPr/>
        </p:nvSpPr>
        <p:spPr>
          <a:xfrm>
            <a:off x="1517377" y="4507203"/>
            <a:ext cx="3801797" cy="1839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	Advertising fun, effective, affordable workout regimens for active, health-conscious individuals.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"/>
          <p:cNvSpPr/>
          <p:nvPr/>
        </p:nvSpPr>
        <p:spPr>
          <a:xfrm rot="-5395979">
            <a:off x="1542180" y="-1611815"/>
            <a:ext cx="9817514" cy="12927069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ossfit-fitness-gym-28080.jpg" id="301" name="Google Shape;301;p26"/>
          <p:cNvPicPr preferRelativeResize="0"/>
          <p:nvPr/>
        </p:nvPicPr>
        <p:blipFill rotWithShape="1">
          <a:blip r:embed="rId3">
            <a:alphaModFix/>
          </a:blip>
          <a:srcRect b="395" l="3918" r="7587" t="395"/>
          <a:stretch/>
        </p:blipFill>
        <p:spPr>
          <a:xfrm>
            <a:off x="-37272" y="-15932"/>
            <a:ext cx="13079413" cy="978544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6"/>
          <p:cNvSpPr/>
          <p:nvPr/>
        </p:nvSpPr>
        <p:spPr>
          <a:xfrm rot="-5395979">
            <a:off x="11597767" y="-132084"/>
            <a:ext cx="1377381" cy="1511165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Google Shape;307;p27"/>
          <p:cNvGraphicFramePr/>
          <p:nvPr/>
        </p:nvGraphicFramePr>
        <p:xfrm>
          <a:off x="522833" y="42693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{B3A6B95F-2D29-4C1F-AD93-0B29B2CFD7E8}</a:tableStyleId>
              </a:tblPr>
              <a:tblGrid>
                <a:gridCol w="3986375"/>
                <a:gridCol w="2367200"/>
                <a:gridCol w="5605550"/>
              </a:tblGrid>
              <a:tr h="88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R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88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R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88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R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88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R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8" name="Google Shape;308;p27"/>
          <p:cNvGraphicFramePr/>
          <p:nvPr/>
        </p:nvGraphicFramePr>
        <p:xfrm>
          <a:off x="540163" y="31318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{B3A6B95F-2D29-4C1F-AD93-0B29B2CFD7E8}</a:tableStyleId>
              </a:tblPr>
              <a:tblGrid>
                <a:gridCol w="3974825"/>
                <a:gridCol w="2358275"/>
                <a:gridCol w="5591375"/>
              </a:tblGrid>
              <a:tr h="103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R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9" name="Google Shape;309;p27"/>
          <p:cNvSpPr/>
          <p:nvPr/>
        </p:nvSpPr>
        <p:spPr>
          <a:xfrm>
            <a:off x="1858783" y="406067"/>
            <a:ext cx="2384360" cy="43140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p27"/>
          <p:cNvSpPr/>
          <p:nvPr/>
        </p:nvSpPr>
        <p:spPr>
          <a:xfrm>
            <a:off x="4279793" y="406067"/>
            <a:ext cx="1573810" cy="4311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Google Shape;311;p27"/>
          <p:cNvSpPr/>
          <p:nvPr/>
        </p:nvSpPr>
        <p:spPr>
          <a:xfrm>
            <a:off x="5890252" y="406066"/>
            <a:ext cx="2236326" cy="431451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8163228" y="406066"/>
            <a:ext cx="2236326" cy="43145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27"/>
          <p:cNvSpPr/>
          <p:nvPr/>
        </p:nvSpPr>
        <p:spPr>
          <a:xfrm>
            <a:off x="10436204" y="406066"/>
            <a:ext cx="1821889" cy="43403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p27"/>
          <p:cNvSpPr/>
          <p:nvPr/>
        </p:nvSpPr>
        <p:spPr>
          <a:xfrm>
            <a:off x="552132" y="406400"/>
            <a:ext cx="1270001" cy="430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Google Shape;315;p27"/>
          <p:cNvSpPr/>
          <p:nvPr/>
        </p:nvSpPr>
        <p:spPr>
          <a:xfrm>
            <a:off x="2101895" y="597507"/>
            <a:ext cx="2051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Offers &amp; Services</a:t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>
            <a:off x="4522906" y="597507"/>
            <a:ext cx="1244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/>
          </a:p>
        </p:txBody>
      </p:sp>
      <p:sp>
        <p:nvSpPr>
          <p:cNvPr id="317" name="Google Shape;317;p27"/>
          <p:cNvSpPr/>
          <p:nvPr/>
        </p:nvSpPr>
        <p:spPr>
          <a:xfrm>
            <a:off x="6086004" y="597507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888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Operational Plan</a:t>
            </a:r>
            <a:endParaRPr/>
          </a:p>
        </p:txBody>
      </p:sp>
      <p:sp>
        <p:nvSpPr>
          <p:cNvPr id="318" name="Google Shape;318;p27"/>
          <p:cNvSpPr/>
          <p:nvPr/>
        </p:nvSpPr>
        <p:spPr>
          <a:xfrm>
            <a:off x="8358980" y="531246"/>
            <a:ext cx="2040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Start-up Summary</a:t>
            </a:r>
            <a:endParaRPr/>
          </a:p>
        </p:txBody>
      </p:sp>
      <p:sp>
        <p:nvSpPr>
          <p:cNvPr id="319" name="Google Shape;319;p27"/>
          <p:cNvSpPr/>
          <p:nvPr/>
        </p:nvSpPr>
        <p:spPr>
          <a:xfrm>
            <a:off x="10661772" y="597507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Testimonials</a:t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27"/>
          <p:cNvSpPr/>
          <p:nvPr/>
        </p:nvSpPr>
        <p:spPr>
          <a:xfrm>
            <a:off x="659143" y="597507"/>
            <a:ext cx="1467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Gym</a:t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3558140" y="2015652"/>
            <a:ext cx="5848762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Marketing Infrastructure</a:t>
            </a:r>
            <a:endParaRPr/>
          </a:p>
        </p:txBody>
      </p:sp>
      <p:sp>
        <p:nvSpPr>
          <p:cNvPr id="322" name="Google Shape;322;p27"/>
          <p:cNvSpPr/>
          <p:nvPr/>
        </p:nvSpPr>
        <p:spPr>
          <a:xfrm>
            <a:off x="1409564" y="3370595"/>
            <a:ext cx="2592072" cy="42621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Infrastructure</a:t>
            </a:r>
            <a:endParaRPr/>
          </a:p>
        </p:txBody>
      </p:sp>
      <p:sp>
        <p:nvSpPr>
          <p:cNvPr id="323" name="Google Shape;323;p27"/>
          <p:cNvSpPr/>
          <p:nvPr/>
        </p:nvSpPr>
        <p:spPr>
          <a:xfrm>
            <a:off x="4387231" y="3397798"/>
            <a:ext cx="2592072" cy="426215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Existing (Y/N)</a:t>
            </a:r>
            <a:endParaRPr/>
          </a:p>
        </p:txBody>
      </p:sp>
      <p:sp>
        <p:nvSpPr>
          <p:cNvPr id="324" name="Google Shape;324;p27"/>
          <p:cNvSpPr/>
          <p:nvPr/>
        </p:nvSpPr>
        <p:spPr>
          <a:xfrm>
            <a:off x="7181177" y="3397667"/>
            <a:ext cx="2592072" cy="426215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Description</a:t>
            </a:r>
            <a:endParaRPr/>
          </a:p>
        </p:txBody>
      </p:sp>
      <p:sp>
        <p:nvSpPr>
          <p:cNvPr id="325" name="Google Shape;325;p27"/>
          <p:cNvSpPr/>
          <p:nvPr/>
        </p:nvSpPr>
        <p:spPr>
          <a:xfrm>
            <a:off x="1399625" y="4446137"/>
            <a:ext cx="2592072" cy="42621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Social Media</a:t>
            </a:r>
            <a:endParaRPr/>
          </a:p>
        </p:txBody>
      </p:sp>
      <p:sp>
        <p:nvSpPr>
          <p:cNvPr id="326" name="Google Shape;326;p27"/>
          <p:cNvSpPr/>
          <p:nvPr/>
        </p:nvSpPr>
        <p:spPr>
          <a:xfrm>
            <a:off x="4393836" y="4446137"/>
            <a:ext cx="2592072" cy="42621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</a:t>
            </a:r>
            <a:endParaRPr/>
          </a:p>
        </p:txBody>
      </p:sp>
      <p:sp>
        <p:nvSpPr>
          <p:cNvPr id="327" name="Google Shape;327;p27"/>
          <p:cNvSpPr/>
          <p:nvPr/>
        </p:nvSpPr>
        <p:spPr>
          <a:xfrm>
            <a:off x="7162608" y="4427321"/>
            <a:ext cx="4840110" cy="42621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company has Twitter &amp; Instagram accounts.</a:t>
            </a:r>
            <a:endParaRPr/>
          </a:p>
        </p:txBody>
      </p:sp>
      <p:sp>
        <p:nvSpPr>
          <p:cNvPr id="328" name="Google Shape;328;p27"/>
          <p:cNvSpPr/>
          <p:nvPr/>
        </p:nvSpPr>
        <p:spPr>
          <a:xfrm>
            <a:off x="1395392" y="5266114"/>
            <a:ext cx="2592072" cy="426215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Website</a:t>
            </a:r>
            <a:endParaRPr/>
          </a:p>
        </p:txBody>
      </p:sp>
      <p:sp>
        <p:nvSpPr>
          <p:cNvPr id="329" name="Google Shape;329;p27"/>
          <p:cNvSpPr/>
          <p:nvPr/>
        </p:nvSpPr>
        <p:spPr>
          <a:xfrm>
            <a:off x="4389603" y="5276053"/>
            <a:ext cx="2592072" cy="426215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endParaRPr/>
          </a:p>
        </p:txBody>
      </p:sp>
      <p:sp>
        <p:nvSpPr>
          <p:cNvPr id="330" name="Google Shape;330;p27"/>
          <p:cNvSpPr/>
          <p:nvPr/>
        </p:nvSpPr>
        <p:spPr>
          <a:xfrm>
            <a:off x="7169786" y="5283695"/>
            <a:ext cx="2990495" cy="350146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Website is still in development.</a:t>
            </a:r>
            <a:endParaRPr/>
          </a:p>
        </p:txBody>
      </p:sp>
      <p:sp>
        <p:nvSpPr>
          <p:cNvPr id="331" name="Google Shape;331;p27"/>
          <p:cNvSpPr/>
          <p:nvPr/>
        </p:nvSpPr>
        <p:spPr>
          <a:xfrm>
            <a:off x="1395392" y="6159348"/>
            <a:ext cx="2592072" cy="426215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Network Speed</a:t>
            </a:r>
            <a:endParaRPr/>
          </a:p>
        </p:txBody>
      </p:sp>
      <p:sp>
        <p:nvSpPr>
          <p:cNvPr id="332" name="Google Shape;332;p27"/>
          <p:cNvSpPr/>
          <p:nvPr/>
        </p:nvSpPr>
        <p:spPr>
          <a:xfrm>
            <a:off x="4389603" y="6169287"/>
            <a:ext cx="2592072" cy="426215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endParaRPr/>
          </a:p>
        </p:txBody>
      </p:sp>
      <p:sp>
        <p:nvSpPr>
          <p:cNvPr id="333" name="Google Shape;333;p27"/>
          <p:cNvSpPr/>
          <p:nvPr/>
        </p:nvSpPr>
        <p:spPr>
          <a:xfrm>
            <a:off x="7156360" y="5992276"/>
            <a:ext cx="5848762" cy="86582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Network is working properly &amp; causes no delay in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company operations.</a:t>
            </a:r>
            <a:endParaRPr/>
          </a:p>
        </p:txBody>
      </p:sp>
      <p:sp>
        <p:nvSpPr>
          <p:cNvPr id="334" name="Google Shape;334;p27"/>
          <p:cNvSpPr/>
          <p:nvPr/>
        </p:nvSpPr>
        <p:spPr>
          <a:xfrm>
            <a:off x="1395392" y="7068301"/>
            <a:ext cx="2592072" cy="42621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Data Storage</a:t>
            </a:r>
            <a:endParaRPr/>
          </a:p>
        </p:txBody>
      </p:sp>
      <p:sp>
        <p:nvSpPr>
          <p:cNvPr id="335" name="Google Shape;335;p27"/>
          <p:cNvSpPr/>
          <p:nvPr/>
        </p:nvSpPr>
        <p:spPr>
          <a:xfrm>
            <a:off x="4389603" y="7078240"/>
            <a:ext cx="2592072" cy="426214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endParaRPr/>
          </a:p>
        </p:txBody>
      </p:sp>
      <p:sp>
        <p:nvSpPr>
          <p:cNvPr id="336" name="Google Shape;336;p27"/>
          <p:cNvSpPr/>
          <p:nvPr/>
        </p:nvSpPr>
        <p:spPr>
          <a:xfrm>
            <a:off x="7169786" y="6939094"/>
            <a:ext cx="5246861" cy="598789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Company data storage as of now is still limited.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"/>
          <p:cNvSpPr/>
          <p:nvPr/>
        </p:nvSpPr>
        <p:spPr>
          <a:xfrm>
            <a:off x="1858783" y="406068"/>
            <a:ext cx="2384360" cy="4215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Google Shape;342;p28"/>
          <p:cNvSpPr/>
          <p:nvPr/>
        </p:nvSpPr>
        <p:spPr>
          <a:xfrm>
            <a:off x="4279793" y="406067"/>
            <a:ext cx="1573810" cy="4215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3" name="Google Shape;343;p28"/>
          <p:cNvSpPr/>
          <p:nvPr/>
        </p:nvSpPr>
        <p:spPr>
          <a:xfrm>
            <a:off x="5890252" y="406066"/>
            <a:ext cx="2236326" cy="4266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Google Shape;344;p28"/>
          <p:cNvSpPr/>
          <p:nvPr/>
        </p:nvSpPr>
        <p:spPr>
          <a:xfrm>
            <a:off x="8163228" y="406066"/>
            <a:ext cx="2236326" cy="426666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28"/>
          <p:cNvSpPr/>
          <p:nvPr/>
        </p:nvSpPr>
        <p:spPr>
          <a:xfrm>
            <a:off x="10436204" y="406066"/>
            <a:ext cx="1821889" cy="4228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6" name="Google Shape;346;p28"/>
          <p:cNvSpPr/>
          <p:nvPr/>
        </p:nvSpPr>
        <p:spPr>
          <a:xfrm>
            <a:off x="552132" y="406400"/>
            <a:ext cx="1270001" cy="42120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Google Shape;347;p28"/>
          <p:cNvSpPr/>
          <p:nvPr/>
        </p:nvSpPr>
        <p:spPr>
          <a:xfrm>
            <a:off x="2104501" y="584713"/>
            <a:ext cx="2051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Offers &amp; Services</a:t>
            </a:r>
            <a:endParaRPr/>
          </a:p>
        </p:txBody>
      </p:sp>
      <p:sp>
        <p:nvSpPr>
          <p:cNvPr id="348" name="Google Shape;348;p28"/>
          <p:cNvSpPr/>
          <p:nvPr/>
        </p:nvSpPr>
        <p:spPr>
          <a:xfrm>
            <a:off x="4525512" y="584713"/>
            <a:ext cx="1244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/>
          </a:p>
        </p:txBody>
      </p:sp>
      <p:sp>
        <p:nvSpPr>
          <p:cNvPr id="349" name="Google Shape;349;p28"/>
          <p:cNvSpPr/>
          <p:nvPr/>
        </p:nvSpPr>
        <p:spPr>
          <a:xfrm>
            <a:off x="6088610" y="584713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888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Operational Plan</a:t>
            </a:r>
            <a:endParaRPr/>
          </a:p>
        </p:txBody>
      </p:sp>
      <p:sp>
        <p:nvSpPr>
          <p:cNvPr id="350" name="Google Shape;350;p28"/>
          <p:cNvSpPr/>
          <p:nvPr/>
        </p:nvSpPr>
        <p:spPr>
          <a:xfrm>
            <a:off x="8322330" y="534093"/>
            <a:ext cx="20772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Start-up Summary</a:t>
            </a:r>
            <a:endParaRPr/>
          </a:p>
        </p:txBody>
      </p:sp>
      <p:sp>
        <p:nvSpPr>
          <p:cNvPr id="351" name="Google Shape;351;p28"/>
          <p:cNvSpPr/>
          <p:nvPr/>
        </p:nvSpPr>
        <p:spPr>
          <a:xfrm>
            <a:off x="10642465" y="584713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Testimonials</a:t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28"/>
          <p:cNvSpPr/>
          <p:nvPr/>
        </p:nvSpPr>
        <p:spPr>
          <a:xfrm>
            <a:off x="661749" y="584713"/>
            <a:ext cx="1467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Gym</a:t>
            </a:r>
            <a:endParaRPr/>
          </a:p>
        </p:txBody>
      </p:sp>
      <p:sp>
        <p:nvSpPr>
          <p:cNvPr id="353" name="Google Shape;353;p28"/>
          <p:cNvSpPr/>
          <p:nvPr/>
        </p:nvSpPr>
        <p:spPr>
          <a:xfrm>
            <a:off x="631619" y="2013369"/>
            <a:ext cx="5848762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Startup</a:t>
            </a:r>
            <a:endParaRPr/>
          </a:p>
        </p:txBody>
      </p:sp>
      <p:sp>
        <p:nvSpPr>
          <p:cNvPr id="354" name="Google Shape;354;p28"/>
          <p:cNvSpPr/>
          <p:nvPr/>
        </p:nvSpPr>
        <p:spPr>
          <a:xfrm>
            <a:off x="588568" y="3067427"/>
            <a:ext cx="5500042" cy="956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Open Sans"/>
              <a:buNone/>
            </a:pPr>
            <a:r>
              <a:rPr b="0" i="0" lang="en-US" sz="1866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Requirements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Open Sans"/>
              <a:buNone/>
            </a:pPr>
            <a:r>
              <a:rPr b="0" i="0" lang="en-US" sz="1866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Start-Up Expenses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5" name="Google Shape;355;p28"/>
          <p:cNvSpPr/>
          <p:nvPr/>
        </p:nvSpPr>
        <p:spPr>
          <a:xfrm>
            <a:off x="661749" y="4559248"/>
            <a:ext cx="5500042" cy="1625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Rent - 5 Months                               $20,000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Advertising                                       $15,000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Legal Fees                                         $5,000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Staff Training                                    $5,000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Insurance                                          $5,000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Other                                                 $0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6" name="Google Shape;356;p28"/>
          <p:cNvSpPr/>
          <p:nvPr/>
        </p:nvSpPr>
        <p:spPr>
          <a:xfrm>
            <a:off x="651239" y="6281876"/>
            <a:ext cx="5848762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Total Start-Up Expenses</a:t>
            </a:r>
            <a:endParaRPr/>
          </a:p>
        </p:txBody>
      </p:sp>
      <p:sp>
        <p:nvSpPr>
          <p:cNvPr id="357" name="Google Shape;357;p28"/>
          <p:cNvSpPr/>
          <p:nvPr/>
        </p:nvSpPr>
        <p:spPr>
          <a:xfrm>
            <a:off x="4243143" y="6373565"/>
            <a:ext cx="5499900" cy="21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57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Open Sans"/>
              <a:buNone/>
            </a:pPr>
            <a:r>
              <a:rPr b="0" i="0" lang="en-US" sz="1866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$50, 0000</a:t>
            </a:r>
            <a:endParaRPr/>
          </a:p>
          <a:p>
            <a:pPr indent="0" lvl="0" marL="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barbell-biceps-black-and-white-896058.jpg" id="358" name="Google Shape;358;p28"/>
          <p:cNvPicPr preferRelativeResize="0"/>
          <p:nvPr/>
        </p:nvPicPr>
        <p:blipFill rotWithShape="1">
          <a:blip r:embed="rId3">
            <a:alphaModFix/>
          </a:blip>
          <a:srcRect b="0" l="23579" r="24628" t="356"/>
          <a:stretch/>
        </p:blipFill>
        <p:spPr>
          <a:xfrm>
            <a:off x="5998930" y="1148083"/>
            <a:ext cx="6258181" cy="802698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568" y="21599"/>
                </a:lnTo>
                <a:lnTo>
                  <a:pt x="21600" y="20"/>
                </a:lnTo>
                <a:lnTo>
                  <a:pt x="32" y="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"/>
          <p:cNvSpPr/>
          <p:nvPr/>
        </p:nvSpPr>
        <p:spPr>
          <a:xfrm>
            <a:off x="1858783" y="406067"/>
            <a:ext cx="2384360" cy="43140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4" name="Google Shape;364;p29"/>
          <p:cNvSpPr/>
          <p:nvPr/>
        </p:nvSpPr>
        <p:spPr>
          <a:xfrm>
            <a:off x="4279793" y="406067"/>
            <a:ext cx="1573810" cy="4325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Google Shape;365;p29"/>
          <p:cNvSpPr/>
          <p:nvPr/>
        </p:nvSpPr>
        <p:spPr>
          <a:xfrm>
            <a:off x="5890252" y="406066"/>
            <a:ext cx="2236326" cy="43216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Google Shape;366;p29"/>
          <p:cNvSpPr/>
          <p:nvPr/>
        </p:nvSpPr>
        <p:spPr>
          <a:xfrm>
            <a:off x="8163228" y="406066"/>
            <a:ext cx="2236326" cy="4321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7" name="Google Shape;367;p29"/>
          <p:cNvSpPr/>
          <p:nvPr/>
        </p:nvSpPr>
        <p:spPr>
          <a:xfrm>
            <a:off x="10436204" y="406066"/>
            <a:ext cx="1821889" cy="432933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Google Shape;368;p29"/>
          <p:cNvSpPr/>
          <p:nvPr/>
        </p:nvSpPr>
        <p:spPr>
          <a:xfrm>
            <a:off x="552132" y="406400"/>
            <a:ext cx="1270001" cy="430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Google Shape;369;p29"/>
          <p:cNvSpPr/>
          <p:nvPr/>
        </p:nvSpPr>
        <p:spPr>
          <a:xfrm>
            <a:off x="2092842" y="582945"/>
            <a:ext cx="2051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Offers &amp; Services</a:t>
            </a:r>
            <a:endParaRPr/>
          </a:p>
        </p:txBody>
      </p:sp>
      <p:sp>
        <p:nvSpPr>
          <p:cNvPr id="370" name="Google Shape;370;p29"/>
          <p:cNvSpPr/>
          <p:nvPr/>
        </p:nvSpPr>
        <p:spPr>
          <a:xfrm>
            <a:off x="4513853" y="582945"/>
            <a:ext cx="1244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/>
          </a:p>
        </p:txBody>
      </p:sp>
      <p:sp>
        <p:nvSpPr>
          <p:cNvPr id="371" name="Google Shape;371;p29"/>
          <p:cNvSpPr/>
          <p:nvPr/>
        </p:nvSpPr>
        <p:spPr>
          <a:xfrm>
            <a:off x="6086309" y="582945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888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Operational Plan</a:t>
            </a:r>
            <a:endParaRPr/>
          </a:p>
        </p:txBody>
      </p:sp>
      <p:sp>
        <p:nvSpPr>
          <p:cNvPr id="372" name="Google Shape;372;p29"/>
          <p:cNvSpPr/>
          <p:nvPr/>
        </p:nvSpPr>
        <p:spPr>
          <a:xfrm>
            <a:off x="8359285" y="582945"/>
            <a:ext cx="20772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Start-up Summary</a:t>
            </a:r>
            <a:endParaRPr/>
          </a:p>
        </p:txBody>
      </p:sp>
      <p:sp>
        <p:nvSpPr>
          <p:cNvPr id="373" name="Google Shape;373;p29"/>
          <p:cNvSpPr/>
          <p:nvPr/>
        </p:nvSpPr>
        <p:spPr>
          <a:xfrm>
            <a:off x="10632260" y="582945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Testimonials</a:t>
            </a:r>
            <a:endParaRPr/>
          </a:p>
        </p:txBody>
      </p:sp>
      <p:sp>
        <p:nvSpPr>
          <p:cNvPr id="374" name="Google Shape;374;p29"/>
          <p:cNvSpPr/>
          <p:nvPr/>
        </p:nvSpPr>
        <p:spPr>
          <a:xfrm>
            <a:off x="650090" y="582945"/>
            <a:ext cx="1467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Gym</a:t>
            </a:r>
            <a:endParaRPr/>
          </a:p>
        </p:txBody>
      </p:sp>
      <p:sp>
        <p:nvSpPr>
          <p:cNvPr id="375" name="Google Shape;375;p29"/>
          <p:cNvSpPr/>
          <p:nvPr/>
        </p:nvSpPr>
        <p:spPr>
          <a:xfrm>
            <a:off x="1214992" y="1680805"/>
            <a:ext cx="4512683" cy="710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57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Open Sans"/>
              <a:buNone/>
            </a:pPr>
            <a:r>
              <a:rPr b="1" i="0" lang="en-US" sz="1866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Ethan Holiday, 31, Body Builder</a:t>
            </a:r>
            <a:endParaRPr/>
          </a:p>
        </p:txBody>
      </p:sp>
      <p:sp>
        <p:nvSpPr>
          <p:cNvPr id="376" name="Google Shape;376;p29"/>
          <p:cNvSpPr/>
          <p:nvPr/>
        </p:nvSpPr>
        <p:spPr>
          <a:xfrm>
            <a:off x="1259661" y="4783980"/>
            <a:ext cx="4423343" cy="3331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Open Sans"/>
              <a:buNone/>
            </a:pPr>
            <a:r>
              <a:rPr b="0" i="0" lang="en-US" sz="1866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place where champions are built, Muscle Mania Gym consistently provides me the most effective exercises to maintain my physique. Definitely the best place for all gym lovers! </a:t>
            </a:r>
            <a:br>
              <a:rPr b="0" i="0" lang="en-US" sz="1866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bs-biceps-black-and-white-896061.jpg" id="377" name="Google Shape;377;p29"/>
          <p:cNvPicPr preferRelativeResize="0"/>
          <p:nvPr/>
        </p:nvPicPr>
        <p:blipFill rotWithShape="1">
          <a:blip r:embed="rId3">
            <a:alphaModFix/>
          </a:blip>
          <a:srcRect b="63671" l="17353" r="23755" t="6623"/>
          <a:stretch/>
        </p:blipFill>
        <p:spPr>
          <a:xfrm>
            <a:off x="1265567" y="2368213"/>
            <a:ext cx="3153179" cy="2385727"/>
          </a:xfrm>
          <a:custGeom>
            <a:rect b="b" l="l" r="r" t="t"/>
            <a:pathLst>
              <a:path extrusionOk="0" h="21600" w="21600">
                <a:moveTo>
                  <a:pt x="0" y="21567"/>
                </a:moveTo>
                <a:lnTo>
                  <a:pt x="21581" y="21600"/>
                </a:lnTo>
                <a:lnTo>
                  <a:pt x="21600" y="33"/>
                </a:lnTo>
                <a:lnTo>
                  <a:pt x="19" y="0"/>
                </a:lnTo>
                <a:lnTo>
                  <a:pt x="0" y="2156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78" name="Google Shape;378;p29"/>
          <p:cNvSpPr/>
          <p:nvPr/>
        </p:nvSpPr>
        <p:spPr>
          <a:xfrm>
            <a:off x="7277125" y="1680805"/>
            <a:ext cx="4512683" cy="710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57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Open Sans"/>
              <a:buNone/>
            </a:pPr>
            <a:r>
              <a:rPr b="1" i="0" lang="en-US" sz="1866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Ben Aaron, 27, Stock Broker</a:t>
            </a:r>
            <a:endParaRPr/>
          </a:p>
        </p:txBody>
      </p:sp>
      <p:sp>
        <p:nvSpPr>
          <p:cNvPr id="379" name="Google Shape;379;p29"/>
          <p:cNvSpPr/>
          <p:nvPr/>
        </p:nvSpPr>
        <p:spPr>
          <a:xfrm>
            <a:off x="7327701" y="5468507"/>
            <a:ext cx="4640104" cy="2855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Open Sans"/>
              <a:buNone/>
            </a:pPr>
            <a:r>
              <a:rPr b="0" i="0" lang="en-US" sz="187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a stock broker, fitness has never been my priority because of my busy schedule. That is, until Muscle Mania Gym showed me the reason why I should value my physical health. They have a various worthwhile &amp; effective programs for people who wish to attain their dream body.</a:t>
            </a:r>
            <a:br>
              <a:rPr b="0" i="0" lang="en-US" sz="187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7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Open Sans"/>
              <a:buNone/>
            </a:pPr>
            <a:r>
              <a:t/>
            </a:r>
            <a:endParaRPr b="1" i="0" sz="187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Open Sans"/>
              <a:buNone/>
            </a:pPr>
            <a:r>
              <a:t/>
            </a:r>
            <a:endParaRPr b="1" i="0" sz="187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Open Sans"/>
              <a:buNone/>
            </a:pPr>
            <a:r>
              <a:t/>
            </a:r>
            <a:endParaRPr b="1" i="0" sz="187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thlete-biceps-body-1851795.jpg" id="380" name="Google Shape;380;p29"/>
          <p:cNvPicPr preferRelativeResize="0"/>
          <p:nvPr/>
        </p:nvPicPr>
        <p:blipFill rotWithShape="1">
          <a:blip r:embed="rId4">
            <a:alphaModFix/>
          </a:blip>
          <a:srcRect b="46994" l="32716" r="23856" t="3785"/>
          <a:stretch/>
        </p:blipFill>
        <p:spPr>
          <a:xfrm>
            <a:off x="7327701" y="2368213"/>
            <a:ext cx="3153178" cy="2385727"/>
          </a:xfrm>
          <a:custGeom>
            <a:rect b="b" l="l" r="r" t="t"/>
            <a:pathLst>
              <a:path extrusionOk="0" h="21600" w="21600">
                <a:moveTo>
                  <a:pt x="0" y="21567"/>
                </a:moveTo>
                <a:lnTo>
                  <a:pt x="21581" y="21600"/>
                </a:lnTo>
                <a:lnTo>
                  <a:pt x="21600" y="33"/>
                </a:lnTo>
                <a:lnTo>
                  <a:pt x="19" y="0"/>
                </a:lnTo>
                <a:lnTo>
                  <a:pt x="0" y="21567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0"/>
          <p:cNvSpPr/>
          <p:nvPr/>
        </p:nvSpPr>
        <p:spPr>
          <a:xfrm>
            <a:off x="-927" y="-19383"/>
            <a:ext cx="4358563" cy="97923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6" name="Google Shape;386;p30"/>
          <p:cNvSpPr/>
          <p:nvPr/>
        </p:nvSpPr>
        <p:spPr>
          <a:xfrm rot="-5395979">
            <a:off x="1711198" y="2327267"/>
            <a:ext cx="4253963" cy="5099175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7" name="Google Shape;387;p30"/>
          <p:cNvSpPr/>
          <p:nvPr/>
        </p:nvSpPr>
        <p:spPr>
          <a:xfrm>
            <a:off x="1691171" y="4051460"/>
            <a:ext cx="4731357" cy="2242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THANK           YOU!</a:t>
            </a:r>
            <a:endParaRPr/>
          </a:p>
        </p:txBody>
      </p:sp>
      <p:pic>
        <p:nvPicPr>
          <p:cNvPr descr="pasted-image.pdf" id="388" name="Google Shape;38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5556" y="3091136"/>
            <a:ext cx="604410" cy="40707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0"/>
          <p:cNvSpPr/>
          <p:nvPr/>
        </p:nvSpPr>
        <p:spPr>
          <a:xfrm>
            <a:off x="2531533" y="3468307"/>
            <a:ext cx="1609942" cy="525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0" name="Google Shape;390;p30"/>
          <p:cNvSpPr/>
          <p:nvPr/>
        </p:nvSpPr>
        <p:spPr>
          <a:xfrm>
            <a:off x="2514923" y="3149787"/>
            <a:ext cx="37425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32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Ubuntu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Muscle</a:t>
            </a:r>
            <a:r>
              <a:rPr b="0" i="0" lang="en-US" sz="15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Mania</a:t>
            </a:r>
            <a:endParaRPr/>
          </a:p>
        </p:txBody>
      </p:sp>
      <p:sp>
        <p:nvSpPr>
          <p:cNvPr id="391" name="Google Shape;391;p30"/>
          <p:cNvSpPr/>
          <p:nvPr/>
        </p:nvSpPr>
        <p:spPr>
          <a:xfrm>
            <a:off x="6929795" y="4261982"/>
            <a:ext cx="3881641" cy="1601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(000) 111 2222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dm@musclemania.com www.musclemania.com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North Ridge St.,                                     Philadelphia, PA 102, USA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-927" y="-19383"/>
            <a:ext cx="8980886" cy="97923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848419" y="409346"/>
            <a:ext cx="5848800" cy="22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4"/>
              <a:buFont typeface="Open Sans ExtraBold"/>
              <a:buNone/>
            </a:pPr>
            <a:r>
              <a:rPr b="0" i="0" lang="en-US" sz="5254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Business                    Plan For The Year 2024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 rot="-5395979">
            <a:off x="6002874" y="2851195"/>
            <a:ext cx="10000370" cy="4088306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902585" y="2934228"/>
            <a:ext cx="5848762" cy="426215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September 20, 2023</a:t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913602" y="6448528"/>
            <a:ext cx="5848762" cy="1744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Gabriel Morrison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gabrielmorrison@musclemania.com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613-200-5820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North Ridge Street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Philadelphia PA 102, USA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 rot="-5395979">
            <a:off x="1573835" y="-1622211"/>
            <a:ext cx="9910771" cy="13058612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552132" y="406400"/>
            <a:ext cx="1270001" cy="4307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1858783" y="406067"/>
            <a:ext cx="2384361" cy="43140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4279793" y="406067"/>
            <a:ext cx="1573810" cy="4472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5890252" y="406067"/>
            <a:ext cx="2236326" cy="44948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8163228" y="406066"/>
            <a:ext cx="2236326" cy="43954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10436204" y="398382"/>
            <a:ext cx="1821889" cy="44511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2118074" y="430402"/>
            <a:ext cx="2051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Offers &amp; Services</a:t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4513055" y="436622"/>
            <a:ext cx="1244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3282838" y="2833404"/>
            <a:ext cx="6621325" cy="1996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151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Open Sans ExtraBold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Executive</a:t>
            </a:r>
            <a:endParaRPr/>
          </a:p>
          <a:p>
            <a:pPr indent="0" lvl="0" marL="0" marR="0" rtl="0" algn="ctr">
              <a:lnSpc>
                <a:spcPct val="10151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Open Sans ExtraBold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Summary</a:t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3589457" y="4697781"/>
            <a:ext cx="5848762" cy="1744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66"/>
              <a:buFont typeface="Open Sans"/>
              <a:buNone/>
            </a:pPr>
            <a:r>
              <a:rPr b="0" i="0" lang="en-US" sz="186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Muscle Mania Gym aims to give people the hope to achieve &amp; gain the body they’ve been dreaming of.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6086865" y="424181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888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Operational Plan</a:t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8354771" y="441575"/>
            <a:ext cx="20589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Start-up Summary</a:t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10638935" y="430404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Testimonials</a:t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670620" y="444188"/>
            <a:ext cx="1467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Gym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 rot="-5395979">
            <a:off x="1566427" y="-1624419"/>
            <a:ext cx="9894704" cy="13052871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1858783" y="406067"/>
            <a:ext cx="2384360" cy="43140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4279793" y="406067"/>
            <a:ext cx="1573810" cy="4279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5890252" y="406067"/>
            <a:ext cx="2236326" cy="4331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8163228" y="406066"/>
            <a:ext cx="2236326" cy="43954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10436204" y="406066"/>
            <a:ext cx="1821889" cy="4357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552132" y="406400"/>
            <a:ext cx="1270001" cy="4307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101895" y="436311"/>
            <a:ext cx="2051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Offers &amp; Services</a:t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4522906" y="436311"/>
            <a:ext cx="1244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6086004" y="436311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888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Operational Plan</a:t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8350888" y="436311"/>
            <a:ext cx="2036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Start-up Summary</a:t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10631955" y="436311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Testimonials</a:t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59143" y="436311"/>
            <a:ext cx="1467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Gym</a:t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3589457" y="2472417"/>
            <a:ext cx="5848762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Mission</a:t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2223282" y="3282295"/>
            <a:ext cx="8371555" cy="780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Our mission is to showcase the most practical fitness workouts for people who wish to become healthy &amp; fit.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3589457" y="4158575"/>
            <a:ext cx="5848762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Vision</a:t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960175" y="4718521"/>
            <a:ext cx="10958058" cy="824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A. Establish 3 branches across Maryland, New York &amp; New Jersey,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B. Give people the chance to become fit &amp; healthy.</a:t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3589457" y="5854782"/>
            <a:ext cx="5848762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Philosophy</a:t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930031" y="6416508"/>
            <a:ext cx="10958058" cy="824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A. Establish 3 branches across Maryland, New York &amp; New Jersey,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B. Give people the chance to become fit &amp; healthy.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 rot="-5395979">
            <a:off x="-292215" y="1409531"/>
            <a:ext cx="8668850" cy="8158602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1858783" y="406067"/>
            <a:ext cx="2384360" cy="43140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4279793" y="406067"/>
            <a:ext cx="1573810" cy="44107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5890252" y="406066"/>
            <a:ext cx="2236326" cy="43954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8163228" y="406066"/>
            <a:ext cx="2236326" cy="4395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10436204" y="399846"/>
            <a:ext cx="1821889" cy="455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552132" y="406400"/>
            <a:ext cx="1270001" cy="430742"/>
          </a:xfrm>
          <a:prstGeom prst="rect">
            <a:avLst/>
          </a:prstGeom>
          <a:solidFill>
            <a:srgbClr val="EB22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2112653" y="594231"/>
            <a:ext cx="2051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Offers &amp; Services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4533664" y="594231"/>
            <a:ext cx="1244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6096762" y="594231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888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Operational Plan</a:t>
            </a:r>
            <a:endParaRPr/>
          </a:p>
        </p:txBody>
      </p:sp>
      <p:pic>
        <p:nvPicPr>
          <p:cNvPr descr="adult-athlete-barbell-1552106.jpg"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18457" r="5548" t="11900"/>
          <a:stretch/>
        </p:blipFill>
        <p:spPr>
          <a:xfrm>
            <a:off x="8109434" y="1160811"/>
            <a:ext cx="4922961" cy="859278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556" y="21600"/>
                </a:lnTo>
                <a:lnTo>
                  <a:pt x="21600" y="14"/>
                </a:lnTo>
                <a:lnTo>
                  <a:pt x="44" y="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8369738" y="594231"/>
            <a:ext cx="2049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Start-up Summary</a:t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10642713" y="594231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Testimonials</a:t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669901" y="594231"/>
            <a:ext cx="1467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Gym</a:t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631083" y="2469577"/>
            <a:ext cx="5848762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Outlook</a:t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423685" y="6579237"/>
            <a:ext cx="7069334" cy="89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Our Health &amp; fitness have been a popular hobby for people who wish to acquire their dream body. People often like to start a fitness center because: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•	Surveys indicate that in 2024, 8 out of 10 people avail gym memberships every start of the year.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•	Only 4 out of 10 make it to the middle of the year due to boring gym programs.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•	Only 4 out of 10 gyms promote new, fun fitness activities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•	Clients seek fitness centers with fun &amp; engaging gym activities.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b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b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b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/>
          <p:nvPr/>
        </p:nvSpPr>
        <p:spPr>
          <a:xfrm rot="-5395979">
            <a:off x="3136568" y="-3202383"/>
            <a:ext cx="6758090" cy="13072190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1858783" y="406067"/>
            <a:ext cx="2384360" cy="43140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4279793" y="406067"/>
            <a:ext cx="1573810" cy="4286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5890252" y="406066"/>
            <a:ext cx="2236326" cy="4271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8164609" y="406066"/>
            <a:ext cx="2236326" cy="4271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10436204" y="406066"/>
            <a:ext cx="1821889" cy="4301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552132" y="406400"/>
            <a:ext cx="1270001" cy="4307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2122443" y="585893"/>
            <a:ext cx="2051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Offers &amp; Services</a:t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4533180" y="585893"/>
            <a:ext cx="1244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6096278" y="596167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888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Operational Plan</a:t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8362297" y="585023"/>
            <a:ext cx="2163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Start-up Summary</a:t>
            </a:r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10651375" y="571620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Testimonials</a:t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689965" y="585893"/>
            <a:ext cx="1467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Gym</a:t>
            </a: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3589457" y="2461239"/>
            <a:ext cx="5848762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Organizational Structure</a:t>
            </a:r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2230182" y="5251153"/>
            <a:ext cx="8585529" cy="3811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Type of Industry: Fitness Center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Business Structure: Sole Proprietorship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Business Structure: Sole Proprietorship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b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b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b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barbells-dumbbells-equipment-669584.jpg" id="157" name="Google Shape;157;p19"/>
          <p:cNvPicPr preferRelativeResize="0"/>
          <p:nvPr/>
        </p:nvPicPr>
        <p:blipFill rotWithShape="1">
          <a:blip r:embed="rId3">
            <a:alphaModFix/>
          </a:blip>
          <a:srcRect b="4994" l="0" r="0" t="58552"/>
          <a:stretch/>
        </p:blipFill>
        <p:spPr>
          <a:xfrm>
            <a:off x="-1" y="6655509"/>
            <a:ext cx="13004801" cy="3139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6472872" y="1186258"/>
            <a:ext cx="6629174" cy="8582012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1858783" y="406067"/>
            <a:ext cx="2384360" cy="43140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4279793" y="406066"/>
            <a:ext cx="1573810" cy="43824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5890252" y="406066"/>
            <a:ext cx="2236326" cy="4395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8163228" y="406066"/>
            <a:ext cx="2236326" cy="4395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10436204" y="406066"/>
            <a:ext cx="1821889" cy="43694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552132" y="406400"/>
            <a:ext cx="1270001" cy="430742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2101895" y="593195"/>
            <a:ext cx="2051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Offers &amp; Services</a:t>
            </a: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4522906" y="593195"/>
            <a:ext cx="1244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6086004" y="593195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888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Operational Plan</a:t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8358980" y="593195"/>
            <a:ext cx="2040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Start-up Summary</a:t>
            </a: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10631955" y="593195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Testimonials</a:t>
            </a:r>
            <a:endParaRPr/>
          </a:p>
        </p:txBody>
      </p:sp>
      <p:sp>
        <p:nvSpPr>
          <p:cNvPr id="174" name="Google Shape;174;p20"/>
          <p:cNvSpPr/>
          <p:nvPr/>
        </p:nvSpPr>
        <p:spPr>
          <a:xfrm>
            <a:off x="659143" y="593195"/>
            <a:ext cx="1467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Gym</a:t>
            </a:r>
            <a:endParaRPr/>
          </a:p>
        </p:txBody>
      </p:sp>
      <p:pic>
        <p:nvPicPr>
          <p:cNvPr descr="adult-bodybuilding-brawny-1851820.jpg" id="175" name="Google Shape;175;p20"/>
          <p:cNvPicPr preferRelativeResize="0"/>
          <p:nvPr/>
        </p:nvPicPr>
        <p:blipFill rotWithShape="1">
          <a:blip r:embed="rId3">
            <a:alphaModFix/>
          </a:blip>
          <a:srcRect b="12011" l="0" r="0" t="0"/>
          <a:stretch/>
        </p:blipFill>
        <p:spPr>
          <a:xfrm>
            <a:off x="-8428" y="1186259"/>
            <a:ext cx="6510971" cy="858201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/>
          <p:nvPr/>
        </p:nvSpPr>
        <p:spPr>
          <a:xfrm>
            <a:off x="6815075" y="1661657"/>
            <a:ext cx="5848761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Organizational Structure</a:t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6779345" y="2459475"/>
            <a:ext cx="5420716" cy="46319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Owner &amp; Chairman</a:t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6782269" y="2719178"/>
            <a:ext cx="5848762" cy="189769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-246944" lvl="0" marL="2469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33"/>
              <a:buFont typeface="Open Sans"/>
              <a:buChar char="•"/>
            </a:pPr>
            <a:r>
              <a:rPr b="0" i="0" lang="en-US" sz="186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highest ranking officer.</a:t>
            </a:r>
            <a:endParaRPr/>
          </a:p>
          <a:p>
            <a:pPr indent="-246944" lvl="0" marL="2469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33"/>
              <a:buFont typeface="Open Sans"/>
              <a:buChar char="•"/>
            </a:pPr>
            <a:r>
              <a:rPr b="0" i="0" lang="en-US" sz="186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Can influence the overall direction of the company.</a:t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6779345" y="4625023"/>
            <a:ext cx="5420716" cy="463189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Operational Director</a:t>
            </a:r>
            <a:endParaRPr/>
          </a:p>
        </p:txBody>
      </p:sp>
      <p:sp>
        <p:nvSpPr>
          <p:cNvPr id="180" name="Google Shape;180;p20"/>
          <p:cNvSpPr/>
          <p:nvPr/>
        </p:nvSpPr>
        <p:spPr>
          <a:xfrm>
            <a:off x="6782268" y="4860144"/>
            <a:ext cx="5848762" cy="189769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-246944" lvl="0" marL="2469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33"/>
              <a:buFont typeface="Open Sans"/>
              <a:buChar char="•"/>
            </a:pPr>
            <a:r>
              <a:rPr b="0" i="0" lang="en-US" sz="186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Manages the business growth.</a:t>
            </a:r>
            <a:endParaRPr/>
          </a:p>
          <a:p>
            <a:pPr indent="-246944" lvl="0" marL="2469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33"/>
              <a:buFont typeface="Open Sans"/>
              <a:buChar char="•"/>
            </a:pPr>
            <a:r>
              <a:rPr b="0" i="0" lang="en-US" sz="186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Oversees daily productivity.</a:t>
            </a:r>
            <a:br>
              <a:rPr b="0" i="0" lang="en-US" sz="186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6790362" y="6557861"/>
            <a:ext cx="5420716" cy="46319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Staff Manager</a:t>
            </a:r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6782268" y="6746505"/>
            <a:ext cx="5848762" cy="189769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-246944" lvl="0" marL="246944" marR="0" rtl="0" algn="l">
              <a:lnSpc>
                <a:spcPct val="23579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33"/>
              <a:buFont typeface="Open Sans"/>
              <a:buChar char="•"/>
            </a:pPr>
            <a:r>
              <a:rPr b="0" i="0" lang="en-US" sz="186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Manages daily interactions with customers.</a:t>
            </a:r>
            <a:br>
              <a:rPr b="0" i="0" lang="en-US" sz="1866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21"/>
          <p:cNvGraphicFramePr/>
          <p:nvPr/>
        </p:nvGraphicFramePr>
        <p:xfrm>
          <a:off x="1434702" y="40153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{B3A6B95F-2D29-4C1F-AD93-0B29B2CFD7E8}</a:tableStyleId>
              </a:tblPr>
              <a:tblGrid>
                <a:gridCol w="3417175"/>
                <a:gridCol w="3417175"/>
                <a:gridCol w="3417175"/>
              </a:tblGrid>
              <a:tr h="219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R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19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R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8" name="Google Shape;188;p21"/>
          <p:cNvGraphicFramePr/>
          <p:nvPr/>
        </p:nvGraphicFramePr>
        <p:xfrm>
          <a:off x="1452033" y="28778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{B3A6B95F-2D29-4C1F-AD93-0B29B2CFD7E8}</a:tableStyleId>
              </a:tblPr>
              <a:tblGrid>
                <a:gridCol w="3418250"/>
                <a:gridCol w="3418250"/>
                <a:gridCol w="3418250"/>
              </a:tblGrid>
              <a:tr h="103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50800" marB="50800" marR="50800" marL="50800" anchor="ctr">
                    <a:lnR cap="flat" cmpd="sng" w="9525">
                      <a:solidFill>
                        <a:srgbClr val="5D5D5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9" name="Google Shape;189;p21"/>
          <p:cNvSpPr/>
          <p:nvPr/>
        </p:nvSpPr>
        <p:spPr>
          <a:xfrm>
            <a:off x="1858783" y="406067"/>
            <a:ext cx="2384360" cy="43140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4279793" y="406067"/>
            <a:ext cx="1573810" cy="43116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5890252" y="406067"/>
            <a:ext cx="2236326" cy="43416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8163228" y="406067"/>
            <a:ext cx="2236326" cy="43416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10436204" y="406067"/>
            <a:ext cx="1821889" cy="4335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552132" y="406400"/>
            <a:ext cx="1270001" cy="430742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2124197" y="559206"/>
            <a:ext cx="2051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Offers &amp; Services</a:t>
            </a:r>
            <a:endParaRPr/>
          </a:p>
        </p:txBody>
      </p:sp>
      <p:sp>
        <p:nvSpPr>
          <p:cNvPr id="196" name="Google Shape;196;p21"/>
          <p:cNvSpPr/>
          <p:nvPr/>
        </p:nvSpPr>
        <p:spPr>
          <a:xfrm>
            <a:off x="4545208" y="559206"/>
            <a:ext cx="1244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/>
          </a:p>
        </p:txBody>
      </p:sp>
      <p:sp>
        <p:nvSpPr>
          <p:cNvPr id="197" name="Google Shape;197;p21"/>
          <p:cNvSpPr/>
          <p:nvPr/>
        </p:nvSpPr>
        <p:spPr>
          <a:xfrm>
            <a:off x="6108306" y="592659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888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Operational Plan</a:t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8336678" y="570357"/>
            <a:ext cx="21660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Start-up Summary</a:t>
            </a:r>
            <a:endParaRPr/>
          </a:p>
        </p:txBody>
      </p:sp>
      <p:sp>
        <p:nvSpPr>
          <p:cNvPr id="199" name="Google Shape;199;p21"/>
          <p:cNvSpPr/>
          <p:nvPr/>
        </p:nvSpPr>
        <p:spPr>
          <a:xfrm>
            <a:off x="10654257" y="559206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Testimonials</a:t>
            </a:r>
            <a:endParaRPr/>
          </a:p>
        </p:txBody>
      </p:sp>
      <p:sp>
        <p:nvSpPr>
          <p:cNvPr id="200" name="Google Shape;200;p21"/>
          <p:cNvSpPr/>
          <p:nvPr/>
        </p:nvSpPr>
        <p:spPr>
          <a:xfrm>
            <a:off x="681445" y="559206"/>
            <a:ext cx="1467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Gym</a:t>
            </a: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3566868" y="1999654"/>
            <a:ext cx="5848762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Management Team</a:t>
            </a:r>
            <a:endParaRPr/>
          </a:p>
        </p:txBody>
      </p:sp>
      <p:sp>
        <p:nvSpPr>
          <p:cNvPr id="202" name="Google Shape;202;p21"/>
          <p:cNvSpPr/>
          <p:nvPr/>
        </p:nvSpPr>
        <p:spPr>
          <a:xfrm>
            <a:off x="1820274" y="3138950"/>
            <a:ext cx="2592072" cy="426215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Management Team</a:t>
            </a:r>
            <a:endParaRPr/>
          </a:p>
        </p:txBody>
      </p:sp>
      <p:sp>
        <p:nvSpPr>
          <p:cNvPr id="203" name="Google Shape;203;p21"/>
          <p:cNvSpPr/>
          <p:nvPr/>
        </p:nvSpPr>
        <p:spPr>
          <a:xfrm>
            <a:off x="5184062" y="3127799"/>
            <a:ext cx="2592072" cy="426215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Role / Function</a:t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8581303" y="3116648"/>
            <a:ext cx="2592072" cy="426215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Skills</a:t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1842576" y="4233642"/>
            <a:ext cx="2592072" cy="426215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Peter Mitchell</a:t>
            </a: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5206364" y="3652645"/>
            <a:ext cx="2592000" cy="17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57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Open Sans"/>
              <a:buNone/>
            </a:pPr>
            <a:r>
              <a:rPr b="0" i="0" lang="en-US" sz="1866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Operational Director</a:t>
            </a: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1842576" y="6366378"/>
            <a:ext cx="2592072" cy="426215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Peter Mitchell</a:t>
            </a:r>
            <a:endParaRPr/>
          </a:p>
        </p:txBody>
      </p:sp>
      <p:sp>
        <p:nvSpPr>
          <p:cNvPr id="208" name="Google Shape;208;p21"/>
          <p:cNvSpPr/>
          <p:nvPr/>
        </p:nvSpPr>
        <p:spPr>
          <a:xfrm>
            <a:off x="5206364" y="5785379"/>
            <a:ext cx="2592000" cy="17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57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Open Sans"/>
              <a:buNone/>
            </a:pPr>
            <a:r>
              <a:rPr b="0" i="0" lang="en-US" sz="1866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Operational Director</a:t>
            </a:r>
            <a:endParaRPr/>
          </a:p>
        </p:txBody>
      </p:sp>
      <p:sp>
        <p:nvSpPr>
          <p:cNvPr id="209" name="Google Shape;209;p21"/>
          <p:cNvSpPr/>
          <p:nvPr/>
        </p:nvSpPr>
        <p:spPr>
          <a:xfrm>
            <a:off x="8603605" y="7071607"/>
            <a:ext cx="2592072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Leadership Skills,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Organizational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Management Skill,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Communication, Work Ethic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8570152" y="4904164"/>
            <a:ext cx="2592072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Leadership Skills,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Organizational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Management Skill,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Communication, Work Ethic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/>
          <p:nvPr/>
        </p:nvSpPr>
        <p:spPr>
          <a:xfrm rot="-5395979">
            <a:off x="1559827" y="-1617826"/>
            <a:ext cx="9907889" cy="13052871"/>
          </a:xfrm>
          <a:prstGeom prst="rect">
            <a:avLst/>
          </a:prstGeom>
          <a:solidFill>
            <a:srgbClr val="B416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1858783" y="406400"/>
            <a:ext cx="2384360" cy="424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4279793" y="406400"/>
            <a:ext cx="1573810" cy="43289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5890252" y="406400"/>
            <a:ext cx="2236326" cy="43217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8163228" y="406400"/>
            <a:ext cx="2236326" cy="43217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10436204" y="406400"/>
            <a:ext cx="1821889" cy="44065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552132" y="406400"/>
            <a:ext cx="1270001" cy="430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22"/>
          <p:cNvSpPr/>
          <p:nvPr/>
        </p:nvSpPr>
        <p:spPr>
          <a:xfrm>
            <a:off x="2110441" y="433587"/>
            <a:ext cx="2051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Offers &amp; Services</a:t>
            </a:r>
            <a:endParaRPr/>
          </a:p>
        </p:txBody>
      </p:sp>
      <p:sp>
        <p:nvSpPr>
          <p:cNvPr id="223" name="Google Shape;223;p22"/>
          <p:cNvSpPr/>
          <p:nvPr/>
        </p:nvSpPr>
        <p:spPr>
          <a:xfrm>
            <a:off x="4531452" y="433587"/>
            <a:ext cx="1244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6094550" y="433587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3888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Operational Plan</a:t>
            </a:r>
            <a:endParaRPr/>
          </a:p>
        </p:txBody>
      </p:sp>
      <p:sp>
        <p:nvSpPr>
          <p:cNvPr id="225" name="Google Shape;225;p22"/>
          <p:cNvSpPr/>
          <p:nvPr/>
        </p:nvSpPr>
        <p:spPr>
          <a:xfrm>
            <a:off x="8358980" y="442133"/>
            <a:ext cx="20361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Start-up Summary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10640501" y="433587"/>
            <a:ext cx="19113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Testimonials</a:t>
            </a:r>
            <a:endParaRPr/>
          </a:p>
        </p:txBody>
      </p:sp>
      <p:sp>
        <p:nvSpPr>
          <p:cNvPr id="227" name="Google Shape;227;p22"/>
          <p:cNvSpPr/>
          <p:nvPr/>
        </p:nvSpPr>
        <p:spPr>
          <a:xfrm>
            <a:off x="667689" y="433587"/>
            <a:ext cx="1467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marR="0" rtl="0" algn="l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Gym</a:t>
            </a:r>
            <a:endParaRPr/>
          </a:p>
        </p:txBody>
      </p:sp>
      <p:sp>
        <p:nvSpPr>
          <p:cNvPr id="228" name="Google Shape;228;p22"/>
          <p:cNvSpPr/>
          <p:nvPr/>
        </p:nvSpPr>
        <p:spPr>
          <a:xfrm>
            <a:off x="3598003" y="2020987"/>
            <a:ext cx="5848762" cy="426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244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Healthy Meals</a:t>
            </a:r>
            <a:endParaRPr/>
          </a:p>
        </p:txBody>
      </p:sp>
      <p:sp>
        <p:nvSpPr>
          <p:cNvPr id="229" name="Google Shape;229;p22"/>
          <p:cNvSpPr/>
          <p:nvPr/>
        </p:nvSpPr>
        <p:spPr>
          <a:xfrm>
            <a:off x="2203980" y="2617965"/>
            <a:ext cx="8585530" cy="998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Muscle Mania will partner with Escapade Resto &amp; introduce the ff. Meals to                   its health conscious clientele: </a:t>
            </a:r>
            <a:endParaRPr/>
          </a:p>
        </p:txBody>
      </p:sp>
      <p:sp>
        <p:nvSpPr>
          <p:cNvPr id="230" name="Google Shape;230;p22"/>
          <p:cNvSpPr/>
          <p:nvPr/>
        </p:nvSpPr>
        <p:spPr>
          <a:xfrm>
            <a:off x="2076257" y="3567064"/>
            <a:ext cx="8585530" cy="3948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•	Maple Tuna Belly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•	Salmon Cake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•	Mussels Mariniere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•	Oysters Rockefeller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•	Broiled Tilapia Parmesan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