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4000"/>
  <p:notesSz cx="6858000" cy="9144000"/>
  <p:embeddedFontLst>
    <p:embeddedFont>
      <p:font typeface="Lobster"/>
      <p:regular r:id="rId30"/>
    </p:embeddedFont>
    <p:embeddedFont>
      <p:font typeface="Montserrat"/>
      <p:bold r:id="rId31"/>
      <p:boldItalic r:id="rId32"/>
    </p:embeddedFont>
    <p:embeddedFont>
      <p:font typeface="Montserrat Light"/>
      <p:regular r:id="rId33"/>
      <p:bold r:id="rId34"/>
      <p:italic r:id="rId35"/>
      <p:boldItalic r:id="rId36"/>
    </p:embeddedFont>
    <p:embeddedFont>
      <p:font typeface="Helvetica Neue"/>
      <p:regular r:id="rId37"/>
      <p:bold r:id="rId38"/>
      <p:italic r:id="rId39"/>
      <p:boldItalic r:id="rId40"/>
    </p:embeddedFont>
    <p:embeddedFont>
      <p:font typeface="Helvetica Neue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6.xml"/><Relationship Id="rId42" Type="http://schemas.openxmlformats.org/officeDocument/2006/relationships/font" Target="fonts/HelveticaNeueLight-bold.fntdata"/><Relationship Id="rId41" Type="http://schemas.openxmlformats.org/officeDocument/2006/relationships/font" Target="fonts/HelveticaNeueLight-regular.fntdata"/><Relationship Id="rId22" Type="http://schemas.openxmlformats.org/officeDocument/2006/relationships/slide" Target="slides/slide18.xml"/><Relationship Id="rId44" Type="http://schemas.openxmlformats.org/officeDocument/2006/relationships/font" Target="fonts/HelveticaNeueLight-boldItalic.fntdata"/><Relationship Id="rId21" Type="http://schemas.openxmlformats.org/officeDocument/2006/relationships/slide" Target="slides/slide17.xml"/><Relationship Id="rId43" Type="http://schemas.openxmlformats.org/officeDocument/2006/relationships/font" Target="fonts/HelveticaNeueLight-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font" Target="fonts/Lobster-regular.fntdata"/><Relationship Id="rId11" Type="http://schemas.openxmlformats.org/officeDocument/2006/relationships/slide" Target="slides/slide7.xml"/><Relationship Id="rId33" Type="http://schemas.openxmlformats.org/officeDocument/2006/relationships/font" Target="fonts/MontserratLight-regular.fntdata"/><Relationship Id="rId10" Type="http://schemas.openxmlformats.org/officeDocument/2006/relationships/slide" Target="slides/slide6.xml"/><Relationship Id="rId32" Type="http://schemas.openxmlformats.org/officeDocument/2006/relationships/font" Target="fonts/Montserrat-boldItalic.fntdata"/><Relationship Id="rId13" Type="http://schemas.openxmlformats.org/officeDocument/2006/relationships/slide" Target="slides/slide9.xml"/><Relationship Id="rId35" Type="http://schemas.openxmlformats.org/officeDocument/2006/relationships/font" Target="fonts/MontserratLight-italic.fntdata"/><Relationship Id="rId12" Type="http://schemas.openxmlformats.org/officeDocument/2006/relationships/slide" Target="slides/slide8.xml"/><Relationship Id="rId34" Type="http://schemas.openxmlformats.org/officeDocument/2006/relationships/font" Target="fonts/MontserratLight-bold.fntdata"/><Relationship Id="rId15" Type="http://schemas.openxmlformats.org/officeDocument/2006/relationships/slide" Target="slides/slide11.xml"/><Relationship Id="rId37" Type="http://schemas.openxmlformats.org/officeDocument/2006/relationships/font" Target="fonts/HelveticaNeue-regular.fntdata"/><Relationship Id="rId14" Type="http://schemas.openxmlformats.org/officeDocument/2006/relationships/slide" Target="slides/slide10.xml"/><Relationship Id="rId36" Type="http://schemas.openxmlformats.org/officeDocument/2006/relationships/font" Target="fonts/MontserratLight-boldItalic.fntdata"/><Relationship Id="rId17" Type="http://schemas.openxmlformats.org/officeDocument/2006/relationships/slide" Target="slides/slide13.xml"/><Relationship Id="rId39" Type="http://schemas.openxmlformats.org/officeDocument/2006/relationships/font" Target="fonts/HelveticaNeue-italic.fntdata"/><Relationship Id="rId16" Type="http://schemas.openxmlformats.org/officeDocument/2006/relationships/slide" Target="slides/slide12.xml"/><Relationship Id="rId38" Type="http://schemas.openxmlformats.org/officeDocument/2006/relationships/font" Target="fonts/HelveticaNeue-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2" name="Google Shape;12;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68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800"/>
              <a:buFont typeface="Helvetica Neue"/>
              <a:buNone/>
              <a:defRPr sz="3800">
                <a:latin typeface="Helvetica Neue"/>
                <a:ea typeface="Helvetica Neue"/>
                <a:cs typeface="Helvetica Neue"/>
                <a:sym typeface="Helvetica Neue"/>
              </a:defRPr>
            </a:lvl1pPr>
            <a:lvl2pPr indent="-409575" lvl="1" marL="914400" algn="ctr">
              <a:lnSpc>
                <a:spcPct val="100000"/>
              </a:lnSpc>
              <a:spcBef>
                <a:spcPts val="0"/>
              </a:spcBef>
              <a:spcAft>
                <a:spcPts val="0"/>
              </a:spcAft>
              <a:buClr>
                <a:srgbClr val="000000"/>
              </a:buClr>
              <a:buSzPts val="2850"/>
              <a:buFont typeface="Helvetica Neue"/>
              <a:buChar char="•"/>
              <a:defRPr sz="3800">
                <a:latin typeface="Helvetica Neue"/>
                <a:ea typeface="Helvetica Neue"/>
                <a:cs typeface="Helvetica Neue"/>
                <a:sym typeface="Helvetica Neue"/>
              </a:defRPr>
            </a:lvl2pPr>
            <a:lvl3pPr indent="-409575" lvl="2" marL="1371600" algn="ctr">
              <a:lnSpc>
                <a:spcPct val="100000"/>
              </a:lnSpc>
              <a:spcBef>
                <a:spcPts val="0"/>
              </a:spcBef>
              <a:spcAft>
                <a:spcPts val="0"/>
              </a:spcAft>
              <a:buClr>
                <a:srgbClr val="000000"/>
              </a:buClr>
              <a:buSzPts val="2850"/>
              <a:buFont typeface="Helvetica Neue"/>
              <a:buChar char="•"/>
              <a:defRPr sz="3800">
                <a:latin typeface="Helvetica Neue"/>
                <a:ea typeface="Helvetica Neue"/>
                <a:cs typeface="Helvetica Neue"/>
                <a:sym typeface="Helvetica Neue"/>
              </a:defRPr>
            </a:lvl3pPr>
            <a:lvl4pPr indent="-409575" lvl="3" marL="1828800" algn="ctr">
              <a:lnSpc>
                <a:spcPct val="100000"/>
              </a:lnSpc>
              <a:spcBef>
                <a:spcPts val="0"/>
              </a:spcBef>
              <a:spcAft>
                <a:spcPts val="0"/>
              </a:spcAft>
              <a:buClr>
                <a:srgbClr val="000000"/>
              </a:buClr>
              <a:buSzPts val="2850"/>
              <a:buFont typeface="Helvetica Neue"/>
              <a:buChar char="•"/>
              <a:defRPr sz="3800">
                <a:latin typeface="Helvetica Neue"/>
                <a:ea typeface="Helvetica Neue"/>
                <a:cs typeface="Helvetica Neue"/>
                <a:sym typeface="Helvetica Neue"/>
              </a:defRPr>
            </a:lvl4pPr>
            <a:lvl5pPr indent="-409575" lvl="4" marL="2286000" algn="ctr">
              <a:lnSpc>
                <a:spcPct val="100000"/>
              </a:lnSpc>
              <a:spcBef>
                <a:spcPts val="0"/>
              </a:spcBef>
              <a:spcAft>
                <a:spcPts val="0"/>
              </a:spcAft>
              <a:buClr>
                <a:srgbClr val="000000"/>
              </a:buClr>
              <a:buSzPts val="2850"/>
              <a:buFont typeface="Helvetica Neue"/>
              <a:buChar char="•"/>
              <a:defRPr sz="3800">
                <a:latin typeface="Helvetica Neue"/>
                <a:ea typeface="Helvetica Neue"/>
                <a:cs typeface="Helvetica Neue"/>
                <a:sym typeface="Helvetica Neue"/>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8" name="Google Shape;48;p11"/>
          <p:cNvSpPr txBox="1"/>
          <p:nvPr>
            <p:ph idx="2" type="body"/>
          </p:nvPr>
        </p:nvSpPr>
        <p:spPr>
          <a:xfrm>
            <a:off x="2387600" y="6045200"/>
            <a:ext cx="19621500" cy="8890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9" name="Google Shape;49;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2" name="Google Shape;5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3125966" y="673100"/>
            <a:ext cx="18135605"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5" name="Google Shape;15;p3"/>
          <p:cNvSpPr txBox="1"/>
          <p:nvPr>
            <p:ph type="title"/>
          </p:nvPr>
        </p:nvSpPr>
        <p:spPr>
          <a:xfrm>
            <a:off x="635000" y="94488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635000" y="115189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7" name="Google Shape;17;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13165980" y="1104900"/>
            <a:ext cx="9525003" cy="11506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3" name="Google Shape;23;p5"/>
          <p:cNvSpPr txBox="1"/>
          <p:nvPr>
            <p:ph type="title"/>
          </p:nvPr>
        </p:nvSpPr>
        <p:spPr>
          <a:xfrm>
            <a:off x="1651000" y="1104900"/>
            <a:ext cx="10223500" cy="5613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Light"/>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1651000" y="6845300"/>
            <a:ext cx="10223500" cy="576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25" name="Google Shape;25;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2" name="Google Shape;32;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238500"/>
            <a:ext cx="9525000" cy="9207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35" name="Google Shape;35;p8"/>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238500"/>
            <a:ext cx="10007600" cy="9207500"/>
          </a:xfrm>
          <a:prstGeom prst="rect">
            <a:avLst/>
          </a:prstGeom>
          <a:noFill/>
          <a:ln>
            <a:noFill/>
          </a:ln>
        </p:spPr>
        <p:txBody>
          <a:bodyPr anchorCtr="0" anchor="ctr" bIns="50800" lIns="50800" spcFirstLastPara="1" rIns="50800" wrap="square" tIns="50800">
            <a:noAutofit/>
          </a:bodyPr>
          <a:lstStyle>
            <a:lvl1pPr indent="-442912" lvl="0" marL="457200" algn="l">
              <a:lnSpc>
                <a:spcPct val="100000"/>
              </a:lnSpc>
              <a:spcBef>
                <a:spcPts val="4500"/>
              </a:spcBef>
              <a:spcAft>
                <a:spcPts val="0"/>
              </a:spcAft>
              <a:buClr>
                <a:srgbClr val="000000"/>
              </a:buClr>
              <a:buSzPts val="3375"/>
              <a:buFont typeface="Helvetica Neue Light"/>
              <a:buChar char="•"/>
              <a:defRPr sz="4500"/>
            </a:lvl1pPr>
            <a:lvl2pPr indent="-442912" lvl="1" marL="914400" algn="l">
              <a:lnSpc>
                <a:spcPct val="100000"/>
              </a:lnSpc>
              <a:spcBef>
                <a:spcPts val="4500"/>
              </a:spcBef>
              <a:spcAft>
                <a:spcPts val="0"/>
              </a:spcAft>
              <a:buClr>
                <a:srgbClr val="000000"/>
              </a:buClr>
              <a:buSzPts val="3375"/>
              <a:buFont typeface="Helvetica Neue Light"/>
              <a:buChar char="•"/>
              <a:defRPr sz="4500"/>
            </a:lvl2pPr>
            <a:lvl3pPr indent="-442912" lvl="2" marL="1371600" algn="l">
              <a:lnSpc>
                <a:spcPct val="100000"/>
              </a:lnSpc>
              <a:spcBef>
                <a:spcPts val="4500"/>
              </a:spcBef>
              <a:spcAft>
                <a:spcPts val="0"/>
              </a:spcAft>
              <a:buClr>
                <a:srgbClr val="000000"/>
              </a:buClr>
              <a:buSzPts val="3375"/>
              <a:buFont typeface="Helvetica Neue Light"/>
              <a:buChar char="•"/>
              <a:defRPr sz="4500"/>
            </a:lvl3pPr>
            <a:lvl4pPr indent="-442912" lvl="3" marL="1828800" algn="l">
              <a:lnSpc>
                <a:spcPct val="100000"/>
              </a:lnSpc>
              <a:spcBef>
                <a:spcPts val="4500"/>
              </a:spcBef>
              <a:spcAft>
                <a:spcPts val="0"/>
              </a:spcAft>
              <a:buClr>
                <a:srgbClr val="000000"/>
              </a:buClr>
              <a:buSzPts val="3375"/>
              <a:buFont typeface="Helvetica Neue Light"/>
              <a:buChar char="•"/>
              <a:defRPr sz="4500"/>
            </a:lvl4pPr>
            <a:lvl5pPr indent="-442912" lvl="4" marL="2286000" algn="l">
              <a:lnSpc>
                <a:spcPct val="100000"/>
              </a:lnSpc>
              <a:spcBef>
                <a:spcPts val="4500"/>
              </a:spcBef>
              <a:spcAft>
                <a:spcPts val="0"/>
              </a:spcAft>
              <a:buClr>
                <a:srgbClr val="000000"/>
              </a:buClr>
              <a:buSzPts val="3375"/>
              <a:buFont typeface="Helvetica Neue Light"/>
              <a:buChar char="•"/>
              <a:defRPr sz="45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7" name="Google Shape;37;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473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0" name="Google Shape;40;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5" name="Google Shape;45;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7" name="Google Shape;7;p1"/>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476250" lvl="0" marL="457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8" name="Google Shape;8;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21.png"/><Relationship Id="rId6"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0" l="0" r="0" t="0"/>
          <a:stretch/>
        </p:blipFill>
        <p:spPr>
          <a:xfrm>
            <a:off x="-1066800" y="-968788"/>
            <a:ext cx="28202434" cy="15925254"/>
          </a:xfrm>
          <a:prstGeom prst="rect">
            <a:avLst/>
          </a:prstGeom>
          <a:noFill/>
          <a:ln>
            <a:noFill/>
          </a:ln>
        </p:spPr>
      </p:pic>
      <p:sp>
        <p:nvSpPr>
          <p:cNvPr id="60" name="Google Shape;60;p14"/>
          <p:cNvSpPr/>
          <p:nvPr/>
        </p:nvSpPr>
        <p:spPr>
          <a:xfrm>
            <a:off x="10464800" y="8070460"/>
            <a:ext cx="3564633" cy="1056980"/>
          </a:xfrm>
          <a:prstGeom prst="rect">
            <a:avLst/>
          </a:prstGeom>
          <a:solidFill>
            <a:srgbClr val="B55462"/>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1540C"/>
              </a:buClr>
              <a:buSzPts val="5000"/>
              <a:buFont typeface="Helvetica Neue Light"/>
              <a:buNone/>
            </a:pPr>
            <a:r>
              <a:t/>
            </a:r>
            <a:endParaRPr b="0" i="0" sz="5000" u="none" cap="none" strike="noStrike">
              <a:solidFill>
                <a:srgbClr val="000000"/>
              </a:solidFill>
              <a:latin typeface="Helvetica Neue"/>
              <a:ea typeface="Helvetica Neue"/>
              <a:cs typeface="Helvetica Neue"/>
              <a:sym typeface="Helvetica Neue"/>
            </a:endParaRPr>
          </a:p>
        </p:txBody>
      </p:sp>
      <p:sp>
        <p:nvSpPr>
          <p:cNvPr id="61" name="Google Shape;61;p14"/>
          <p:cNvSpPr/>
          <p:nvPr/>
        </p:nvSpPr>
        <p:spPr>
          <a:xfrm>
            <a:off x="10712290" y="8325899"/>
            <a:ext cx="2959419"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900"/>
              <a:buFont typeface="Montserrat"/>
              <a:buNone/>
            </a:pPr>
            <a:r>
              <a:rPr b="1" i="0" lang="en-US" sz="2900" u="none" cap="none" strike="noStrike">
                <a:solidFill>
                  <a:srgbClr val="FFFFFF"/>
                </a:solidFill>
                <a:latin typeface="Montserrat"/>
                <a:ea typeface="Montserrat"/>
                <a:cs typeface="Montserrat"/>
                <a:sym typeface="Montserrat"/>
              </a:rPr>
              <a:t>March 10, 2030</a:t>
            </a:r>
            <a:endParaRPr/>
          </a:p>
        </p:txBody>
      </p:sp>
      <p:sp>
        <p:nvSpPr>
          <p:cNvPr id="62" name="Google Shape;62;p14"/>
          <p:cNvSpPr/>
          <p:nvPr/>
        </p:nvSpPr>
        <p:spPr>
          <a:xfrm>
            <a:off x="9257589" y="10398284"/>
            <a:ext cx="5979054" cy="114903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700"/>
              <a:buFont typeface="Montserrat Light"/>
              <a:buNone/>
            </a:pPr>
            <a:r>
              <a:rPr b="0" i="0" lang="en-US" sz="1700" u="none" cap="none" strike="noStrike">
                <a:solidFill>
                  <a:srgbClr val="B55462"/>
                </a:solidFill>
                <a:latin typeface="Montserrat Light"/>
                <a:ea typeface="Montserrat Light"/>
                <a:cs typeface="Montserrat Light"/>
                <a:sym typeface="Montserrat Light"/>
              </a:rPr>
              <a:t>Peter Arbor | p_Arb0r@gmail.com</a:t>
            </a:r>
            <a:endParaRPr/>
          </a:p>
          <a:p>
            <a:pPr indent="0" lvl="0" marL="0" marR="0" rtl="0" algn="ctr">
              <a:lnSpc>
                <a:spcPct val="100000"/>
              </a:lnSpc>
              <a:spcBef>
                <a:spcPts val="0"/>
              </a:spcBef>
              <a:spcAft>
                <a:spcPts val="0"/>
              </a:spcAft>
              <a:buClr>
                <a:srgbClr val="B55462"/>
              </a:buClr>
              <a:buSzPts val="1700"/>
              <a:buFont typeface="Montserrat Light"/>
              <a:buNone/>
            </a:pPr>
            <a:r>
              <a:rPr b="0" i="0" lang="en-US" sz="1700" u="none" cap="none" strike="noStrike">
                <a:solidFill>
                  <a:srgbClr val="B55462"/>
                </a:solidFill>
                <a:latin typeface="Montserrat Light"/>
                <a:ea typeface="Montserrat Light"/>
                <a:cs typeface="Montserrat Light"/>
                <a:sym typeface="Montserrat Light"/>
              </a:rPr>
              <a:t>830-968-4207</a:t>
            </a:r>
            <a:endParaRPr/>
          </a:p>
          <a:p>
            <a:pPr indent="0" lvl="0" marL="0" marR="0" rtl="0" algn="ctr">
              <a:lnSpc>
                <a:spcPct val="100000"/>
              </a:lnSpc>
              <a:spcBef>
                <a:spcPts val="0"/>
              </a:spcBef>
              <a:spcAft>
                <a:spcPts val="0"/>
              </a:spcAft>
              <a:buClr>
                <a:srgbClr val="B55462"/>
              </a:buClr>
              <a:buSzPts val="1700"/>
              <a:buFont typeface="Montserrat Light"/>
              <a:buNone/>
            </a:pPr>
            <a:r>
              <a:rPr b="0" i="0" lang="en-US" sz="1700" u="none" cap="none" strike="noStrike">
                <a:solidFill>
                  <a:srgbClr val="B55462"/>
                </a:solidFill>
                <a:latin typeface="Montserrat Light"/>
                <a:ea typeface="Montserrat Light"/>
                <a:cs typeface="Montserrat Light"/>
                <a:sym typeface="Montserrat Light"/>
              </a:rPr>
              <a:t>www.arborpeter.com</a:t>
            </a:r>
            <a:endParaRPr/>
          </a:p>
          <a:p>
            <a:pPr indent="0" lvl="0" marL="0" marR="0" rtl="0" algn="ctr">
              <a:lnSpc>
                <a:spcPct val="100000"/>
              </a:lnSpc>
              <a:spcBef>
                <a:spcPts val="0"/>
              </a:spcBef>
              <a:spcAft>
                <a:spcPts val="0"/>
              </a:spcAft>
              <a:buClr>
                <a:srgbClr val="B55462"/>
              </a:buClr>
              <a:buSzPts val="1700"/>
              <a:buFont typeface="Montserrat Light"/>
              <a:buNone/>
            </a:pPr>
            <a:r>
              <a:rPr b="0" i="0" lang="en-US" sz="1700" u="none" cap="none" strike="noStrike">
                <a:solidFill>
                  <a:srgbClr val="B55462"/>
                </a:solidFill>
                <a:latin typeface="Montserrat Light"/>
                <a:ea typeface="Montserrat Light"/>
                <a:cs typeface="Montserrat Light"/>
                <a:sym typeface="Montserrat Light"/>
              </a:rPr>
              <a:t>470 Strother StreetKennedy, AL 35574, USA</a:t>
            </a:r>
            <a:endParaRPr/>
          </a:p>
        </p:txBody>
      </p:sp>
      <p:sp>
        <p:nvSpPr>
          <p:cNvPr id="63" name="Google Shape;63;p14"/>
          <p:cNvSpPr/>
          <p:nvPr/>
        </p:nvSpPr>
        <p:spPr>
          <a:xfrm>
            <a:off x="9947528" y="6052499"/>
            <a:ext cx="4488943" cy="164414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Lobster"/>
              <a:buNone/>
            </a:pPr>
            <a:r>
              <a:t/>
            </a:r>
            <a:endParaRPr b="0" i="0" sz="5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B55462"/>
              </a:buClr>
              <a:buSzPts val="6000"/>
              <a:buFont typeface="Lobster"/>
              <a:buNone/>
            </a:pPr>
            <a:r>
              <a:rPr b="0" i="0" lang="en-US" sz="6000" u="none" cap="none" strike="noStrike">
                <a:solidFill>
                  <a:srgbClr val="B55462"/>
                </a:solidFill>
                <a:latin typeface="Lobster"/>
                <a:ea typeface="Lobster"/>
                <a:cs typeface="Lobster"/>
                <a:sym typeface="Lobster"/>
              </a:rPr>
              <a:t>For Year 2040</a:t>
            </a:r>
            <a:endParaRPr/>
          </a:p>
        </p:txBody>
      </p:sp>
      <p:sp>
        <p:nvSpPr>
          <p:cNvPr id="64" name="Google Shape;64;p14"/>
          <p:cNvSpPr/>
          <p:nvPr/>
        </p:nvSpPr>
        <p:spPr>
          <a:xfrm>
            <a:off x="8673378" y="5027544"/>
            <a:ext cx="7384543" cy="187629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4000"/>
              <a:buFont typeface="Lobster"/>
              <a:buNone/>
            </a:pPr>
            <a:r>
              <a:rPr b="0" i="0" lang="en-US" sz="14000" u="none" cap="none" strike="noStrike">
                <a:solidFill>
                  <a:srgbClr val="B55462"/>
                </a:solidFill>
                <a:latin typeface="Lobster"/>
                <a:ea typeface="Lobster"/>
                <a:cs typeface="Lobster"/>
                <a:sym typeface="Lobster"/>
              </a:rPr>
              <a:t>Event Plan</a:t>
            </a:r>
            <a:endParaRPr/>
          </a:p>
        </p:txBody>
      </p:sp>
      <p:grpSp>
        <p:nvGrpSpPr>
          <p:cNvPr id="65" name="Google Shape;65;p14"/>
          <p:cNvGrpSpPr/>
          <p:nvPr/>
        </p:nvGrpSpPr>
        <p:grpSpPr>
          <a:xfrm>
            <a:off x="10902099" y="2320220"/>
            <a:ext cx="2952499" cy="1653569"/>
            <a:chOff x="-1" y="0"/>
            <a:chExt cx="2952498" cy="1653568"/>
          </a:xfrm>
        </p:grpSpPr>
        <p:pic>
          <p:nvPicPr>
            <p:cNvPr id="66" name="Google Shape;66;p14"/>
            <p:cNvPicPr preferRelativeResize="0"/>
            <p:nvPr/>
          </p:nvPicPr>
          <p:blipFill rotWithShape="1">
            <a:blip r:embed="rId4">
              <a:alphaModFix/>
            </a:blip>
            <a:srcRect b="0" l="0" r="0" t="0"/>
            <a:stretch/>
          </p:blipFill>
          <p:spPr>
            <a:xfrm>
              <a:off x="64170" y="0"/>
              <a:ext cx="2798758" cy="1160388"/>
            </a:xfrm>
            <a:prstGeom prst="rect">
              <a:avLst/>
            </a:prstGeom>
            <a:noFill/>
            <a:ln>
              <a:noFill/>
            </a:ln>
          </p:spPr>
        </p:pic>
        <p:sp>
          <p:nvSpPr>
            <p:cNvPr id="67" name="Google Shape;67;p14"/>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68" name="Google Shape;68;p14"/>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b="0" l="0" r="0" t="0"/>
          <a:stretch/>
        </p:blipFill>
        <p:spPr>
          <a:xfrm>
            <a:off x="16870013" y="5002534"/>
            <a:ext cx="8049487" cy="9314177"/>
          </a:xfrm>
          <a:prstGeom prst="rect">
            <a:avLst/>
          </a:prstGeom>
          <a:noFill/>
          <a:ln>
            <a:noFill/>
          </a:ln>
        </p:spPr>
      </p:pic>
      <p:sp>
        <p:nvSpPr>
          <p:cNvPr id="168" name="Google Shape;168;p23"/>
          <p:cNvSpPr/>
          <p:nvPr/>
        </p:nvSpPr>
        <p:spPr>
          <a:xfrm>
            <a:off x="5511500" y="6490889"/>
            <a:ext cx="9282911" cy="4403927"/>
          </a:xfrm>
          <a:prstGeom prst="rect">
            <a:avLst/>
          </a:prstGeom>
          <a:solidFill>
            <a:srgbClr val="CA8586"/>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169" name="Google Shape;169;p23"/>
          <p:cNvSpPr/>
          <p:nvPr/>
        </p:nvSpPr>
        <p:spPr>
          <a:xfrm>
            <a:off x="5620529" y="4914897"/>
            <a:ext cx="13828181" cy="787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The company uses a combination of cost-plus and price bundling when offering its services. This combination best suits the company and is common in the industry.</a:t>
            </a:r>
            <a:endParaRPr/>
          </a:p>
        </p:txBody>
      </p:sp>
      <p:sp>
        <p:nvSpPr>
          <p:cNvPr id="170" name="Google Shape;170;p23"/>
          <p:cNvSpPr/>
          <p:nvPr/>
        </p:nvSpPr>
        <p:spPr>
          <a:xfrm>
            <a:off x="4957747" y="3956050"/>
            <a:ext cx="6310200" cy="876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pricing strategy</a:t>
            </a:r>
            <a:endParaRPr/>
          </a:p>
        </p:txBody>
      </p:sp>
      <p:sp>
        <p:nvSpPr>
          <p:cNvPr id="171" name="Google Shape;171;p23"/>
          <p:cNvSpPr/>
          <p:nvPr/>
        </p:nvSpPr>
        <p:spPr>
          <a:xfrm>
            <a:off x="6110842" y="6997401"/>
            <a:ext cx="7922896" cy="3390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Montserrat Light"/>
              <a:buNone/>
            </a:pPr>
            <a:r>
              <a:rPr b="0" i="0" lang="en-US" sz="3000" u="none" cap="none" strike="noStrike">
                <a:solidFill>
                  <a:srgbClr val="FFFFFF"/>
                </a:solidFill>
                <a:latin typeface="Montserrat Light"/>
                <a:ea typeface="Montserrat Light"/>
                <a:cs typeface="Montserrat Light"/>
                <a:sym typeface="Montserrat Light"/>
              </a:rPr>
              <a:t>Formula:</a:t>
            </a:r>
            <a:endParaRPr/>
          </a:p>
          <a:p>
            <a:pPr indent="0" lvl="0" marL="0" marR="0" rtl="0" algn="l">
              <a:lnSpc>
                <a:spcPct val="100000"/>
              </a:lnSpc>
              <a:spcBef>
                <a:spcPts val="0"/>
              </a:spcBef>
              <a:spcAft>
                <a:spcPts val="0"/>
              </a:spcAft>
              <a:buClr>
                <a:srgbClr val="FFFFFF"/>
              </a:buClr>
              <a:buSzPts val="3000"/>
              <a:buFont typeface="Montserrat Light"/>
              <a:buNone/>
            </a:pPr>
            <a:r>
              <a:rPr b="0" i="0" lang="en-US" sz="3000" u="none" cap="none" strike="noStrike">
                <a:solidFill>
                  <a:srgbClr val="FFFFFF"/>
                </a:solidFill>
                <a:latin typeface="Montserrat Light"/>
                <a:ea typeface="Montserrat Light"/>
                <a:cs typeface="Montserrat Light"/>
                <a:sym typeface="Montserrat Light"/>
              </a:rPr>
              <a:t>Profit Margin</a:t>
            </a:r>
            <a:r>
              <a:rPr b="0" i="0" lang="en-US" sz="3000" u="none" cap="none" strike="noStrike">
                <a:solidFill>
                  <a:srgbClr val="F6B84A"/>
                </a:solidFill>
                <a:latin typeface="Montserrat Light"/>
                <a:ea typeface="Montserrat Light"/>
                <a:cs typeface="Montserrat Light"/>
                <a:sym typeface="Montserrat Light"/>
              </a:rPr>
              <a:t> </a:t>
            </a:r>
            <a:r>
              <a:rPr b="0" i="0" lang="en-US" sz="3000" u="none" cap="none" strike="noStrike">
                <a:solidFill>
                  <a:srgbClr val="FFFFFF"/>
                </a:solidFill>
                <a:latin typeface="Montserrat Light"/>
                <a:ea typeface="Montserrat Light"/>
                <a:cs typeface="Montserrat Light"/>
                <a:sym typeface="Montserrat Light"/>
              </a:rPr>
              <a:t>  = 1- (Expenses/Net Sales)</a:t>
            </a:r>
            <a:endParaRPr/>
          </a:p>
          <a:p>
            <a:pPr indent="0" lvl="0" marL="0" marR="0" rtl="0" algn="l">
              <a:lnSpc>
                <a:spcPct val="100000"/>
              </a:lnSpc>
              <a:spcBef>
                <a:spcPts val="0"/>
              </a:spcBef>
              <a:spcAft>
                <a:spcPts val="0"/>
              </a:spcAft>
              <a:buClr>
                <a:srgbClr val="F6B84A"/>
              </a:buClr>
              <a:buSzPts val="5000"/>
              <a:buFont typeface="Montserrat Light"/>
              <a:buNone/>
            </a:pPr>
            <a:r>
              <a:t/>
            </a:r>
            <a:endParaRPr b="0" i="0" sz="5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3000"/>
              <a:buFont typeface="Montserrat Light"/>
              <a:buNone/>
            </a:pPr>
            <a:r>
              <a:rPr b="0" i="0" lang="en-US" sz="3000" u="none" cap="none" strike="noStrike">
                <a:solidFill>
                  <a:srgbClr val="FFFFFF"/>
                </a:solidFill>
                <a:latin typeface="Montserrat Light"/>
                <a:ea typeface="Montserrat Light"/>
                <a:cs typeface="Montserrat Light"/>
                <a:sym typeface="Montserrat Light"/>
              </a:rPr>
              <a:t>Marie’s</a:t>
            </a:r>
            <a:endParaRPr/>
          </a:p>
          <a:p>
            <a:pPr indent="0" lvl="0" marL="0" marR="0" rtl="0" algn="l">
              <a:lnSpc>
                <a:spcPct val="100000"/>
              </a:lnSpc>
              <a:spcBef>
                <a:spcPts val="0"/>
              </a:spcBef>
              <a:spcAft>
                <a:spcPts val="0"/>
              </a:spcAft>
              <a:buClr>
                <a:srgbClr val="FFFFFF"/>
              </a:buClr>
              <a:buSzPts val="3000"/>
              <a:buFont typeface="Montserrat Light"/>
              <a:buNone/>
            </a:pPr>
            <a:r>
              <a:rPr b="0" i="0" lang="en-US" sz="3000" u="none" cap="none" strike="noStrike">
                <a:solidFill>
                  <a:srgbClr val="FFFFFF"/>
                </a:solidFill>
                <a:latin typeface="Montserrat Light"/>
                <a:ea typeface="Montserrat Light"/>
                <a:cs typeface="Montserrat Light"/>
                <a:sym typeface="Montserrat Light"/>
              </a:rPr>
              <a:t>Profit Margin     = 1 - ($114,000/$350,000)</a:t>
            </a:r>
            <a:endParaRPr/>
          </a:p>
          <a:p>
            <a:pPr indent="0" lvl="0" marL="0" marR="0" rtl="0" algn="l">
              <a:lnSpc>
                <a:spcPct val="100000"/>
              </a:lnSpc>
              <a:spcBef>
                <a:spcPts val="0"/>
              </a:spcBef>
              <a:spcAft>
                <a:spcPts val="0"/>
              </a:spcAft>
              <a:buClr>
                <a:srgbClr val="FFFFFF"/>
              </a:buClr>
              <a:buSzPts val="3000"/>
              <a:buFont typeface="Montserrat Light"/>
              <a:buNone/>
            </a:pPr>
            <a:r>
              <a:rPr b="0" i="0" lang="en-US" sz="3000" u="none" cap="none" strike="noStrike">
                <a:solidFill>
                  <a:srgbClr val="FFFFFF"/>
                </a:solidFill>
                <a:latin typeface="Montserrat Light"/>
                <a:ea typeface="Montserrat Light"/>
                <a:cs typeface="Montserrat Light"/>
                <a:sym typeface="Montserrat Light"/>
              </a:rPr>
              <a:t>                             = 1-0.33</a:t>
            </a:r>
            <a:endParaRPr/>
          </a:p>
          <a:p>
            <a:pPr indent="0" lvl="0" marL="0" marR="0" rtl="0" algn="l">
              <a:lnSpc>
                <a:spcPct val="100000"/>
              </a:lnSpc>
              <a:spcBef>
                <a:spcPts val="0"/>
              </a:spcBef>
              <a:spcAft>
                <a:spcPts val="0"/>
              </a:spcAft>
              <a:buClr>
                <a:srgbClr val="FFFFFF"/>
              </a:buClr>
              <a:buSzPts val="3000"/>
              <a:buFont typeface="Montserrat Light"/>
              <a:buNone/>
            </a:pPr>
            <a:r>
              <a:rPr b="0" i="0" lang="en-US" sz="3000" u="none" cap="none" strike="noStrike">
                <a:solidFill>
                  <a:srgbClr val="FFFFFF"/>
                </a:solidFill>
                <a:latin typeface="Montserrat Light"/>
                <a:ea typeface="Montserrat Light"/>
                <a:cs typeface="Montserrat Light"/>
                <a:sym typeface="Montserrat Light"/>
              </a:rPr>
              <a:t>                             = 0.67 or 67%</a:t>
            </a:r>
            <a:endParaRPr/>
          </a:p>
        </p:txBody>
      </p:sp>
      <p:grpSp>
        <p:nvGrpSpPr>
          <p:cNvPr id="172" name="Google Shape;172;p23"/>
          <p:cNvGrpSpPr/>
          <p:nvPr/>
        </p:nvGrpSpPr>
        <p:grpSpPr>
          <a:xfrm>
            <a:off x="894499" y="872420"/>
            <a:ext cx="2952499" cy="1653569"/>
            <a:chOff x="-1" y="0"/>
            <a:chExt cx="2952498" cy="1653568"/>
          </a:xfrm>
        </p:grpSpPr>
        <p:pic>
          <p:nvPicPr>
            <p:cNvPr id="173" name="Google Shape;173;p23"/>
            <p:cNvPicPr preferRelativeResize="0"/>
            <p:nvPr/>
          </p:nvPicPr>
          <p:blipFill rotWithShape="1">
            <a:blip r:embed="rId4">
              <a:alphaModFix/>
            </a:blip>
            <a:srcRect b="0" l="0" r="0" t="0"/>
            <a:stretch/>
          </p:blipFill>
          <p:spPr>
            <a:xfrm>
              <a:off x="64170" y="0"/>
              <a:ext cx="2798758" cy="1160388"/>
            </a:xfrm>
            <a:prstGeom prst="rect">
              <a:avLst/>
            </a:prstGeom>
            <a:noFill/>
            <a:ln>
              <a:noFill/>
            </a:ln>
          </p:spPr>
        </p:pic>
        <p:sp>
          <p:nvSpPr>
            <p:cNvPr id="174" name="Google Shape;174;p23"/>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75" name="Google Shape;175;p23"/>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4"/>
          <p:cNvSpPr/>
          <p:nvPr/>
        </p:nvSpPr>
        <p:spPr>
          <a:xfrm>
            <a:off x="8818280" y="7975819"/>
            <a:ext cx="9646819" cy="4064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CA8586"/>
              </a:buClr>
              <a:buSzPts val="12800"/>
              <a:buFont typeface="Montserrat"/>
              <a:buNone/>
            </a:pPr>
            <a:r>
              <a:rPr b="1" i="0" lang="en-US" sz="12800" u="none" cap="none" strike="noStrike">
                <a:solidFill>
                  <a:srgbClr val="CA8586"/>
                </a:solidFill>
                <a:latin typeface="Montserrat"/>
                <a:ea typeface="Montserrat"/>
                <a:cs typeface="Montserrat"/>
                <a:sym typeface="Montserrat"/>
              </a:rPr>
              <a:t>blue moon</a:t>
            </a:r>
            <a:endParaRPr/>
          </a:p>
        </p:txBody>
      </p:sp>
      <p:pic>
        <p:nvPicPr>
          <p:cNvPr id="181" name="Google Shape;181;p24"/>
          <p:cNvPicPr preferRelativeResize="0"/>
          <p:nvPr/>
        </p:nvPicPr>
        <p:blipFill rotWithShape="1">
          <a:blip r:embed="rId3">
            <a:alphaModFix/>
          </a:blip>
          <a:srcRect b="25068" l="58157" r="109" t="302"/>
          <a:stretch/>
        </p:blipFill>
        <p:spPr>
          <a:xfrm>
            <a:off x="1777999" y="1165026"/>
            <a:ext cx="6366968" cy="11385948"/>
          </a:xfrm>
          <a:prstGeom prst="rect">
            <a:avLst/>
          </a:prstGeom>
          <a:noFill/>
          <a:ln>
            <a:noFill/>
          </a:ln>
          <a:effectLst>
            <a:outerShdw blurRad="38100" rotWithShape="0" dir="5400000" dist="25400">
              <a:srgbClr val="000000">
                <a:alpha val="49803"/>
              </a:srgbClr>
            </a:outerShdw>
          </a:effectLst>
        </p:spPr>
      </p:pic>
      <p:sp>
        <p:nvSpPr>
          <p:cNvPr id="182" name="Google Shape;182;p24"/>
          <p:cNvSpPr/>
          <p:nvPr/>
        </p:nvSpPr>
        <p:spPr>
          <a:xfrm>
            <a:off x="8838158" y="8114965"/>
            <a:ext cx="5043933" cy="1333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8000"/>
              <a:buFont typeface="Montserrat"/>
              <a:buNone/>
            </a:pPr>
            <a:r>
              <a:rPr b="0" i="0" lang="en-US" sz="8000" u="none" cap="none" strike="noStrike">
                <a:solidFill>
                  <a:srgbClr val="B55462"/>
                </a:solidFill>
                <a:latin typeface="Montserrat"/>
                <a:ea typeface="Montserrat"/>
                <a:cs typeface="Montserrat"/>
                <a:sym typeface="Montserrat"/>
              </a:rPr>
              <a:t>once in 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5"/>
          <p:cNvSpPr/>
          <p:nvPr/>
        </p:nvSpPr>
        <p:spPr>
          <a:xfrm>
            <a:off x="4925348" y="7835075"/>
            <a:ext cx="15511365" cy="111825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Tickets start at $20 and will include up to 30% discounts on all wedding packages and a free wedding planner consultation. Gained profits from this event will be donated mostly to the renovation of the Cape Foundation, Inc.’s facilities and system.</a:t>
            </a:r>
            <a:endParaRPr/>
          </a:p>
        </p:txBody>
      </p:sp>
      <p:sp>
        <p:nvSpPr>
          <p:cNvPr id="188" name="Google Shape;188;p25"/>
          <p:cNvSpPr/>
          <p:nvPr/>
        </p:nvSpPr>
        <p:spPr>
          <a:xfrm>
            <a:off x="4878244" y="6385901"/>
            <a:ext cx="5158500" cy="1026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Grand Town Cape</a:t>
            </a:r>
            <a:endParaRPr/>
          </a:p>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July 4, 2023 | 12pm to 6pm</a:t>
            </a:r>
            <a:endParaRPr/>
          </a:p>
        </p:txBody>
      </p:sp>
      <p:grpSp>
        <p:nvGrpSpPr>
          <p:cNvPr id="189" name="Google Shape;189;p25"/>
          <p:cNvGrpSpPr/>
          <p:nvPr/>
        </p:nvGrpSpPr>
        <p:grpSpPr>
          <a:xfrm>
            <a:off x="894499" y="872420"/>
            <a:ext cx="2952499" cy="1653569"/>
            <a:chOff x="-1" y="0"/>
            <a:chExt cx="2952498" cy="1653568"/>
          </a:xfrm>
        </p:grpSpPr>
        <p:pic>
          <p:nvPicPr>
            <p:cNvPr id="190" name="Google Shape;190;p25"/>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191" name="Google Shape;191;p25"/>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92" name="Google Shape;192;p25"/>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
        <p:nvSpPr>
          <p:cNvPr id="193" name="Google Shape;193;p25"/>
          <p:cNvSpPr/>
          <p:nvPr/>
        </p:nvSpPr>
        <p:spPr>
          <a:xfrm>
            <a:off x="4458650" y="5200650"/>
            <a:ext cx="7440000" cy="8763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Once in a Blue Moon</a:t>
            </a:r>
            <a:endParaRPr/>
          </a:p>
        </p:txBody>
      </p:sp>
      <p:pic>
        <p:nvPicPr>
          <p:cNvPr id="194" name="Google Shape;194;p25"/>
          <p:cNvPicPr preferRelativeResize="0"/>
          <p:nvPr/>
        </p:nvPicPr>
        <p:blipFill rotWithShape="1">
          <a:blip r:embed="rId4">
            <a:alphaModFix/>
          </a:blip>
          <a:srcRect b="0" l="0" r="0" t="0"/>
          <a:stretch/>
        </p:blipFill>
        <p:spPr>
          <a:xfrm>
            <a:off x="18319244" y="-1260982"/>
            <a:ext cx="7541666" cy="15100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6"/>
          <p:cNvSpPr/>
          <p:nvPr/>
        </p:nvSpPr>
        <p:spPr>
          <a:xfrm>
            <a:off x="9099776" y="4673599"/>
            <a:ext cx="457697" cy="5791400"/>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00" name="Google Shape;200;p26"/>
          <p:cNvSpPr/>
          <p:nvPr/>
        </p:nvSpPr>
        <p:spPr>
          <a:xfrm>
            <a:off x="10698903" y="6510542"/>
            <a:ext cx="4869181" cy="591185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B55462"/>
              </a:buClr>
              <a:buSzPts val="15000"/>
              <a:buFont typeface="Montserrat"/>
              <a:buNone/>
            </a:pPr>
            <a:r>
              <a:rPr b="1" i="0" lang="en-US" sz="15000" u="none" cap="none" strike="noStrike">
                <a:solidFill>
                  <a:srgbClr val="B55462"/>
                </a:solidFill>
                <a:latin typeface="Montserrat"/>
                <a:ea typeface="Montserrat"/>
                <a:cs typeface="Montserrat"/>
                <a:sym typeface="Montserrat"/>
              </a:rPr>
              <a:t>lady</a:t>
            </a:r>
            <a:endParaRPr/>
          </a:p>
        </p:txBody>
      </p:sp>
      <p:pic>
        <p:nvPicPr>
          <p:cNvPr id="201" name="Google Shape;201;p26"/>
          <p:cNvPicPr preferRelativeResize="0"/>
          <p:nvPr/>
        </p:nvPicPr>
        <p:blipFill rotWithShape="1">
          <a:blip r:embed="rId3">
            <a:alphaModFix/>
          </a:blip>
          <a:srcRect b="50505" l="0" r="918" t="16160"/>
          <a:stretch/>
        </p:blipFill>
        <p:spPr>
          <a:xfrm>
            <a:off x="-3127929" y="4666952"/>
            <a:ext cx="11989652" cy="5804496"/>
          </a:xfrm>
          <a:prstGeom prst="rect">
            <a:avLst/>
          </a:prstGeom>
          <a:noFill/>
          <a:ln>
            <a:noFill/>
          </a:ln>
        </p:spPr>
      </p:pic>
      <p:sp>
        <p:nvSpPr>
          <p:cNvPr id="202" name="Google Shape;202;p26"/>
          <p:cNvSpPr/>
          <p:nvPr/>
        </p:nvSpPr>
        <p:spPr>
          <a:xfrm>
            <a:off x="9795327" y="4673599"/>
            <a:ext cx="238920" cy="5791400"/>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03" name="Google Shape;203;p26"/>
          <p:cNvSpPr/>
          <p:nvPr/>
        </p:nvSpPr>
        <p:spPr>
          <a:xfrm>
            <a:off x="8396613" y="4673600"/>
            <a:ext cx="144860" cy="579139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04" name="Google Shape;204;p26"/>
          <p:cNvSpPr/>
          <p:nvPr/>
        </p:nvSpPr>
        <p:spPr>
          <a:xfrm>
            <a:off x="10802257" y="7649818"/>
            <a:ext cx="4715752" cy="1168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B55462"/>
              </a:buClr>
              <a:buSzPts val="6900"/>
              <a:buFont typeface="Montserrat"/>
              <a:buNone/>
            </a:pPr>
            <a:r>
              <a:rPr b="0" i="0" lang="en-US" sz="6900" u="none" cap="none" strike="noStrike">
                <a:solidFill>
                  <a:srgbClr val="B55462"/>
                </a:solidFill>
                <a:latin typeface="Montserrat"/>
                <a:ea typeface="Montserrat"/>
                <a:cs typeface="Montserrat"/>
                <a:sym typeface="Montserrat"/>
              </a:rPr>
              <a:t>moonlight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7"/>
          <p:cNvSpPr/>
          <p:nvPr/>
        </p:nvSpPr>
        <p:spPr>
          <a:xfrm>
            <a:off x="4705083" y="6447053"/>
            <a:ext cx="6214800" cy="10260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Grand Town Convention Center</a:t>
            </a:r>
            <a:endParaRPr/>
          </a:p>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July 4, 2023 | 9am to 6pm</a:t>
            </a:r>
            <a:endParaRPr/>
          </a:p>
        </p:txBody>
      </p:sp>
      <p:sp>
        <p:nvSpPr>
          <p:cNvPr id="210" name="Google Shape;210;p27"/>
          <p:cNvSpPr/>
          <p:nvPr/>
        </p:nvSpPr>
        <p:spPr>
          <a:xfrm>
            <a:off x="4780129" y="7873672"/>
            <a:ext cx="15211165" cy="111825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Tickets start at $50 and will include a free wedding planner consultation. 80% of profits from this grand convention will be donated to the Amazon forest reforestation and the remaining 20% will be used for the soft opening of Marie’s Wedding Studio New York branch.</a:t>
            </a:r>
            <a:endParaRPr/>
          </a:p>
        </p:txBody>
      </p:sp>
      <p:grpSp>
        <p:nvGrpSpPr>
          <p:cNvPr id="211" name="Google Shape;211;p27"/>
          <p:cNvGrpSpPr/>
          <p:nvPr/>
        </p:nvGrpSpPr>
        <p:grpSpPr>
          <a:xfrm>
            <a:off x="894499" y="872420"/>
            <a:ext cx="2952499" cy="1653569"/>
            <a:chOff x="-1" y="0"/>
            <a:chExt cx="2952498" cy="1653568"/>
          </a:xfrm>
        </p:grpSpPr>
        <p:pic>
          <p:nvPicPr>
            <p:cNvPr id="212" name="Google Shape;212;p27"/>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213" name="Google Shape;213;p27"/>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214" name="Google Shape;214;p27"/>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
        <p:nvSpPr>
          <p:cNvPr id="215" name="Google Shape;215;p27"/>
          <p:cNvSpPr/>
          <p:nvPr/>
        </p:nvSpPr>
        <p:spPr>
          <a:xfrm>
            <a:off x="4476251" y="5622925"/>
            <a:ext cx="6620700" cy="876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MOONLIGHT LADY</a:t>
            </a:r>
            <a:endParaRPr/>
          </a:p>
        </p:txBody>
      </p:sp>
      <p:pic>
        <p:nvPicPr>
          <p:cNvPr id="216" name="Google Shape;216;p27"/>
          <p:cNvPicPr preferRelativeResize="0"/>
          <p:nvPr/>
        </p:nvPicPr>
        <p:blipFill rotWithShape="1">
          <a:blip r:embed="rId4">
            <a:alphaModFix/>
          </a:blip>
          <a:srcRect b="0" l="0" r="0" t="0"/>
          <a:stretch/>
        </p:blipFill>
        <p:spPr>
          <a:xfrm>
            <a:off x="18319244" y="-1260982"/>
            <a:ext cx="7541666" cy="15100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28"/>
          <p:cNvPicPr preferRelativeResize="0"/>
          <p:nvPr/>
        </p:nvPicPr>
        <p:blipFill rotWithShape="1">
          <a:blip r:embed="rId3">
            <a:alphaModFix/>
          </a:blip>
          <a:srcRect b="0" l="0" r="0" t="0"/>
          <a:stretch/>
        </p:blipFill>
        <p:spPr>
          <a:xfrm>
            <a:off x="-2884350" y="0"/>
            <a:ext cx="21121315" cy="13999912"/>
          </a:xfrm>
          <a:prstGeom prst="rect">
            <a:avLst/>
          </a:prstGeom>
          <a:noFill/>
          <a:ln>
            <a:noFill/>
          </a:ln>
        </p:spPr>
      </p:pic>
      <p:sp>
        <p:nvSpPr>
          <p:cNvPr id="222" name="Google Shape;222;p28"/>
          <p:cNvSpPr/>
          <p:nvPr/>
        </p:nvSpPr>
        <p:spPr>
          <a:xfrm>
            <a:off x="11976100" y="-202208"/>
            <a:ext cx="12605347" cy="14120416"/>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23" name="Google Shape;223;p28"/>
          <p:cNvSpPr/>
          <p:nvPr/>
        </p:nvSpPr>
        <p:spPr>
          <a:xfrm>
            <a:off x="14677951" y="5783200"/>
            <a:ext cx="6405600" cy="12954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7700"/>
              <a:buFont typeface="Montserrat"/>
              <a:buNone/>
            </a:pPr>
            <a:r>
              <a:rPr b="1" i="0" lang="en-US" sz="7700" u="none" cap="none" strike="noStrike">
                <a:solidFill>
                  <a:srgbClr val="FFFFFF"/>
                </a:solidFill>
                <a:latin typeface="Montserrat"/>
                <a:ea typeface="Montserrat"/>
                <a:cs typeface="Montserrat"/>
                <a:sym typeface="Montserrat"/>
              </a:rPr>
              <a:t>bi-monthly</a:t>
            </a:r>
            <a:endParaRPr/>
          </a:p>
        </p:txBody>
      </p:sp>
      <p:sp>
        <p:nvSpPr>
          <p:cNvPr id="224" name="Google Shape;224;p28"/>
          <p:cNvSpPr/>
          <p:nvPr/>
        </p:nvSpPr>
        <p:spPr>
          <a:xfrm>
            <a:off x="14705375" y="6851650"/>
            <a:ext cx="6081000" cy="9651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5600"/>
              <a:buFont typeface="Montserrat"/>
              <a:buNone/>
            </a:pPr>
            <a:r>
              <a:rPr b="0" i="0" lang="en-US" sz="5600" u="none" cap="none" strike="noStrike">
                <a:solidFill>
                  <a:srgbClr val="FFFFFF"/>
                </a:solidFill>
                <a:latin typeface="Montserrat"/>
                <a:ea typeface="Montserrat"/>
                <a:cs typeface="Montserrat"/>
                <a:sym typeface="Montserrat"/>
              </a:rPr>
              <a:t>board meeting</a:t>
            </a:r>
            <a:endParaRPr/>
          </a:p>
        </p:txBody>
      </p:sp>
      <p:sp>
        <p:nvSpPr>
          <p:cNvPr id="225" name="Google Shape;225;p28"/>
          <p:cNvSpPr/>
          <p:nvPr/>
        </p:nvSpPr>
        <p:spPr>
          <a:xfrm>
            <a:off x="1564952" y="1519893"/>
            <a:ext cx="1611593"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900"/>
              <a:buFont typeface="Lobster"/>
              <a:buNone/>
            </a:pPr>
            <a:r>
              <a:rPr b="0" i="0" lang="en-US" sz="3900" u="none" cap="none" strike="noStrike">
                <a:solidFill>
                  <a:srgbClr val="FFFFFF"/>
                </a:solidFill>
                <a:latin typeface="Lobster"/>
                <a:ea typeface="Lobster"/>
                <a:cs typeface="Lobster"/>
                <a:sym typeface="Lobster"/>
              </a:rPr>
              <a:t>Marie’s</a:t>
            </a:r>
            <a:endParaRPr/>
          </a:p>
        </p:txBody>
      </p:sp>
      <p:sp>
        <p:nvSpPr>
          <p:cNvPr id="226" name="Google Shape;226;p28"/>
          <p:cNvSpPr/>
          <p:nvPr/>
        </p:nvSpPr>
        <p:spPr>
          <a:xfrm>
            <a:off x="894500" y="2119587"/>
            <a:ext cx="295249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Wedding Studio</a:t>
            </a:r>
            <a:endParaRPr/>
          </a:p>
        </p:txBody>
      </p:sp>
      <p:pic>
        <p:nvPicPr>
          <p:cNvPr id="227" name="Google Shape;227;p28"/>
          <p:cNvPicPr preferRelativeResize="0"/>
          <p:nvPr/>
        </p:nvPicPr>
        <p:blipFill rotWithShape="1">
          <a:blip r:embed="rId4">
            <a:alphaModFix/>
          </a:blip>
          <a:srcRect b="0" l="0" r="0" t="0"/>
          <a:stretch/>
        </p:blipFill>
        <p:spPr>
          <a:xfrm>
            <a:off x="925462" y="772698"/>
            <a:ext cx="2952497" cy="12241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9"/>
          <p:cNvSpPr/>
          <p:nvPr/>
        </p:nvSpPr>
        <p:spPr>
          <a:xfrm>
            <a:off x="4557662" y="5903069"/>
            <a:ext cx="5092741" cy="148758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Green Square Restaurant </a:t>
            </a:r>
            <a:endParaRPr/>
          </a:p>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July 20, 2020</a:t>
            </a:r>
            <a:endParaRPr/>
          </a:p>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12pm to 6pm</a:t>
            </a:r>
            <a:endParaRPr/>
          </a:p>
        </p:txBody>
      </p:sp>
      <p:sp>
        <p:nvSpPr>
          <p:cNvPr id="233" name="Google Shape;233;p29"/>
          <p:cNvSpPr/>
          <p:nvPr/>
        </p:nvSpPr>
        <p:spPr>
          <a:xfrm>
            <a:off x="4561537" y="7634142"/>
            <a:ext cx="15170700" cy="1118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This board meeting will also include the review, analysis and implementation of new general guidelines to maintain the success, profit, performance and marketing strategies of Marie’s Wedding Studio from 2022 to 2025.</a:t>
            </a:r>
            <a:endParaRPr/>
          </a:p>
        </p:txBody>
      </p:sp>
      <p:grpSp>
        <p:nvGrpSpPr>
          <p:cNvPr id="234" name="Google Shape;234;p29"/>
          <p:cNvGrpSpPr/>
          <p:nvPr/>
        </p:nvGrpSpPr>
        <p:grpSpPr>
          <a:xfrm>
            <a:off x="894499" y="872420"/>
            <a:ext cx="2952499" cy="1653569"/>
            <a:chOff x="-1" y="0"/>
            <a:chExt cx="2952498" cy="1653568"/>
          </a:xfrm>
        </p:grpSpPr>
        <p:pic>
          <p:nvPicPr>
            <p:cNvPr id="235" name="Google Shape;235;p29"/>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236" name="Google Shape;236;p29"/>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237" name="Google Shape;237;p29"/>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
        <p:nvSpPr>
          <p:cNvPr id="238" name="Google Shape;238;p29"/>
          <p:cNvSpPr/>
          <p:nvPr/>
        </p:nvSpPr>
        <p:spPr>
          <a:xfrm>
            <a:off x="4060400" y="5062525"/>
            <a:ext cx="81456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600"/>
              <a:buFont typeface="Montserrat"/>
              <a:buNone/>
            </a:pPr>
            <a:r>
              <a:rPr b="0" i="0" lang="en-US" sz="3600" u="none" cap="none" strike="noStrike">
                <a:solidFill>
                  <a:srgbClr val="B55462"/>
                </a:solidFill>
                <a:latin typeface="Montserrat"/>
                <a:ea typeface="Montserrat"/>
                <a:cs typeface="Montserrat"/>
                <a:sym typeface="Montserrat"/>
              </a:rPr>
              <a:t>BI MONTHLY BOARD MEETING</a:t>
            </a:r>
            <a:endParaRPr/>
          </a:p>
        </p:txBody>
      </p:sp>
      <p:pic>
        <p:nvPicPr>
          <p:cNvPr id="239" name="Google Shape;239;p29"/>
          <p:cNvPicPr preferRelativeResize="0"/>
          <p:nvPr/>
        </p:nvPicPr>
        <p:blipFill rotWithShape="1">
          <a:blip r:embed="rId4">
            <a:alphaModFix/>
          </a:blip>
          <a:srcRect b="0" l="0" r="0" t="0"/>
          <a:stretch/>
        </p:blipFill>
        <p:spPr>
          <a:xfrm>
            <a:off x="18319244" y="-1260982"/>
            <a:ext cx="7541666" cy="15100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0"/>
          <p:cNvSpPr/>
          <p:nvPr/>
        </p:nvSpPr>
        <p:spPr>
          <a:xfrm>
            <a:off x="-240507" y="-176015"/>
            <a:ext cx="24865013" cy="14068030"/>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45" name="Google Shape;245;p30"/>
          <p:cNvSpPr/>
          <p:nvPr/>
        </p:nvSpPr>
        <p:spPr>
          <a:xfrm>
            <a:off x="8740326" y="5975350"/>
            <a:ext cx="7566000" cy="17652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0700"/>
              <a:buFont typeface="Montserrat"/>
              <a:buNone/>
            </a:pPr>
            <a:r>
              <a:rPr b="0" i="0" lang="en-US" sz="10700" u="none" cap="none" strike="noStrike">
                <a:solidFill>
                  <a:srgbClr val="FFFFFF"/>
                </a:solidFill>
                <a:latin typeface="Montserrat"/>
                <a:ea typeface="Montserrat"/>
                <a:cs typeface="Montserrat"/>
                <a:sym typeface="Montserrat"/>
              </a:rPr>
              <a:t>testimony</a:t>
            </a:r>
            <a:endParaRPr/>
          </a:p>
        </p:txBody>
      </p:sp>
      <p:sp>
        <p:nvSpPr>
          <p:cNvPr id="246" name="Google Shape;246;p30"/>
          <p:cNvSpPr/>
          <p:nvPr/>
        </p:nvSpPr>
        <p:spPr>
          <a:xfrm>
            <a:off x="1564952" y="1519893"/>
            <a:ext cx="1611593"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900"/>
              <a:buFont typeface="Lobster"/>
              <a:buNone/>
            </a:pPr>
            <a:r>
              <a:rPr b="0" i="0" lang="en-US" sz="3900" u="none" cap="none" strike="noStrike">
                <a:solidFill>
                  <a:srgbClr val="FFFFFF"/>
                </a:solidFill>
                <a:latin typeface="Lobster"/>
                <a:ea typeface="Lobster"/>
                <a:cs typeface="Lobster"/>
                <a:sym typeface="Lobster"/>
              </a:rPr>
              <a:t>Marie’s</a:t>
            </a:r>
            <a:endParaRPr/>
          </a:p>
        </p:txBody>
      </p:sp>
      <p:sp>
        <p:nvSpPr>
          <p:cNvPr id="247" name="Google Shape;247;p30"/>
          <p:cNvSpPr/>
          <p:nvPr/>
        </p:nvSpPr>
        <p:spPr>
          <a:xfrm>
            <a:off x="894500" y="2119587"/>
            <a:ext cx="295249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Wedding Studio</a:t>
            </a:r>
            <a:endParaRPr/>
          </a:p>
        </p:txBody>
      </p:sp>
      <p:pic>
        <p:nvPicPr>
          <p:cNvPr id="248" name="Google Shape;248;p30"/>
          <p:cNvPicPr preferRelativeResize="0"/>
          <p:nvPr/>
        </p:nvPicPr>
        <p:blipFill rotWithShape="1">
          <a:blip r:embed="rId3">
            <a:alphaModFix/>
          </a:blip>
          <a:srcRect b="0" l="0" r="0" t="0"/>
          <a:stretch/>
        </p:blipFill>
        <p:spPr>
          <a:xfrm>
            <a:off x="925462" y="772698"/>
            <a:ext cx="2952497" cy="12241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31"/>
          <p:cNvPicPr preferRelativeResize="0"/>
          <p:nvPr/>
        </p:nvPicPr>
        <p:blipFill rotWithShape="1">
          <a:blip r:embed="rId3">
            <a:alphaModFix/>
          </a:blip>
          <a:srcRect b="0" l="0" r="0" t="0"/>
          <a:stretch/>
        </p:blipFill>
        <p:spPr>
          <a:xfrm>
            <a:off x="-25264" y="0"/>
            <a:ext cx="9419150" cy="16445835"/>
          </a:xfrm>
          <a:prstGeom prst="rect">
            <a:avLst/>
          </a:prstGeom>
          <a:noFill/>
          <a:ln>
            <a:noFill/>
          </a:ln>
        </p:spPr>
      </p:pic>
      <p:sp>
        <p:nvSpPr>
          <p:cNvPr id="254" name="Google Shape;254;p31"/>
          <p:cNvSpPr/>
          <p:nvPr/>
        </p:nvSpPr>
        <p:spPr>
          <a:xfrm>
            <a:off x="12812703" y="6292850"/>
            <a:ext cx="8831201" cy="11303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If you are looking for an affordable, accommodating, hassle free wedding experience, inquire and avail now at Marie’s Wedding Studio.</a:t>
            </a:r>
            <a:endParaRPr/>
          </a:p>
        </p:txBody>
      </p:sp>
      <p:sp>
        <p:nvSpPr>
          <p:cNvPr id="255" name="Google Shape;255;p31"/>
          <p:cNvSpPr/>
          <p:nvPr/>
        </p:nvSpPr>
        <p:spPr>
          <a:xfrm>
            <a:off x="12736186" y="4313009"/>
            <a:ext cx="1036321"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0000"/>
              <a:buFont typeface="Montserrat"/>
              <a:buNone/>
            </a:pPr>
            <a:r>
              <a:rPr b="0" i="0" lang="en-US" sz="20000" u="none" cap="none" strike="noStrike">
                <a:solidFill>
                  <a:srgbClr val="B55462"/>
                </a:solidFill>
                <a:latin typeface="Montserrat"/>
                <a:ea typeface="Montserrat"/>
                <a:cs typeface="Montserrat"/>
                <a:sym typeface="Montserrat"/>
              </a:rPr>
              <a:t>“</a:t>
            </a:r>
            <a:endParaRPr/>
          </a:p>
        </p:txBody>
      </p:sp>
      <p:sp>
        <p:nvSpPr>
          <p:cNvPr id="256" name="Google Shape;256;p31"/>
          <p:cNvSpPr/>
          <p:nvPr/>
        </p:nvSpPr>
        <p:spPr>
          <a:xfrm>
            <a:off x="20737186" y="7724100"/>
            <a:ext cx="1036321"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0000"/>
              <a:buFont typeface="Montserrat"/>
              <a:buNone/>
            </a:pPr>
            <a:r>
              <a:rPr b="0" i="0" lang="en-US" sz="20000" u="none" cap="none" strike="noStrike">
                <a:solidFill>
                  <a:srgbClr val="B55462"/>
                </a:solidFill>
                <a:latin typeface="Montserrat"/>
                <a:ea typeface="Montserrat"/>
                <a:cs typeface="Montserrat"/>
                <a:sym typeface="Montserrat"/>
              </a:rPr>
              <a:t>”</a:t>
            </a:r>
            <a:endParaRPr/>
          </a:p>
        </p:txBody>
      </p:sp>
      <p:sp>
        <p:nvSpPr>
          <p:cNvPr id="257" name="Google Shape;257;p31"/>
          <p:cNvSpPr/>
          <p:nvPr/>
        </p:nvSpPr>
        <p:spPr>
          <a:xfrm>
            <a:off x="12755371" y="7722959"/>
            <a:ext cx="3013500"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4000"/>
              <a:buFont typeface="Montserrat"/>
              <a:buNone/>
            </a:pPr>
            <a:r>
              <a:rPr b="0" i="0" lang="en-US" sz="4000" u="none" cap="none" strike="noStrike">
                <a:solidFill>
                  <a:srgbClr val="B55462"/>
                </a:solidFill>
                <a:latin typeface="Montserrat"/>
                <a:ea typeface="Montserrat"/>
                <a:cs typeface="Montserrat"/>
                <a:sym typeface="Montserrat"/>
              </a:rPr>
              <a:t>-Kate Black</a:t>
            </a:r>
            <a:endParaRPr/>
          </a:p>
        </p:txBody>
      </p:sp>
      <p:sp>
        <p:nvSpPr>
          <p:cNvPr id="258" name="Google Shape;258;p31"/>
          <p:cNvSpPr/>
          <p:nvPr/>
        </p:nvSpPr>
        <p:spPr>
          <a:xfrm>
            <a:off x="1564952" y="1519893"/>
            <a:ext cx="1611593"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900"/>
              <a:buFont typeface="Lobster"/>
              <a:buNone/>
            </a:pPr>
            <a:r>
              <a:rPr b="0" i="0" lang="en-US" sz="3900" u="none" cap="none" strike="noStrike">
                <a:solidFill>
                  <a:srgbClr val="FFFFFF"/>
                </a:solidFill>
                <a:latin typeface="Lobster"/>
                <a:ea typeface="Lobster"/>
                <a:cs typeface="Lobster"/>
                <a:sym typeface="Lobster"/>
              </a:rPr>
              <a:t>Marie’s</a:t>
            </a:r>
            <a:endParaRPr/>
          </a:p>
        </p:txBody>
      </p:sp>
      <p:sp>
        <p:nvSpPr>
          <p:cNvPr id="259" name="Google Shape;259;p31"/>
          <p:cNvSpPr/>
          <p:nvPr/>
        </p:nvSpPr>
        <p:spPr>
          <a:xfrm>
            <a:off x="894500" y="2119587"/>
            <a:ext cx="295249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Wedding Studio</a:t>
            </a:r>
            <a:endParaRPr/>
          </a:p>
        </p:txBody>
      </p:sp>
      <p:pic>
        <p:nvPicPr>
          <p:cNvPr id="260" name="Google Shape;260;p31"/>
          <p:cNvPicPr preferRelativeResize="0"/>
          <p:nvPr/>
        </p:nvPicPr>
        <p:blipFill rotWithShape="1">
          <a:blip r:embed="rId4">
            <a:alphaModFix/>
          </a:blip>
          <a:srcRect b="0" l="0" r="0" t="0"/>
          <a:stretch/>
        </p:blipFill>
        <p:spPr>
          <a:xfrm>
            <a:off x="925462" y="772698"/>
            <a:ext cx="2952497" cy="1224130"/>
          </a:xfrm>
          <a:prstGeom prst="rect">
            <a:avLst/>
          </a:prstGeom>
          <a:noFill/>
          <a:ln>
            <a:noFill/>
          </a:ln>
        </p:spPr>
      </p:pic>
      <p:pic>
        <p:nvPicPr>
          <p:cNvPr id="261" name="Google Shape;261;p31"/>
          <p:cNvPicPr preferRelativeResize="0"/>
          <p:nvPr/>
        </p:nvPicPr>
        <p:blipFill rotWithShape="1">
          <a:blip r:embed="rId5">
            <a:alphaModFix/>
          </a:blip>
          <a:srcRect b="0" l="0" r="0" t="0"/>
          <a:stretch/>
        </p:blipFill>
        <p:spPr>
          <a:xfrm>
            <a:off x="8096577" y="10360408"/>
            <a:ext cx="1402545" cy="16195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32"/>
          <p:cNvPicPr preferRelativeResize="0"/>
          <p:nvPr/>
        </p:nvPicPr>
        <p:blipFill rotWithShape="1">
          <a:blip r:embed="rId3">
            <a:alphaModFix/>
          </a:blip>
          <a:srcRect b="0" l="0" r="0" t="0"/>
          <a:stretch/>
        </p:blipFill>
        <p:spPr>
          <a:xfrm>
            <a:off x="-10956" y="0"/>
            <a:ext cx="9660269" cy="17029959"/>
          </a:xfrm>
          <a:prstGeom prst="rect">
            <a:avLst/>
          </a:prstGeom>
          <a:noFill/>
          <a:ln>
            <a:noFill/>
          </a:ln>
        </p:spPr>
      </p:pic>
      <p:sp>
        <p:nvSpPr>
          <p:cNvPr id="267" name="Google Shape;267;p32"/>
          <p:cNvSpPr/>
          <p:nvPr/>
        </p:nvSpPr>
        <p:spPr>
          <a:xfrm>
            <a:off x="12803158" y="6229533"/>
            <a:ext cx="8831201" cy="111825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Marie’s Wedding Studio prioritizes all guests and visitors while providing the best possible experience with their well                                               planned and organized wedding packages.</a:t>
            </a:r>
            <a:endParaRPr/>
          </a:p>
        </p:txBody>
      </p:sp>
      <p:sp>
        <p:nvSpPr>
          <p:cNvPr id="268" name="Google Shape;268;p32"/>
          <p:cNvSpPr/>
          <p:nvPr/>
        </p:nvSpPr>
        <p:spPr>
          <a:xfrm>
            <a:off x="12736186" y="4313009"/>
            <a:ext cx="1036321"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0000"/>
              <a:buFont typeface="Montserrat"/>
              <a:buNone/>
            </a:pPr>
            <a:r>
              <a:rPr b="0" i="0" lang="en-US" sz="20000" u="none" cap="none" strike="noStrike">
                <a:solidFill>
                  <a:srgbClr val="B55462"/>
                </a:solidFill>
                <a:latin typeface="Montserrat"/>
                <a:ea typeface="Montserrat"/>
                <a:cs typeface="Montserrat"/>
                <a:sym typeface="Montserrat"/>
              </a:rPr>
              <a:t>“</a:t>
            </a:r>
            <a:endParaRPr/>
          </a:p>
        </p:txBody>
      </p:sp>
      <p:sp>
        <p:nvSpPr>
          <p:cNvPr id="269" name="Google Shape;269;p32"/>
          <p:cNvSpPr/>
          <p:nvPr/>
        </p:nvSpPr>
        <p:spPr>
          <a:xfrm>
            <a:off x="20737186" y="7724100"/>
            <a:ext cx="1036321"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0000"/>
              <a:buFont typeface="Montserrat"/>
              <a:buNone/>
            </a:pPr>
            <a:r>
              <a:rPr b="0" i="0" lang="en-US" sz="20000" u="none" cap="none" strike="noStrike">
                <a:solidFill>
                  <a:srgbClr val="B55462"/>
                </a:solidFill>
                <a:latin typeface="Montserrat"/>
                <a:ea typeface="Montserrat"/>
                <a:cs typeface="Montserrat"/>
                <a:sym typeface="Montserrat"/>
              </a:rPr>
              <a:t>”</a:t>
            </a:r>
            <a:endParaRPr/>
          </a:p>
        </p:txBody>
      </p:sp>
      <p:sp>
        <p:nvSpPr>
          <p:cNvPr id="270" name="Google Shape;270;p32"/>
          <p:cNvSpPr/>
          <p:nvPr/>
        </p:nvSpPr>
        <p:spPr>
          <a:xfrm>
            <a:off x="12204949" y="7684850"/>
            <a:ext cx="4374900"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4000"/>
              <a:buFont typeface="Montserrat"/>
              <a:buNone/>
            </a:pPr>
            <a:r>
              <a:rPr b="0" i="0" lang="en-US" sz="4000" u="none" cap="none" strike="noStrike">
                <a:solidFill>
                  <a:srgbClr val="B55462"/>
                </a:solidFill>
                <a:latin typeface="Montserrat"/>
                <a:ea typeface="Montserrat"/>
                <a:cs typeface="Montserrat"/>
                <a:sym typeface="Montserrat"/>
              </a:rPr>
              <a:t>-Jenny Shaw</a:t>
            </a:r>
            <a:endParaRPr/>
          </a:p>
        </p:txBody>
      </p:sp>
      <p:pic>
        <p:nvPicPr>
          <p:cNvPr id="271" name="Google Shape;271;p32"/>
          <p:cNvPicPr preferRelativeResize="0"/>
          <p:nvPr/>
        </p:nvPicPr>
        <p:blipFill rotWithShape="1">
          <a:blip r:embed="rId4">
            <a:alphaModFix/>
          </a:blip>
          <a:srcRect b="0" l="0" r="0" t="0"/>
          <a:stretch/>
        </p:blipFill>
        <p:spPr>
          <a:xfrm>
            <a:off x="8706177" y="9827008"/>
            <a:ext cx="1402545" cy="1619519"/>
          </a:xfrm>
          <a:prstGeom prst="rect">
            <a:avLst/>
          </a:prstGeom>
          <a:noFill/>
          <a:ln>
            <a:noFill/>
          </a:ln>
        </p:spPr>
      </p:pic>
      <p:sp>
        <p:nvSpPr>
          <p:cNvPr id="272" name="Google Shape;272;p32"/>
          <p:cNvSpPr/>
          <p:nvPr/>
        </p:nvSpPr>
        <p:spPr>
          <a:xfrm>
            <a:off x="1564952" y="1519893"/>
            <a:ext cx="1611593"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900"/>
              <a:buFont typeface="Lobster"/>
              <a:buNone/>
            </a:pPr>
            <a:r>
              <a:rPr b="0" i="0" lang="en-US" sz="3900" u="none" cap="none" strike="noStrike">
                <a:solidFill>
                  <a:srgbClr val="FFFFFF"/>
                </a:solidFill>
                <a:latin typeface="Lobster"/>
                <a:ea typeface="Lobster"/>
                <a:cs typeface="Lobster"/>
                <a:sym typeface="Lobster"/>
              </a:rPr>
              <a:t>Marie’s</a:t>
            </a:r>
            <a:endParaRPr/>
          </a:p>
        </p:txBody>
      </p:sp>
      <p:sp>
        <p:nvSpPr>
          <p:cNvPr id="273" name="Google Shape;273;p32"/>
          <p:cNvSpPr/>
          <p:nvPr/>
        </p:nvSpPr>
        <p:spPr>
          <a:xfrm>
            <a:off x="894500" y="2119587"/>
            <a:ext cx="295249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Wedding Studio</a:t>
            </a:r>
            <a:endParaRPr/>
          </a:p>
        </p:txBody>
      </p:sp>
      <p:pic>
        <p:nvPicPr>
          <p:cNvPr id="274" name="Google Shape;274;p32"/>
          <p:cNvPicPr preferRelativeResize="0"/>
          <p:nvPr/>
        </p:nvPicPr>
        <p:blipFill rotWithShape="1">
          <a:blip r:embed="rId5">
            <a:alphaModFix/>
          </a:blip>
          <a:srcRect b="0" l="0" r="0" t="0"/>
          <a:stretch/>
        </p:blipFill>
        <p:spPr>
          <a:xfrm>
            <a:off x="925462" y="772698"/>
            <a:ext cx="2952497" cy="12241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5"/>
          <p:cNvSpPr/>
          <p:nvPr/>
        </p:nvSpPr>
        <p:spPr>
          <a:xfrm>
            <a:off x="-527645" y="6429176"/>
            <a:ext cx="25666403" cy="4767462"/>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74" name="Google Shape;74;p15"/>
          <p:cNvSpPr/>
          <p:nvPr/>
        </p:nvSpPr>
        <p:spPr>
          <a:xfrm>
            <a:off x="11702756" y="6946652"/>
            <a:ext cx="4676720" cy="3657601"/>
          </a:xfrm>
          <a:prstGeom prst="rect">
            <a:avLst/>
          </a:prstGeom>
          <a:noFill/>
          <a:ln>
            <a:noFill/>
          </a:ln>
        </p:spPr>
        <p:txBody>
          <a:bodyPr anchorCtr="0" anchor="t" bIns="50800" lIns="50800" spcFirstLastPara="1" rIns="50800" wrap="square" tIns="50800">
            <a:noAutofit/>
          </a:bodyPr>
          <a:lstStyle/>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The Company</a:t>
            </a:r>
            <a:endParaRPr/>
          </a:p>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Main Goal</a:t>
            </a:r>
            <a:endParaRPr/>
          </a:p>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Once in a Blue Moon</a:t>
            </a:r>
            <a:endParaRPr/>
          </a:p>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Moonlight Lady    </a:t>
            </a:r>
            <a:endParaRPr/>
          </a:p>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Bi Monthly Board Meeting    </a:t>
            </a:r>
            <a:endParaRPr/>
          </a:p>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Overview of Growth</a:t>
            </a:r>
            <a:endParaRPr/>
          </a:p>
          <a:p>
            <a:pPr indent="-350920" lvl="0" marL="350920" marR="0" rtl="0" algn="l">
              <a:lnSpc>
                <a:spcPct val="100000"/>
              </a:lnSpc>
              <a:spcBef>
                <a:spcPts val="0"/>
              </a:spcBef>
              <a:spcAft>
                <a:spcPts val="0"/>
              </a:spcAft>
              <a:buClr>
                <a:srgbClr val="FFFFFF"/>
              </a:buClr>
              <a:buSzPts val="3450"/>
              <a:buFont typeface="Montserrat Light"/>
              <a:buChar char="•"/>
            </a:pPr>
            <a:r>
              <a:rPr b="0" i="0" lang="en-US" sz="2300" u="none" cap="none" strike="noStrike">
                <a:solidFill>
                  <a:srgbClr val="FFFFFF"/>
                </a:solidFill>
                <a:latin typeface="Montserrat Light"/>
                <a:ea typeface="Montserrat Light"/>
                <a:cs typeface="Montserrat Light"/>
                <a:sym typeface="Montserrat Light"/>
              </a:rPr>
              <a:t>What we Offer</a:t>
            </a:r>
            <a:endParaRPr/>
          </a:p>
        </p:txBody>
      </p:sp>
      <p:sp>
        <p:nvSpPr>
          <p:cNvPr id="75" name="Google Shape;75;p15"/>
          <p:cNvSpPr/>
          <p:nvPr/>
        </p:nvSpPr>
        <p:spPr>
          <a:xfrm>
            <a:off x="11239828" y="4517350"/>
            <a:ext cx="5725800" cy="16509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t/>
            </a:r>
            <a:endParaRPr b="0" i="0" sz="5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for year 2040</a:t>
            </a:r>
            <a:endParaRPr/>
          </a:p>
        </p:txBody>
      </p:sp>
      <p:sp>
        <p:nvSpPr>
          <p:cNvPr id="76" name="Google Shape;76;p15"/>
          <p:cNvSpPr/>
          <p:nvPr/>
        </p:nvSpPr>
        <p:spPr>
          <a:xfrm>
            <a:off x="10844203" y="3506850"/>
            <a:ext cx="10020600" cy="19557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2000"/>
              <a:buFont typeface="Montserrat"/>
              <a:buNone/>
            </a:pPr>
            <a:r>
              <a:rPr b="0" i="0" lang="en-US" sz="12000" u="none" cap="none" strike="noStrike">
                <a:solidFill>
                  <a:srgbClr val="B55462"/>
                </a:solidFill>
                <a:latin typeface="Montserrat"/>
                <a:ea typeface="Montserrat"/>
                <a:cs typeface="Montserrat"/>
                <a:sym typeface="Montserrat"/>
              </a:rPr>
              <a:t>event plan</a:t>
            </a:r>
            <a:endParaRPr/>
          </a:p>
        </p:txBody>
      </p:sp>
      <p:grpSp>
        <p:nvGrpSpPr>
          <p:cNvPr id="77" name="Google Shape;77;p15"/>
          <p:cNvGrpSpPr/>
          <p:nvPr/>
        </p:nvGrpSpPr>
        <p:grpSpPr>
          <a:xfrm>
            <a:off x="11664099" y="1875720"/>
            <a:ext cx="2952499" cy="1653569"/>
            <a:chOff x="-1" y="0"/>
            <a:chExt cx="2952498" cy="1653568"/>
          </a:xfrm>
        </p:grpSpPr>
        <p:pic>
          <p:nvPicPr>
            <p:cNvPr id="78" name="Google Shape;78;p15"/>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79" name="Google Shape;79;p15"/>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80" name="Google Shape;80;p15"/>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pic>
        <p:nvPicPr>
          <p:cNvPr id="81" name="Google Shape;81;p15"/>
          <p:cNvPicPr preferRelativeResize="0"/>
          <p:nvPr/>
        </p:nvPicPr>
        <p:blipFill rotWithShape="1">
          <a:blip r:embed="rId4">
            <a:alphaModFix/>
          </a:blip>
          <a:srcRect b="0" l="0" r="0" t="0"/>
          <a:stretch/>
        </p:blipFill>
        <p:spPr>
          <a:xfrm>
            <a:off x="2475561" y="981392"/>
            <a:ext cx="7834876" cy="117532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33"/>
          <p:cNvPicPr preferRelativeResize="0"/>
          <p:nvPr/>
        </p:nvPicPr>
        <p:blipFill rotWithShape="1">
          <a:blip r:embed="rId3">
            <a:alphaModFix/>
          </a:blip>
          <a:srcRect b="0" l="0" r="0" t="0"/>
          <a:stretch/>
        </p:blipFill>
        <p:spPr>
          <a:xfrm>
            <a:off x="-8434" y="-25400"/>
            <a:ext cx="11935956" cy="17903932"/>
          </a:xfrm>
          <a:prstGeom prst="rect">
            <a:avLst/>
          </a:prstGeom>
          <a:noFill/>
          <a:ln>
            <a:noFill/>
          </a:ln>
        </p:spPr>
      </p:pic>
      <p:sp>
        <p:nvSpPr>
          <p:cNvPr id="280" name="Google Shape;280;p33"/>
          <p:cNvSpPr/>
          <p:nvPr/>
        </p:nvSpPr>
        <p:spPr>
          <a:xfrm>
            <a:off x="14945106" y="5628704"/>
            <a:ext cx="6742448" cy="2159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“Marie’s Wedding Studio is a welcoming company that gives you a memorable wedding experience for an affordable and convenient price point.</a:t>
            </a:r>
            <a:endParaRPr/>
          </a:p>
          <a:p>
            <a:pPr indent="0" lvl="0" marL="0" marR="0" rtl="0" algn="l">
              <a:lnSpc>
                <a:spcPct val="10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a:ea typeface="Helvetica Neue"/>
              <a:cs typeface="Helvetica Neue"/>
              <a:sym typeface="Helvetica Neue"/>
            </a:endParaRPr>
          </a:p>
        </p:txBody>
      </p:sp>
      <p:sp>
        <p:nvSpPr>
          <p:cNvPr id="281" name="Google Shape;281;p33"/>
          <p:cNvSpPr/>
          <p:nvPr/>
        </p:nvSpPr>
        <p:spPr>
          <a:xfrm>
            <a:off x="1564952" y="1519893"/>
            <a:ext cx="1611593"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900"/>
              <a:buFont typeface="Lobster"/>
              <a:buNone/>
            </a:pPr>
            <a:r>
              <a:rPr b="0" i="0" lang="en-US" sz="3900" u="none" cap="none" strike="noStrike">
                <a:solidFill>
                  <a:srgbClr val="FFFFFF"/>
                </a:solidFill>
                <a:latin typeface="Lobster"/>
                <a:ea typeface="Lobster"/>
                <a:cs typeface="Lobster"/>
                <a:sym typeface="Lobster"/>
              </a:rPr>
              <a:t>Marie’s</a:t>
            </a:r>
            <a:endParaRPr/>
          </a:p>
        </p:txBody>
      </p:sp>
      <p:sp>
        <p:nvSpPr>
          <p:cNvPr id="282" name="Google Shape;282;p33"/>
          <p:cNvSpPr/>
          <p:nvPr/>
        </p:nvSpPr>
        <p:spPr>
          <a:xfrm>
            <a:off x="894500" y="2119587"/>
            <a:ext cx="295249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Wedding Studio</a:t>
            </a:r>
            <a:endParaRPr/>
          </a:p>
        </p:txBody>
      </p:sp>
      <p:sp>
        <p:nvSpPr>
          <p:cNvPr id="283" name="Google Shape;283;p33"/>
          <p:cNvSpPr/>
          <p:nvPr/>
        </p:nvSpPr>
        <p:spPr>
          <a:xfrm>
            <a:off x="14945106" y="7410450"/>
            <a:ext cx="3028189" cy="723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4000"/>
              <a:buFont typeface="Montserrat"/>
              <a:buNone/>
            </a:pPr>
            <a:r>
              <a:rPr b="0" i="0" lang="en-US" sz="4000" u="none" cap="none" strike="noStrike">
                <a:solidFill>
                  <a:srgbClr val="B55462"/>
                </a:solidFill>
                <a:latin typeface="Montserrat"/>
                <a:ea typeface="Montserrat"/>
                <a:cs typeface="Montserrat"/>
                <a:sym typeface="Montserrat"/>
              </a:rPr>
              <a:t>-Julia Marie</a:t>
            </a:r>
            <a:endParaRPr/>
          </a:p>
        </p:txBody>
      </p:sp>
      <p:pic>
        <p:nvPicPr>
          <p:cNvPr id="284" name="Google Shape;284;p33"/>
          <p:cNvPicPr preferRelativeResize="0"/>
          <p:nvPr/>
        </p:nvPicPr>
        <p:blipFill rotWithShape="1">
          <a:blip r:embed="rId4">
            <a:alphaModFix/>
          </a:blip>
          <a:srcRect b="0" l="0" r="0" t="0"/>
          <a:stretch/>
        </p:blipFill>
        <p:spPr>
          <a:xfrm>
            <a:off x="925463" y="772698"/>
            <a:ext cx="2952496" cy="1224130"/>
          </a:xfrm>
          <a:prstGeom prst="rect">
            <a:avLst/>
          </a:prstGeom>
          <a:noFill/>
          <a:ln>
            <a:noFill/>
          </a:ln>
        </p:spPr>
      </p:pic>
      <p:sp>
        <p:nvSpPr>
          <p:cNvPr id="285" name="Google Shape;285;p33"/>
          <p:cNvSpPr/>
          <p:nvPr/>
        </p:nvSpPr>
        <p:spPr>
          <a:xfrm>
            <a:off x="14844228" y="4229100"/>
            <a:ext cx="1036321"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0000"/>
              <a:buFont typeface="Montserrat"/>
              <a:buNone/>
            </a:pPr>
            <a:r>
              <a:rPr b="0" i="0" lang="en-US" sz="20000" u="none" cap="none" strike="noStrike">
                <a:solidFill>
                  <a:srgbClr val="B55462"/>
                </a:solidFill>
                <a:latin typeface="Montserrat"/>
                <a:ea typeface="Montserrat"/>
                <a:cs typeface="Montserrat"/>
                <a:sym typeface="Montserrat"/>
              </a:rPr>
              <a:t>“</a:t>
            </a:r>
            <a:endParaRPr/>
          </a:p>
        </p:txBody>
      </p:sp>
      <p:sp>
        <p:nvSpPr>
          <p:cNvPr id="286" name="Google Shape;286;p33"/>
          <p:cNvSpPr/>
          <p:nvPr/>
        </p:nvSpPr>
        <p:spPr>
          <a:xfrm>
            <a:off x="20483028" y="7640190"/>
            <a:ext cx="1036321"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0000"/>
              <a:buFont typeface="Montserrat"/>
              <a:buNone/>
            </a:pPr>
            <a:r>
              <a:rPr b="0" i="0" lang="en-US" sz="20000" u="none" cap="none" strike="noStrike">
                <a:solidFill>
                  <a:srgbClr val="B55462"/>
                </a:solidFill>
                <a:latin typeface="Montserrat"/>
                <a:ea typeface="Montserrat"/>
                <a:cs typeface="Montserrat"/>
                <a:sym typeface="Montserrat"/>
              </a:rPr>
              <a:t>”</a:t>
            </a:r>
            <a:endParaRPr/>
          </a:p>
        </p:txBody>
      </p:sp>
      <p:pic>
        <p:nvPicPr>
          <p:cNvPr id="287" name="Google Shape;287;p33"/>
          <p:cNvPicPr preferRelativeResize="0"/>
          <p:nvPr/>
        </p:nvPicPr>
        <p:blipFill rotWithShape="1">
          <a:blip r:embed="rId5">
            <a:alphaModFix/>
          </a:blip>
          <a:srcRect b="0" l="0" r="0" t="0"/>
          <a:stretch/>
        </p:blipFill>
        <p:spPr>
          <a:xfrm>
            <a:off x="12744776" y="9649208"/>
            <a:ext cx="1402545" cy="1619518"/>
          </a:xfrm>
          <a:prstGeom prst="rect">
            <a:avLst/>
          </a:prstGeom>
          <a:noFill/>
          <a:ln>
            <a:noFill/>
          </a:ln>
        </p:spPr>
      </p:pic>
      <p:pic>
        <p:nvPicPr>
          <p:cNvPr id="288" name="Google Shape;288;p33"/>
          <p:cNvPicPr preferRelativeResize="0"/>
          <p:nvPr/>
        </p:nvPicPr>
        <p:blipFill rotWithShape="1">
          <a:blip r:embed="rId5">
            <a:alphaModFix/>
          </a:blip>
          <a:srcRect b="0" l="0" r="0" t="0"/>
          <a:stretch/>
        </p:blipFill>
        <p:spPr>
          <a:xfrm>
            <a:off x="10585777" y="9852408"/>
            <a:ext cx="1402545" cy="16195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grpSp>
        <p:nvGrpSpPr>
          <p:cNvPr id="293" name="Google Shape;293;p34"/>
          <p:cNvGrpSpPr/>
          <p:nvPr/>
        </p:nvGrpSpPr>
        <p:grpSpPr>
          <a:xfrm>
            <a:off x="6270822" y="11031321"/>
            <a:ext cx="15249502" cy="632697"/>
            <a:chOff x="0" y="0"/>
            <a:chExt cx="15249500" cy="632695"/>
          </a:xfrm>
        </p:grpSpPr>
        <p:grpSp>
          <p:nvGrpSpPr>
            <p:cNvPr id="294" name="Google Shape;294;p34"/>
            <p:cNvGrpSpPr/>
            <p:nvPr/>
          </p:nvGrpSpPr>
          <p:grpSpPr>
            <a:xfrm>
              <a:off x="5141786" y="0"/>
              <a:ext cx="10107714" cy="632695"/>
              <a:chOff x="0" y="0"/>
              <a:chExt cx="10107713" cy="632694"/>
            </a:xfrm>
          </p:grpSpPr>
          <p:sp>
            <p:nvSpPr>
              <p:cNvPr id="295" name="Google Shape;295;p34"/>
              <p:cNvSpPr/>
              <p:nvPr/>
            </p:nvSpPr>
            <p:spPr>
              <a:xfrm>
                <a:off x="0"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96" name="Google Shape;296;p34"/>
              <p:cNvSpPr/>
              <p:nvPr/>
            </p:nvSpPr>
            <p:spPr>
              <a:xfrm>
                <a:off x="312622" y="0"/>
                <a:ext cx="9478744" cy="632694"/>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297" name="Google Shape;297;p34"/>
              <p:cNvSpPr/>
              <p:nvPr/>
            </p:nvSpPr>
            <p:spPr>
              <a:xfrm>
                <a:off x="9475018"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grpSp>
          <p:nvGrpSpPr>
            <p:cNvPr id="298" name="Google Shape;298;p34"/>
            <p:cNvGrpSpPr/>
            <p:nvPr/>
          </p:nvGrpSpPr>
          <p:grpSpPr>
            <a:xfrm>
              <a:off x="0" y="0"/>
              <a:ext cx="10107714" cy="632695"/>
              <a:chOff x="0" y="0"/>
              <a:chExt cx="10107713" cy="632694"/>
            </a:xfrm>
          </p:grpSpPr>
          <p:sp>
            <p:nvSpPr>
              <p:cNvPr id="299" name="Google Shape;299;p34"/>
              <p:cNvSpPr/>
              <p:nvPr/>
            </p:nvSpPr>
            <p:spPr>
              <a:xfrm>
                <a:off x="0"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00" name="Google Shape;300;p34"/>
              <p:cNvSpPr/>
              <p:nvPr/>
            </p:nvSpPr>
            <p:spPr>
              <a:xfrm>
                <a:off x="312622" y="0"/>
                <a:ext cx="9478744" cy="632694"/>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01" name="Google Shape;301;p34"/>
              <p:cNvSpPr/>
              <p:nvPr/>
            </p:nvSpPr>
            <p:spPr>
              <a:xfrm>
                <a:off x="9475018"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grpSp>
      <p:sp>
        <p:nvSpPr>
          <p:cNvPr id="302" name="Google Shape;302;p34"/>
          <p:cNvSpPr/>
          <p:nvPr/>
        </p:nvSpPr>
        <p:spPr>
          <a:xfrm>
            <a:off x="16299053" y="9789772"/>
            <a:ext cx="2987041" cy="165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0000"/>
              <a:buFont typeface="Montserrat"/>
              <a:buNone/>
            </a:pPr>
            <a:r>
              <a:rPr b="1" i="0" lang="en-US" sz="10000" u="none" cap="none" strike="noStrike">
                <a:solidFill>
                  <a:srgbClr val="B55462"/>
                </a:solidFill>
                <a:latin typeface="Montserrat"/>
                <a:ea typeface="Montserrat"/>
                <a:cs typeface="Montserrat"/>
                <a:sym typeface="Montserrat"/>
              </a:rPr>
              <a:t>70%</a:t>
            </a:r>
            <a:endParaRPr/>
          </a:p>
        </p:txBody>
      </p:sp>
      <p:grpSp>
        <p:nvGrpSpPr>
          <p:cNvPr id="303" name="Google Shape;303;p34"/>
          <p:cNvGrpSpPr/>
          <p:nvPr/>
        </p:nvGrpSpPr>
        <p:grpSpPr>
          <a:xfrm>
            <a:off x="6270822" y="8118357"/>
            <a:ext cx="15249505" cy="632698"/>
            <a:chOff x="0" y="0"/>
            <a:chExt cx="15249503" cy="632696"/>
          </a:xfrm>
        </p:grpSpPr>
        <p:grpSp>
          <p:nvGrpSpPr>
            <p:cNvPr id="304" name="Google Shape;304;p34"/>
            <p:cNvGrpSpPr/>
            <p:nvPr/>
          </p:nvGrpSpPr>
          <p:grpSpPr>
            <a:xfrm>
              <a:off x="0" y="0"/>
              <a:ext cx="10107718" cy="632696"/>
              <a:chOff x="0" y="0"/>
              <a:chExt cx="10107716" cy="632695"/>
            </a:xfrm>
          </p:grpSpPr>
          <p:sp>
            <p:nvSpPr>
              <p:cNvPr id="305" name="Google Shape;305;p34"/>
              <p:cNvSpPr/>
              <p:nvPr/>
            </p:nvSpPr>
            <p:spPr>
              <a:xfrm>
                <a:off x="0" y="0"/>
                <a:ext cx="632695" cy="632695"/>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06" name="Google Shape;306;p34"/>
              <p:cNvSpPr/>
              <p:nvPr/>
            </p:nvSpPr>
            <p:spPr>
              <a:xfrm>
                <a:off x="312622" y="0"/>
                <a:ext cx="9478746" cy="632695"/>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07" name="Google Shape;307;p34"/>
              <p:cNvSpPr/>
              <p:nvPr/>
            </p:nvSpPr>
            <p:spPr>
              <a:xfrm>
                <a:off x="9475020" y="0"/>
                <a:ext cx="632696" cy="632695"/>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grpSp>
          <p:nvGrpSpPr>
            <p:cNvPr id="308" name="Google Shape;308;p34"/>
            <p:cNvGrpSpPr/>
            <p:nvPr/>
          </p:nvGrpSpPr>
          <p:grpSpPr>
            <a:xfrm>
              <a:off x="5141786" y="0"/>
              <a:ext cx="10107718" cy="632696"/>
              <a:chOff x="0" y="0"/>
              <a:chExt cx="10107716" cy="632695"/>
            </a:xfrm>
          </p:grpSpPr>
          <p:sp>
            <p:nvSpPr>
              <p:cNvPr id="309" name="Google Shape;309;p34"/>
              <p:cNvSpPr/>
              <p:nvPr/>
            </p:nvSpPr>
            <p:spPr>
              <a:xfrm>
                <a:off x="0" y="0"/>
                <a:ext cx="632695" cy="632695"/>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10" name="Google Shape;310;p34"/>
              <p:cNvSpPr/>
              <p:nvPr/>
            </p:nvSpPr>
            <p:spPr>
              <a:xfrm>
                <a:off x="312622" y="0"/>
                <a:ext cx="9478746" cy="632695"/>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11" name="Google Shape;311;p34"/>
              <p:cNvSpPr/>
              <p:nvPr/>
            </p:nvSpPr>
            <p:spPr>
              <a:xfrm>
                <a:off x="9475020" y="0"/>
                <a:ext cx="632696" cy="632695"/>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grpSp>
      <p:grpSp>
        <p:nvGrpSpPr>
          <p:cNvPr id="312" name="Google Shape;312;p34"/>
          <p:cNvGrpSpPr/>
          <p:nvPr/>
        </p:nvGrpSpPr>
        <p:grpSpPr>
          <a:xfrm>
            <a:off x="6270822" y="5497494"/>
            <a:ext cx="15249502" cy="632697"/>
            <a:chOff x="0" y="0"/>
            <a:chExt cx="15249500" cy="632696"/>
          </a:xfrm>
        </p:grpSpPr>
        <p:grpSp>
          <p:nvGrpSpPr>
            <p:cNvPr id="313" name="Google Shape;313;p34"/>
            <p:cNvGrpSpPr/>
            <p:nvPr/>
          </p:nvGrpSpPr>
          <p:grpSpPr>
            <a:xfrm>
              <a:off x="0" y="0"/>
              <a:ext cx="10107714" cy="632696"/>
              <a:chOff x="0" y="0"/>
              <a:chExt cx="10107713" cy="632694"/>
            </a:xfrm>
          </p:grpSpPr>
          <p:sp>
            <p:nvSpPr>
              <p:cNvPr id="314" name="Google Shape;314;p34"/>
              <p:cNvSpPr/>
              <p:nvPr/>
            </p:nvSpPr>
            <p:spPr>
              <a:xfrm>
                <a:off x="0"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15" name="Google Shape;315;p34"/>
              <p:cNvSpPr/>
              <p:nvPr/>
            </p:nvSpPr>
            <p:spPr>
              <a:xfrm>
                <a:off x="312622" y="0"/>
                <a:ext cx="9478744" cy="632694"/>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16" name="Google Shape;316;p34"/>
              <p:cNvSpPr/>
              <p:nvPr/>
            </p:nvSpPr>
            <p:spPr>
              <a:xfrm>
                <a:off x="9475018"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grpSp>
          <p:nvGrpSpPr>
            <p:cNvPr id="317" name="Google Shape;317;p34"/>
            <p:cNvGrpSpPr/>
            <p:nvPr/>
          </p:nvGrpSpPr>
          <p:grpSpPr>
            <a:xfrm>
              <a:off x="5141786" y="0"/>
              <a:ext cx="10107714" cy="632695"/>
              <a:chOff x="0" y="0"/>
              <a:chExt cx="10107713" cy="632694"/>
            </a:xfrm>
          </p:grpSpPr>
          <p:sp>
            <p:nvSpPr>
              <p:cNvPr id="318" name="Google Shape;318;p34"/>
              <p:cNvSpPr/>
              <p:nvPr/>
            </p:nvSpPr>
            <p:spPr>
              <a:xfrm>
                <a:off x="0"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19" name="Google Shape;319;p34"/>
              <p:cNvSpPr/>
              <p:nvPr/>
            </p:nvSpPr>
            <p:spPr>
              <a:xfrm>
                <a:off x="312622" y="0"/>
                <a:ext cx="9478744" cy="632694"/>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20" name="Google Shape;320;p34"/>
              <p:cNvSpPr/>
              <p:nvPr/>
            </p:nvSpPr>
            <p:spPr>
              <a:xfrm>
                <a:off x="9475018" y="0"/>
                <a:ext cx="632695" cy="632694"/>
              </a:xfrm>
              <a:prstGeom prst="ellipse">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grpSp>
      <p:sp>
        <p:nvSpPr>
          <p:cNvPr id="321" name="Google Shape;321;p34"/>
          <p:cNvSpPr/>
          <p:nvPr/>
        </p:nvSpPr>
        <p:spPr>
          <a:xfrm>
            <a:off x="17556355" y="6934952"/>
            <a:ext cx="2987041" cy="165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0000"/>
              <a:buFont typeface="Montserrat"/>
              <a:buNone/>
            </a:pPr>
            <a:r>
              <a:rPr b="1" i="0" lang="en-US" sz="10000" u="none" cap="none" strike="noStrike">
                <a:solidFill>
                  <a:srgbClr val="B55462"/>
                </a:solidFill>
                <a:latin typeface="Montserrat"/>
                <a:ea typeface="Montserrat"/>
                <a:cs typeface="Montserrat"/>
                <a:sym typeface="Montserrat"/>
              </a:rPr>
              <a:t>80%</a:t>
            </a:r>
            <a:endParaRPr/>
          </a:p>
        </p:txBody>
      </p:sp>
      <p:sp>
        <p:nvSpPr>
          <p:cNvPr id="322" name="Google Shape;322;p34"/>
          <p:cNvSpPr/>
          <p:nvPr/>
        </p:nvSpPr>
        <p:spPr>
          <a:xfrm>
            <a:off x="11088161" y="4339488"/>
            <a:ext cx="2987041" cy="165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0000"/>
              <a:buFont typeface="Montserrat"/>
              <a:buNone/>
            </a:pPr>
            <a:r>
              <a:rPr b="1" i="0" lang="en-US" sz="10000" u="none" cap="none" strike="noStrike">
                <a:solidFill>
                  <a:srgbClr val="B55462"/>
                </a:solidFill>
                <a:latin typeface="Montserrat"/>
                <a:ea typeface="Montserrat"/>
                <a:cs typeface="Montserrat"/>
                <a:sym typeface="Montserrat"/>
              </a:rPr>
              <a:t>25%</a:t>
            </a:r>
            <a:endParaRPr/>
          </a:p>
        </p:txBody>
      </p:sp>
      <p:sp>
        <p:nvSpPr>
          <p:cNvPr id="323" name="Google Shape;323;p34"/>
          <p:cNvSpPr/>
          <p:nvPr/>
        </p:nvSpPr>
        <p:spPr>
          <a:xfrm>
            <a:off x="11143877" y="5509041"/>
            <a:ext cx="3288247" cy="609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700"/>
              <a:buFont typeface="Montserrat"/>
              <a:buNone/>
            </a:pPr>
            <a:r>
              <a:rPr b="0" i="0" lang="en-US" sz="1700" u="none" cap="none" strike="noStrike">
                <a:solidFill>
                  <a:srgbClr val="FFFFFF"/>
                </a:solidFill>
                <a:latin typeface="Montserrat"/>
                <a:ea typeface="Montserrat"/>
                <a:cs typeface="Montserrat"/>
                <a:sym typeface="Montserrat"/>
              </a:rPr>
              <a:t>increase in new clients </a:t>
            </a:r>
            <a:endParaRPr/>
          </a:p>
          <a:p>
            <a:pPr indent="0" lvl="0" marL="0" marR="0" rtl="0" algn="l">
              <a:lnSpc>
                <a:spcPct val="100000"/>
              </a:lnSpc>
              <a:spcBef>
                <a:spcPts val="0"/>
              </a:spcBef>
              <a:spcAft>
                <a:spcPts val="0"/>
              </a:spcAft>
              <a:buClr>
                <a:srgbClr val="FFFFFF"/>
              </a:buClr>
              <a:buSzPts val="1700"/>
              <a:buFont typeface="Montserrat"/>
              <a:buNone/>
            </a:pPr>
            <a:r>
              <a:rPr b="0" i="0" lang="en-US" sz="1700" u="none" cap="none" strike="noStrike">
                <a:solidFill>
                  <a:srgbClr val="FFFFFF"/>
                </a:solidFill>
                <a:latin typeface="Montserrat"/>
                <a:ea typeface="Montserrat"/>
                <a:cs typeface="Montserrat"/>
                <a:sym typeface="Montserrat"/>
              </a:rPr>
              <a:t>satisfaction as of March 2021.</a:t>
            </a:r>
            <a:endParaRPr/>
          </a:p>
        </p:txBody>
      </p:sp>
      <p:sp>
        <p:nvSpPr>
          <p:cNvPr id="324" name="Google Shape;324;p34"/>
          <p:cNvSpPr/>
          <p:nvPr/>
        </p:nvSpPr>
        <p:spPr>
          <a:xfrm>
            <a:off x="17637469" y="8129905"/>
            <a:ext cx="3288247" cy="609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700"/>
              <a:buFont typeface="Montserrat"/>
              <a:buNone/>
            </a:pPr>
            <a:r>
              <a:rPr b="0" i="0" lang="en-US" sz="1700" u="none" cap="none" strike="noStrike">
                <a:solidFill>
                  <a:srgbClr val="FFFFFF"/>
                </a:solidFill>
                <a:latin typeface="Montserrat"/>
                <a:ea typeface="Montserrat"/>
                <a:cs typeface="Montserrat"/>
                <a:sym typeface="Montserrat"/>
              </a:rPr>
              <a:t>increase in sponsor </a:t>
            </a:r>
            <a:endParaRPr/>
          </a:p>
          <a:p>
            <a:pPr indent="0" lvl="0" marL="0" marR="0" rtl="0" algn="l">
              <a:lnSpc>
                <a:spcPct val="100000"/>
              </a:lnSpc>
              <a:spcBef>
                <a:spcPts val="0"/>
              </a:spcBef>
              <a:spcAft>
                <a:spcPts val="0"/>
              </a:spcAft>
              <a:buClr>
                <a:srgbClr val="FFFFFF"/>
              </a:buClr>
              <a:buSzPts val="1700"/>
              <a:buFont typeface="Montserrat"/>
              <a:buNone/>
            </a:pPr>
            <a:r>
              <a:rPr b="0" i="0" lang="en-US" sz="1700" u="none" cap="none" strike="noStrike">
                <a:solidFill>
                  <a:srgbClr val="FFFFFF"/>
                </a:solidFill>
                <a:latin typeface="Montserrat"/>
                <a:ea typeface="Montserrat"/>
                <a:cs typeface="Montserrat"/>
                <a:sym typeface="Montserrat"/>
              </a:rPr>
              <a:t>satisfaction as of March 2021.</a:t>
            </a:r>
            <a:endParaRPr/>
          </a:p>
        </p:txBody>
      </p:sp>
      <p:sp>
        <p:nvSpPr>
          <p:cNvPr id="325" name="Google Shape;325;p34"/>
          <p:cNvSpPr/>
          <p:nvPr/>
        </p:nvSpPr>
        <p:spPr>
          <a:xfrm>
            <a:off x="16456369" y="11042868"/>
            <a:ext cx="3288247" cy="609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700"/>
              <a:buFont typeface="Montserrat"/>
              <a:buNone/>
            </a:pPr>
            <a:r>
              <a:rPr b="0" i="0" lang="en-US" sz="1700" u="none" cap="none" strike="noStrike">
                <a:solidFill>
                  <a:srgbClr val="FFFFFF"/>
                </a:solidFill>
                <a:latin typeface="Montserrat"/>
                <a:ea typeface="Montserrat"/>
                <a:cs typeface="Montserrat"/>
                <a:sym typeface="Montserrat"/>
              </a:rPr>
              <a:t>increase in annual profits</a:t>
            </a:r>
            <a:endParaRPr/>
          </a:p>
          <a:p>
            <a:pPr indent="0" lvl="0" marL="0" marR="0" rtl="0" algn="l">
              <a:lnSpc>
                <a:spcPct val="100000"/>
              </a:lnSpc>
              <a:spcBef>
                <a:spcPts val="0"/>
              </a:spcBef>
              <a:spcAft>
                <a:spcPts val="0"/>
              </a:spcAft>
              <a:buClr>
                <a:srgbClr val="FFFFFF"/>
              </a:buClr>
              <a:buSzPts val="1700"/>
              <a:buFont typeface="Montserrat"/>
              <a:buNone/>
            </a:pPr>
            <a:r>
              <a:rPr b="0" i="0" lang="en-US" sz="1700" u="none" cap="none" strike="noStrike">
                <a:solidFill>
                  <a:srgbClr val="FFFFFF"/>
                </a:solidFill>
                <a:latin typeface="Montserrat"/>
                <a:ea typeface="Montserrat"/>
                <a:cs typeface="Montserrat"/>
                <a:sym typeface="Montserrat"/>
              </a:rPr>
              <a:t>satisfaction as of March 2021.</a:t>
            </a:r>
            <a:endParaRPr/>
          </a:p>
        </p:txBody>
      </p:sp>
      <p:grpSp>
        <p:nvGrpSpPr>
          <p:cNvPr id="326" name="Google Shape;326;p34"/>
          <p:cNvGrpSpPr/>
          <p:nvPr/>
        </p:nvGrpSpPr>
        <p:grpSpPr>
          <a:xfrm>
            <a:off x="894499" y="872420"/>
            <a:ext cx="2952499" cy="1653569"/>
            <a:chOff x="-1" y="0"/>
            <a:chExt cx="2952498" cy="1653568"/>
          </a:xfrm>
        </p:grpSpPr>
        <p:pic>
          <p:nvPicPr>
            <p:cNvPr id="327" name="Google Shape;327;p34"/>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328" name="Google Shape;328;p34"/>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329" name="Google Shape;329;p34"/>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
        <p:nvSpPr>
          <p:cNvPr id="330" name="Google Shape;330;p34"/>
          <p:cNvSpPr/>
          <p:nvPr/>
        </p:nvSpPr>
        <p:spPr>
          <a:xfrm>
            <a:off x="6201898" y="2575875"/>
            <a:ext cx="3480000" cy="736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4100"/>
              <a:buFont typeface="Montserrat"/>
              <a:buNone/>
            </a:pPr>
            <a:r>
              <a:rPr b="1" i="0" lang="en-US" sz="4100" u="none" cap="none" strike="noStrike">
                <a:solidFill>
                  <a:srgbClr val="B55462"/>
                </a:solidFill>
                <a:latin typeface="Montserrat"/>
                <a:ea typeface="Montserrat"/>
                <a:cs typeface="Montserrat"/>
                <a:sym typeface="Montserrat"/>
              </a:rPr>
              <a:t>overview</a:t>
            </a:r>
            <a:endParaRPr/>
          </a:p>
        </p:txBody>
      </p:sp>
      <p:sp>
        <p:nvSpPr>
          <p:cNvPr id="331" name="Google Shape;331;p34"/>
          <p:cNvSpPr/>
          <p:nvPr/>
        </p:nvSpPr>
        <p:spPr>
          <a:xfrm>
            <a:off x="6276146" y="3162300"/>
            <a:ext cx="2650631" cy="736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4100"/>
              <a:buFont typeface="Montserrat"/>
              <a:buNone/>
            </a:pPr>
            <a:r>
              <a:rPr b="0" i="0" lang="en-US" sz="4100" u="none" cap="none" strike="noStrike">
                <a:solidFill>
                  <a:srgbClr val="B55462"/>
                </a:solidFill>
                <a:latin typeface="Montserrat"/>
                <a:ea typeface="Montserrat"/>
                <a:cs typeface="Montserrat"/>
                <a:sym typeface="Montserrat"/>
              </a:rPr>
              <a:t>of growth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grpSp>
        <p:nvGrpSpPr>
          <p:cNvPr id="336" name="Google Shape;336;p35"/>
          <p:cNvGrpSpPr/>
          <p:nvPr/>
        </p:nvGrpSpPr>
        <p:grpSpPr>
          <a:xfrm>
            <a:off x="894499" y="872420"/>
            <a:ext cx="2952499" cy="1653569"/>
            <a:chOff x="-1" y="0"/>
            <a:chExt cx="2952498" cy="1653568"/>
          </a:xfrm>
        </p:grpSpPr>
        <p:pic>
          <p:nvPicPr>
            <p:cNvPr id="337" name="Google Shape;337;p35"/>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338" name="Google Shape;338;p35"/>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339" name="Google Shape;339;p35"/>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
        <p:nvSpPr>
          <p:cNvPr id="340" name="Google Shape;340;p35"/>
          <p:cNvSpPr/>
          <p:nvPr/>
        </p:nvSpPr>
        <p:spPr>
          <a:xfrm>
            <a:off x="2123731" y="11203376"/>
            <a:ext cx="4695826" cy="1651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1" i="0" lang="en-US" sz="5000" u="none" cap="none" strike="noStrike">
                <a:solidFill>
                  <a:srgbClr val="B55462"/>
                </a:solidFill>
                <a:latin typeface="Montserrat"/>
                <a:ea typeface="Montserrat"/>
                <a:cs typeface="Montserrat"/>
                <a:sym typeface="Montserrat"/>
              </a:rPr>
              <a:t>management</a:t>
            </a:r>
            <a:endParaRPr/>
          </a:p>
        </p:txBody>
      </p:sp>
      <p:pic>
        <p:nvPicPr>
          <p:cNvPr id="341" name="Google Shape;341;p35"/>
          <p:cNvPicPr preferRelativeResize="0"/>
          <p:nvPr/>
        </p:nvPicPr>
        <p:blipFill rotWithShape="1">
          <a:blip r:embed="rId4">
            <a:alphaModFix/>
          </a:blip>
          <a:srcRect b="0" l="19499" r="9185" t="3778"/>
          <a:stretch/>
        </p:blipFill>
        <p:spPr>
          <a:xfrm>
            <a:off x="7354093" y="3996233"/>
            <a:ext cx="5241033" cy="10607335"/>
          </a:xfrm>
          <a:prstGeom prst="rect">
            <a:avLst/>
          </a:prstGeom>
          <a:noFill/>
          <a:ln>
            <a:noFill/>
          </a:ln>
        </p:spPr>
      </p:pic>
      <p:pic>
        <p:nvPicPr>
          <p:cNvPr id="342" name="Google Shape;342;p35"/>
          <p:cNvPicPr preferRelativeResize="0"/>
          <p:nvPr/>
        </p:nvPicPr>
        <p:blipFill rotWithShape="1">
          <a:blip r:embed="rId5">
            <a:alphaModFix/>
          </a:blip>
          <a:srcRect b="935" l="10582" r="23282" t="0"/>
          <a:stretch/>
        </p:blipFill>
        <p:spPr>
          <a:xfrm>
            <a:off x="12916693" y="-558496"/>
            <a:ext cx="5241033" cy="10467771"/>
          </a:xfrm>
          <a:prstGeom prst="rect">
            <a:avLst/>
          </a:prstGeom>
          <a:noFill/>
          <a:ln>
            <a:noFill/>
          </a:ln>
        </p:spPr>
      </p:pic>
      <p:pic>
        <p:nvPicPr>
          <p:cNvPr id="343" name="Google Shape;343;p35"/>
          <p:cNvPicPr preferRelativeResize="0"/>
          <p:nvPr/>
        </p:nvPicPr>
        <p:blipFill rotWithShape="1">
          <a:blip r:embed="rId6">
            <a:alphaModFix/>
          </a:blip>
          <a:srcRect b="0" l="11440" r="11440" t="2285"/>
          <a:stretch/>
        </p:blipFill>
        <p:spPr>
          <a:xfrm>
            <a:off x="18479294" y="3996233"/>
            <a:ext cx="5241033" cy="9955999"/>
          </a:xfrm>
          <a:prstGeom prst="rect">
            <a:avLst/>
          </a:prstGeom>
          <a:noFill/>
          <a:ln>
            <a:noFill/>
          </a:ln>
        </p:spPr>
      </p:pic>
      <p:sp>
        <p:nvSpPr>
          <p:cNvPr id="344" name="Google Shape;344;p35"/>
          <p:cNvSpPr/>
          <p:nvPr/>
        </p:nvSpPr>
        <p:spPr>
          <a:xfrm>
            <a:off x="7311034" y="3171462"/>
            <a:ext cx="2446732" cy="444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200"/>
              <a:buFont typeface="Montserrat"/>
              <a:buNone/>
            </a:pPr>
            <a:r>
              <a:rPr b="0" i="0" lang="en-US" sz="2200" u="none" cap="none" strike="noStrike">
                <a:solidFill>
                  <a:srgbClr val="B55462"/>
                </a:solidFill>
                <a:latin typeface="Montserrat"/>
                <a:ea typeface="Montserrat"/>
                <a:cs typeface="Montserrat"/>
                <a:sym typeface="Montserrat"/>
              </a:rPr>
              <a:t>Chairman &amp; CEO</a:t>
            </a:r>
            <a:endParaRPr/>
          </a:p>
        </p:txBody>
      </p:sp>
      <p:sp>
        <p:nvSpPr>
          <p:cNvPr id="345" name="Google Shape;345;p35"/>
          <p:cNvSpPr/>
          <p:nvPr/>
        </p:nvSpPr>
        <p:spPr>
          <a:xfrm>
            <a:off x="12895676" y="10643425"/>
            <a:ext cx="3644700" cy="444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200"/>
              <a:buFont typeface="Montserrat"/>
              <a:buNone/>
            </a:pPr>
            <a:r>
              <a:rPr b="0" i="0" lang="en-US" sz="2200" u="none" cap="none" strike="noStrike">
                <a:solidFill>
                  <a:srgbClr val="B55462"/>
                </a:solidFill>
                <a:latin typeface="Montserrat"/>
                <a:ea typeface="Montserrat"/>
                <a:cs typeface="Montserrat"/>
                <a:sym typeface="Montserrat"/>
              </a:rPr>
              <a:t>Chief Marketing Officer</a:t>
            </a:r>
            <a:endParaRPr/>
          </a:p>
        </p:txBody>
      </p:sp>
      <p:sp>
        <p:nvSpPr>
          <p:cNvPr id="346" name="Google Shape;346;p35"/>
          <p:cNvSpPr/>
          <p:nvPr/>
        </p:nvSpPr>
        <p:spPr>
          <a:xfrm>
            <a:off x="18479301" y="3171450"/>
            <a:ext cx="3644700" cy="444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200"/>
              <a:buFont typeface="Montserrat"/>
              <a:buNone/>
            </a:pPr>
            <a:r>
              <a:rPr b="0" i="0" lang="en-US" sz="2200" u="none" cap="none" strike="noStrike">
                <a:solidFill>
                  <a:srgbClr val="B55462"/>
                </a:solidFill>
                <a:latin typeface="Montserrat"/>
                <a:ea typeface="Montserrat"/>
                <a:cs typeface="Montserrat"/>
                <a:sym typeface="Montserrat"/>
              </a:rPr>
              <a:t>Chief Operating Officer</a:t>
            </a:r>
            <a:endParaRPr/>
          </a:p>
        </p:txBody>
      </p:sp>
      <p:sp>
        <p:nvSpPr>
          <p:cNvPr id="347" name="Google Shape;347;p35"/>
          <p:cNvSpPr/>
          <p:nvPr/>
        </p:nvSpPr>
        <p:spPr>
          <a:xfrm>
            <a:off x="3361702" y="9632950"/>
            <a:ext cx="3949200" cy="2425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15000"/>
              <a:buFont typeface="Montserrat"/>
              <a:buNone/>
            </a:pPr>
            <a:r>
              <a:rPr b="0" i="0" lang="en-US" sz="15000" u="none" cap="none" strike="noStrike">
                <a:solidFill>
                  <a:srgbClr val="B55462"/>
                </a:solidFill>
                <a:latin typeface="Montserrat"/>
                <a:ea typeface="Montserrat"/>
                <a:cs typeface="Montserrat"/>
                <a:sym typeface="Montserrat"/>
              </a:rPr>
              <a:t>the</a:t>
            </a:r>
            <a:endParaRPr/>
          </a:p>
        </p:txBody>
      </p:sp>
      <p:sp>
        <p:nvSpPr>
          <p:cNvPr id="348" name="Google Shape;348;p35"/>
          <p:cNvSpPr/>
          <p:nvPr/>
        </p:nvSpPr>
        <p:spPr>
          <a:xfrm>
            <a:off x="7342697" y="2791875"/>
            <a:ext cx="2202600" cy="444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200"/>
              <a:buFont typeface="Montserrat"/>
              <a:buNone/>
            </a:pPr>
            <a:r>
              <a:rPr b="1" i="0" lang="en-US" sz="2200" u="none" cap="none" strike="noStrike">
                <a:solidFill>
                  <a:srgbClr val="B55462"/>
                </a:solidFill>
                <a:latin typeface="Montserrat"/>
                <a:ea typeface="Montserrat"/>
                <a:cs typeface="Montserrat"/>
                <a:sym typeface="Montserrat"/>
              </a:rPr>
              <a:t>Julia Marie</a:t>
            </a:r>
            <a:endParaRPr/>
          </a:p>
        </p:txBody>
      </p:sp>
      <p:sp>
        <p:nvSpPr>
          <p:cNvPr id="349" name="Google Shape;349;p35"/>
          <p:cNvSpPr/>
          <p:nvPr/>
        </p:nvSpPr>
        <p:spPr>
          <a:xfrm>
            <a:off x="18479301" y="2791875"/>
            <a:ext cx="2540700" cy="444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200"/>
              <a:buFont typeface="Montserrat"/>
              <a:buNone/>
            </a:pPr>
            <a:r>
              <a:rPr b="1" i="0" lang="en-US" sz="2200" u="none" cap="none" strike="noStrike">
                <a:solidFill>
                  <a:srgbClr val="B55462"/>
                </a:solidFill>
                <a:latin typeface="Montserrat"/>
                <a:ea typeface="Montserrat"/>
                <a:cs typeface="Montserrat"/>
                <a:sym typeface="Montserrat"/>
              </a:rPr>
              <a:t>Alexander Gay</a:t>
            </a:r>
            <a:endParaRPr/>
          </a:p>
        </p:txBody>
      </p:sp>
      <p:sp>
        <p:nvSpPr>
          <p:cNvPr id="350" name="Google Shape;350;p35"/>
          <p:cNvSpPr/>
          <p:nvPr/>
        </p:nvSpPr>
        <p:spPr>
          <a:xfrm>
            <a:off x="12903993" y="10088587"/>
            <a:ext cx="1937945" cy="787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2200"/>
              <a:buFont typeface="Montserrat"/>
              <a:buNone/>
            </a:pPr>
            <a:r>
              <a:rPr b="1" i="0" lang="en-US" sz="2200" u="none" cap="none" strike="noStrike">
                <a:solidFill>
                  <a:srgbClr val="B55462"/>
                </a:solidFill>
                <a:latin typeface="Montserrat"/>
                <a:ea typeface="Montserrat"/>
                <a:cs typeface="Montserrat"/>
                <a:sym typeface="Montserrat"/>
              </a:rPr>
              <a:t>Jenny Shaw</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36"/>
          <p:cNvSpPr/>
          <p:nvPr/>
        </p:nvSpPr>
        <p:spPr>
          <a:xfrm>
            <a:off x="-240507" y="-176015"/>
            <a:ext cx="24865013" cy="14068030"/>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356" name="Google Shape;356;p36"/>
          <p:cNvSpPr/>
          <p:nvPr/>
        </p:nvSpPr>
        <p:spPr>
          <a:xfrm>
            <a:off x="7446645" y="5975349"/>
            <a:ext cx="9490711" cy="17653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10700"/>
              <a:buFont typeface="Montserrat"/>
              <a:buNone/>
            </a:pPr>
            <a:r>
              <a:rPr b="0" i="0" lang="en-US" sz="10700" u="none" cap="none" strike="noStrike">
                <a:solidFill>
                  <a:srgbClr val="FFFFFF"/>
                </a:solidFill>
                <a:latin typeface="Montserrat"/>
                <a:ea typeface="Montserrat"/>
                <a:cs typeface="Montserrat"/>
                <a:sym typeface="Montserrat"/>
              </a:rPr>
              <a:t>what we offer</a:t>
            </a:r>
            <a:endParaRPr/>
          </a:p>
        </p:txBody>
      </p:sp>
      <p:sp>
        <p:nvSpPr>
          <p:cNvPr id="357" name="Google Shape;357;p36"/>
          <p:cNvSpPr/>
          <p:nvPr/>
        </p:nvSpPr>
        <p:spPr>
          <a:xfrm>
            <a:off x="1564952" y="1519893"/>
            <a:ext cx="1611593"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900"/>
              <a:buFont typeface="Lobster"/>
              <a:buNone/>
            </a:pPr>
            <a:r>
              <a:rPr b="0" i="0" lang="en-US" sz="3900" u="none" cap="none" strike="noStrike">
                <a:solidFill>
                  <a:srgbClr val="FFFFFF"/>
                </a:solidFill>
                <a:latin typeface="Lobster"/>
                <a:ea typeface="Lobster"/>
                <a:cs typeface="Lobster"/>
                <a:sym typeface="Lobster"/>
              </a:rPr>
              <a:t>Marie’s</a:t>
            </a:r>
            <a:endParaRPr/>
          </a:p>
        </p:txBody>
      </p:sp>
      <p:sp>
        <p:nvSpPr>
          <p:cNvPr id="358" name="Google Shape;358;p36"/>
          <p:cNvSpPr/>
          <p:nvPr/>
        </p:nvSpPr>
        <p:spPr>
          <a:xfrm>
            <a:off x="894500" y="2119587"/>
            <a:ext cx="295249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Wedding Studio</a:t>
            </a:r>
            <a:endParaRPr/>
          </a:p>
        </p:txBody>
      </p:sp>
      <p:pic>
        <p:nvPicPr>
          <p:cNvPr id="359" name="Google Shape;359;p36"/>
          <p:cNvPicPr preferRelativeResize="0"/>
          <p:nvPr/>
        </p:nvPicPr>
        <p:blipFill rotWithShape="1">
          <a:blip r:embed="rId3">
            <a:alphaModFix/>
          </a:blip>
          <a:srcRect b="0" l="0" r="0" t="0"/>
          <a:stretch/>
        </p:blipFill>
        <p:spPr>
          <a:xfrm>
            <a:off x="925462" y="772698"/>
            <a:ext cx="2952497" cy="12241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pic>
        <p:nvPicPr>
          <p:cNvPr id="364" name="Google Shape;364;p37"/>
          <p:cNvPicPr preferRelativeResize="0"/>
          <p:nvPr/>
        </p:nvPicPr>
        <p:blipFill rotWithShape="1">
          <a:blip r:embed="rId3">
            <a:alphaModFix/>
          </a:blip>
          <a:srcRect b="0" l="0" r="0" t="0"/>
          <a:stretch/>
        </p:blipFill>
        <p:spPr>
          <a:xfrm>
            <a:off x="15581997" y="2979989"/>
            <a:ext cx="1939081" cy="2087572"/>
          </a:xfrm>
          <a:prstGeom prst="rect">
            <a:avLst/>
          </a:prstGeom>
          <a:noFill/>
          <a:ln>
            <a:noFill/>
          </a:ln>
        </p:spPr>
      </p:pic>
      <p:grpSp>
        <p:nvGrpSpPr>
          <p:cNvPr id="365" name="Google Shape;365;p37"/>
          <p:cNvGrpSpPr/>
          <p:nvPr/>
        </p:nvGrpSpPr>
        <p:grpSpPr>
          <a:xfrm>
            <a:off x="894499" y="872420"/>
            <a:ext cx="2952499" cy="1653569"/>
            <a:chOff x="-1" y="0"/>
            <a:chExt cx="2952498" cy="1653568"/>
          </a:xfrm>
        </p:grpSpPr>
        <p:pic>
          <p:nvPicPr>
            <p:cNvPr id="366" name="Google Shape;366;p37"/>
            <p:cNvPicPr preferRelativeResize="0"/>
            <p:nvPr/>
          </p:nvPicPr>
          <p:blipFill rotWithShape="1">
            <a:blip r:embed="rId4">
              <a:alphaModFix/>
            </a:blip>
            <a:srcRect b="0" l="0" r="0" t="0"/>
            <a:stretch/>
          </p:blipFill>
          <p:spPr>
            <a:xfrm>
              <a:off x="64170" y="0"/>
              <a:ext cx="2798758" cy="1160388"/>
            </a:xfrm>
            <a:prstGeom prst="rect">
              <a:avLst/>
            </a:prstGeom>
            <a:noFill/>
            <a:ln>
              <a:noFill/>
            </a:ln>
          </p:spPr>
        </p:pic>
        <p:sp>
          <p:nvSpPr>
            <p:cNvPr id="367" name="Google Shape;367;p37"/>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368" name="Google Shape;368;p37"/>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pic>
        <p:nvPicPr>
          <p:cNvPr id="369" name="Google Shape;369;p37"/>
          <p:cNvPicPr preferRelativeResize="0"/>
          <p:nvPr/>
        </p:nvPicPr>
        <p:blipFill rotWithShape="1">
          <a:blip r:embed="rId5">
            <a:alphaModFix/>
          </a:blip>
          <a:srcRect b="0" l="0" r="0" t="0"/>
          <a:stretch/>
        </p:blipFill>
        <p:spPr>
          <a:xfrm>
            <a:off x="8441266" y="2890473"/>
            <a:ext cx="2266604" cy="2266604"/>
          </a:xfrm>
          <a:prstGeom prst="rect">
            <a:avLst/>
          </a:prstGeom>
          <a:noFill/>
          <a:ln>
            <a:noFill/>
          </a:ln>
        </p:spPr>
      </p:pic>
      <p:pic>
        <p:nvPicPr>
          <p:cNvPr id="370" name="Google Shape;370;p37"/>
          <p:cNvPicPr preferRelativeResize="0"/>
          <p:nvPr/>
        </p:nvPicPr>
        <p:blipFill rotWithShape="1">
          <a:blip r:embed="rId6">
            <a:alphaModFix/>
          </a:blip>
          <a:srcRect b="0" l="0" r="0" t="0"/>
          <a:stretch/>
        </p:blipFill>
        <p:spPr>
          <a:xfrm>
            <a:off x="8528486" y="7977386"/>
            <a:ext cx="2450228" cy="2436828"/>
          </a:xfrm>
          <a:prstGeom prst="rect">
            <a:avLst/>
          </a:prstGeom>
          <a:noFill/>
          <a:ln>
            <a:noFill/>
          </a:ln>
        </p:spPr>
      </p:pic>
      <p:sp>
        <p:nvSpPr>
          <p:cNvPr id="371" name="Google Shape;371;p37"/>
          <p:cNvSpPr/>
          <p:nvPr/>
        </p:nvSpPr>
        <p:spPr>
          <a:xfrm>
            <a:off x="15985055" y="3817349"/>
            <a:ext cx="1132968" cy="1104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6500"/>
              <a:buFont typeface="Montserrat"/>
              <a:buNone/>
            </a:pPr>
            <a:r>
              <a:rPr b="1" i="0" lang="en-US" sz="6500" u="none" cap="none" strike="noStrike">
                <a:solidFill>
                  <a:srgbClr val="B55462"/>
                </a:solidFill>
                <a:latin typeface="Montserrat"/>
                <a:ea typeface="Montserrat"/>
                <a:cs typeface="Montserrat"/>
                <a:sym typeface="Montserrat"/>
              </a:rPr>
              <a:t>01</a:t>
            </a:r>
            <a:endParaRPr/>
          </a:p>
        </p:txBody>
      </p:sp>
      <p:sp>
        <p:nvSpPr>
          <p:cNvPr id="372" name="Google Shape;372;p37"/>
          <p:cNvSpPr/>
          <p:nvPr/>
        </p:nvSpPr>
        <p:spPr>
          <a:xfrm>
            <a:off x="7924609" y="5332843"/>
            <a:ext cx="3657982" cy="15113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Couple </a:t>
            </a:r>
            <a:endParaRPr/>
          </a:p>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Wedding Seminar</a:t>
            </a:r>
            <a:endParaRPr/>
          </a:p>
        </p:txBody>
      </p:sp>
      <p:sp>
        <p:nvSpPr>
          <p:cNvPr id="373" name="Google Shape;373;p37"/>
          <p:cNvSpPr/>
          <p:nvPr/>
        </p:nvSpPr>
        <p:spPr>
          <a:xfrm>
            <a:off x="14840275" y="10809700"/>
            <a:ext cx="39912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Wedding Planner</a:t>
            </a:r>
            <a:endParaRPr/>
          </a:p>
        </p:txBody>
      </p:sp>
      <p:sp>
        <p:nvSpPr>
          <p:cNvPr id="374" name="Google Shape;374;p37"/>
          <p:cNvSpPr/>
          <p:nvPr/>
        </p:nvSpPr>
        <p:spPr>
          <a:xfrm>
            <a:off x="7817555" y="10566296"/>
            <a:ext cx="3991357" cy="1511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Effective &amp; Reliable </a:t>
            </a:r>
            <a:endParaRPr/>
          </a:p>
          <a:p>
            <a:pPr indent="0" lvl="0" marL="0" marR="0" rtl="0" algn="ctr">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Wedding Packages</a:t>
            </a:r>
            <a:endParaRPr/>
          </a:p>
        </p:txBody>
      </p:sp>
      <p:sp>
        <p:nvSpPr>
          <p:cNvPr id="375" name="Google Shape;375;p37"/>
          <p:cNvSpPr/>
          <p:nvPr/>
        </p:nvSpPr>
        <p:spPr>
          <a:xfrm>
            <a:off x="14547095" y="5558249"/>
            <a:ext cx="4008883" cy="1041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Wedding Reception</a:t>
            </a:r>
            <a:endParaRPr/>
          </a:p>
          <a:p>
            <a:pPr indent="0" lvl="0" marL="0" marR="0" rtl="0" algn="l">
              <a:lnSpc>
                <a:spcPct val="100000"/>
              </a:lnSpc>
              <a:spcBef>
                <a:spcPts val="0"/>
              </a:spcBef>
              <a:spcAft>
                <a:spcPts val="0"/>
              </a:spcAft>
              <a:buClr>
                <a:srgbClr val="B55462"/>
              </a:buClr>
              <a:buSzPts val="3000"/>
              <a:buFont typeface="Montserrat"/>
              <a:buNone/>
            </a:pPr>
            <a:r>
              <a:rPr b="0" i="0" lang="en-US" sz="3000" u="none" cap="none" strike="noStrike">
                <a:solidFill>
                  <a:srgbClr val="B55462"/>
                </a:solidFill>
                <a:latin typeface="Montserrat"/>
                <a:ea typeface="Montserrat"/>
                <a:cs typeface="Montserrat"/>
                <a:sym typeface="Montserrat"/>
              </a:rPr>
              <a:t> Organizer</a:t>
            </a:r>
            <a:endParaRPr/>
          </a:p>
        </p:txBody>
      </p:sp>
      <p:pic>
        <p:nvPicPr>
          <p:cNvPr id="376" name="Google Shape;376;p37"/>
          <p:cNvPicPr preferRelativeResize="0"/>
          <p:nvPr/>
        </p:nvPicPr>
        <p:blipFill rotWithShape="1">
          <a:blip r:embed="rId7">
            <a:alphaModFix/>
          </a:blip>
          <a:srcRect b="0" l="0" r="0" t="0"/>
          <a:stretch/>
        </p:blipFill>
        <p:spPr>
          <a:xfrm>
            <a:off x="15528134" y="7973214"/>
            <a:ext cx="2046808" cy="20875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38"/>
          <p:cNvSpPr/>
          <p:nvPr/>
        </p:nvSpPr>
        <p:spPr>
          <a:xfrm>
            <a:off x="-240507" y="-176015"/>
            <a:ext cx="24865013" cy="14068030"/>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pic>
        <p:nvPicPr>
          <p:cNvPr id="382" name="Google Shape;382;p38"/>
          <p:cNvPicPr preferRelativeResize="0"/>
          <p:nvPr/>
        </p:nvPicPr>
        <p:blipFill rotWithShape="1">
          <a:blip r:embed="rId3">
            <a:alphaModFix/>
          </a:blip>
          <a:srcRect b="0" l="0" r="0" t="0"/>
          <a:stretch/>
        </p:blipFill>
        <p:spPr>
          <a:xfrm>
            <a:off x="-4074347" y="-3567691"/>
            <a:ext cx="36065314" cy="20365238"/>
          </a:xfrm>
          <a:prstGeom prst="rect">
            <a:avLst/>
          </a:prstGeom>
          <a:noFill/>
          <a:ln>
            <a:noFill/>
          </a:ln>
        </p:spPr>
      </p:pic>
      <p:sp>
        <p:nvSpPr>
          <p:cNvPr id="383" name="Google Shape;383;p38"/>
          <p:cNvSpPr/>
          <p:nvPr/>
        </p:nvSpPr>
        <p:spPr>
          <a:xfrm>
            <a:off x="8648925" y="7344450"/>
            <a:ext cx="7530000" cy="1689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0200"/>
              <a:buFont typeface="Montserrat"/>
              <a:buNone/>
            </a:pPr>
            <a:r>
              <a:rPr b="1" i="0" lang="en-US" sz="10200" u="none" cap="none" strike="noStrike">
                <a:solidFill>
                  <a:srgbClr val="FFFFFF"/>
                </a:solidFill>
                <a:latin typeface="Montserrat"/>
                <a:ea typeface="Montserrat"/>
                <a:cs typeface="Montserrat"/>
                <a:sym typeface="Montserrat"/>
              </a:rPr>
              <a:t>Thank You</a:t>
            </a:r>
            <a:endParaRPr/>
          </a:p>
        </p:txBody>
      </p:sp>
      <p:sp>
        <p:nvSpPr>
          <p:cNvPr id="384" name="Google Shape;384;p38"/>
          <p:cNvSpPr/>
          <p:nvPr/>
        </p:nvSpPr>
        <p:spPr>
          <a:xfrm>
            <a:off x="9307396" y="9115935"/>
            <a:ext cx="576920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marie's@weddingstudio.com</a:t>
            </a:r>
            <a:endParaRPr b="0" i="0" sz="3000" u="none" cap="none" strike="noStrike">
              <a:solidFill>
                <a:srgbClr val="FFFFFF"/>
              </a:solidFill>
              <a:latin typeface="Montserrat"/>
              <a:ea typeface="Montserrat"/>
              <a:cs typeface="Montserrat"/>
              <a:sym typeface="Montserrat"/>
            </a:endParaRPr>
          </a:p>
        </p:txBody>
      </p:sp>
      <p:sp>
        <p:nvSpPr>
          <p:cNvPr id="385" name="Google Shape;385;p38"/>
          <p:cNvSpPr/>
          <p:nvPr/>
        </p:nvSpPr>
        <p:spPr>
          <a:xfrm>
            <a:off x="11071500" y="9759846"/>
            <a:ext cx="224099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+736 83729</a:t>
            </a:r>
            <a:endParaRPr/>
          </a:p>
        </p:txBody>
      </p:sp>
      <p:grpSp>
        <p:nvGrpSpPr>
          <p:cNvPr id="386" name="Google Shape;386;p38"/>
          <p:cNvGrpSpPr/>
          <p:nvPr/>
        </p:nvGrpSpPr>
        <p:grpSpPr>
          <a:xfrm>
            <a:off x="9506763" y="3394623"/>
            <a:ext cx="5370473" cy="2858724"/>
            <a:chOff x="0" y="0"/>
            <a:chExt cx="5370472" cy="2858722"/>
          </a:xfrm>
        </p:grpSpPr>
        <p:sp>
          <p:nvSpPr>
            <p:cNvPr id="387" name="Google Shape;387;p38"/>
            <p:cNvSpPr/>
            <p:nvPr/>
          </p:nvSpPr>
          <p:spPr>
            <a:xfrm>
              <a:off x="1081193" y="1117577"/>
              <a:ext cx="3141653" cy="126243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100"/>
                <a:buFont typeface="Lobster"/>
                <a:buNone/>
              </a:pPr>
              <a:r>
                <a:rPr b="0" i="0" lang="en-US" sz="7100" u="none" cap="none" strike="noStrike">
                  <a:solidFill>
                    <a:srgbClr val="FFFFFF"/>
                  </a:solidFill>
                  <a:latin typeface="Lobster"/>
                  <a:ea typeface="Lobster"/>
                  <a:cs typeface="Lobster"/>
                  <a:sym typeface="Lobster"/>
                </a:rPr>
                <a:t>Marie’s</a:t>
              </a:r>
              <a:endParaRPr/>
            </a:p>
          </p:txBody>
        </p:sp>
        <p:sp>
          <p:nvSpPr>
            <p:cNvPr id="388" name="Google Shape;388;p38"/>
            <p:cNvSpPr/>
            <p:nvPr/>
          </p:nvSpPr>
          <p:spPr>
            <a:xfrm>
              <a:off x="0" y="2119496"/>
              <a:ext cx="5370472" cy="73922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300"/>
                <a:buFont typeface="Montserrat"/>
                <a:buNone/>
              </a:pPr>
              <a:r>
                <a:rPr b="0" i="0" lang="en-US" sz="3300" u="none" cap="none" strike="noStrike">
                  <a:solidFill>
                    <a:srgbClr val="FFFFFF"/>
                  </a:solidFill>
                  <a:latin typeface="Montserrat"/>
                  <a:ea typeface="Montserrat"/>
                  <a:cs typeface="Montserrat"/>
                  <a:sym typeface="Montserrat"/>
                </a:rPr>
                <a:t>Wedding Studio</a:t>
              </a:r>
              <a:endParaRPr/>
            </a:p>
          </p:txBody>
        </p:sp>
        <p:pic>
          <p:nvPicPr>
            <p:cNvPr id="389" name="Google Shape;389;p38"/>
            <p:cNvPicPr preferRelativeResize="0"/>
            <p:nvPr/>
          </p:nvPicPr>
          <p:blipFill rotWithShape="1">
            <a:blip r:embed="rId4">
              <a:alphaModFix/>
            </a:blip>
            <a:srcRect b="0" l="0" r="0" t="0"/>
            <a:stretch/>
          </p:blipFill>
          <p:spPr>
            <a:xfrm>
              <a:off x="246492" y="0"/>
              <a:ext cx="4800527" cy="1990338"/>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b="0" l="0" r="0" t="0"/>
          <a:stretch/>
        </p:blipFill>
        <p:spPr>
          <a:xfrm>
            <a:off x="4838472" y="5112268"/>
            <a:ext cx="7758995" cy="8973531"/>
          </a:xfrm>
          <a:prstGeom prst="rect">
            <a:avLst/>
          </a:prstGeom>
          <a:noFill/>
          <a:ln>
            <a:noFill/>
          </a:ln>
        </p:spPr>
      </p:pic>
      <p:sp>
        <p:nvSpPr>
          <p:cNvPr id="87" name="Google Shape;87;p16"/>
          <p:cNvSpPr/>
          <p:nvPr/>
        </p:nvSpPr>
        <p:spPr>
          <a:xfrm>
            <a:off x="11976100" y="-202208"/>
            <a:ext cx="12605347" cy="14120416"/>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sp>
        <p:nvSpPr>
          <p:cNvPr id="88" name="Google Shape;88;p16"/>
          <p:cNvSpPr/>
          <p:nvPr/>
        </p:nvSpPr>
        <p:spPr>
          <a:xfrm>
            <a:off x="13047822" y="3212350"/>
            <a:ext cx="5551500" cy="32004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FFFFFF"/>
              </a:buClr>
              <a:buSzPts val="20000"/>
              <a:buFont typeface="Montserrat"/>
              <a:buNone/>
            </a:pPr>
            <a:r>
              <a:rPr b="0" i="0" lang="en-US" sz="20000" u="none" cap="none" strike="noStrike">
                <a:solidFill>
                  <a:srgbClr val="FFFFFF"/>
                </a:solidFill>
                <a:latin typeface="Montserrat"/>
                <a:ea typeface="Montserrat"/>
                <a:cs typeface="Montserrat"/>
                <a:sym typeface="Montserrat"/>
              </a:rPr>
              <a:t>the</a:t>
            </a:r>
            <a:endParaRPr/>
          </a:p>
        </p:txBody>
      </p:sp>
      <p:sp>
        <p:nvSpPr>
          <p:cNvPr id="89" name="Google Shape;89;p16"/>
          <p:cNvSpPr/>
          <p:nvPr/>
        </p:nvSpPr>
        <p:spPr>
          <a:xfrm>
            <a:off x="13091976" y="5701550"/>
            <a:ext cx="4955400" cy="11937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FFFFFF"/>
              </a:buClr>
              <a:buSzPts val="7000"/>
              <a:buFont typeface="Montserrat"/>
              <a:buNone/>
            </a:pPr>
            <a:r>
              <a:rPr b="0" i="0" lang="en-US" sz="7000" u="none" cap="none" strike="noStrike">
                <a:solidFill>
                  <a:srgbClr val="FFFFFF"/>
                </a:solidFill>
                <a:latin typeface="Montserrat"/>
                <a:ea typeface="Montserrat"/>
                <a:cs typeface="Montserrat"/>
                <a:sym typeface="Montserrat"/>
              </a:rPr>
              <a:t>company</a:t>
            </a:r>
            <a:endParaRPr/>
          </a:p>
        </p:txBody>
      </p:sp>
      <p:sp>
        <p:nvSpPr>
          <p:cNvPr id="90" name="Google Shape;90;p16"/>
          <p:cNvSpPr/>
          <p:nvPr/>
        </p:nvSpPr>
        <p:spPr>
          <a:xfrm>
            <a:off x="13197080" y="6991350"/>
            <a:ext cx="4677375" cy="825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600"/>
              <a:buFont typeface="Montserrat"/>
              <a:buNone/>
            </a:pPr>
            <a:r>
              <a:rPr b="0" i="0" lang="en-US" sz="1600" u="none" cap="none" strike="noStrike">
                <a:solidFill>
                  <a:srgbClr val="FFFFFF"/>
                </a:solidFill>
                <a:latin typeface="Montserrat"/>
                <a:ea typeface="Montserrat"/>
                <a:cs typeface="Montserrat"/>
                <a:sym typeface="Montserrat"/>
              </a:rPr>
              <a:t>Know more about the history of the company that brought life to the wedding dreams of every couple.</a:t>
            </a:r>
            <a:endParaRPr/>
          </a:p>
        </p:txBody>
      </p:sp>
      <p:grpSp>
        <p:nvGrpSpPr>
          <p:cNvPr id="91" name="Google Shape;91;p16"/>
          <p:cNvGrpSpPr/>
          <p:nvPr/>
        </p:nvGrpSpPr>
        <p:grpSpPr>
          <a:xfrm>
            <a:off x="894499" y="872420"/>
            <a:ext cx="2952499" cy="1653569"/>
            <a:chOff x="-1" y="0"/>
            <a:chExt cx="2952498" cy="1653568"/>
          </a:xfrm>
        </p:grpSpPr>
        <p:pic>
          <p:nvPicPr>
            <p:cNvPr id="92" name="Google Shape;92;p16"/>
            <p:cNvPicPr preferRelativeResize="0"/>
            <p:nvPr/>
          </p:nvPicPr>
          <p:blipFill rotWithShape="1">
            <a:blip r:embed="rId4">
              <a:alphaModFix/>
            </a:blip>
            <a:srcRect b="0" l="0" r="0" t="0"/>
            <a:stretch/>
          </p:blipFill>
          <p:spPr>
            <a:xfrm>
              <a:off x="64170" y="0"/>
              <a:ext cx="2798758" cy="1160388"/>
            </a:xfrm>
            <a:prstGeom prst="rect">
              <a:avLst/>
            </a:prstGeom>
            <a:noFill/>
            <a:ln>
              <a:noFill/>
            </a:ln>
          </p:spPr>
        </p:pic>
        <p:sp>
          <p:nvSpPr>
            <p:cNvPr id="93" name="Google Shape;93;p16"/>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94" name="Google Shape;94;p16"/>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17"/>
          <p:cNvPicPr preferRelativeResize="0"/>
          <p:nvPr/>
        </p:nvPicPr>
        <p:blipFill rotWithShape="1">
          <a:blip r:embed="rId3">
            <a:alphaModFix/>
          </a:blip>
          <a:srcRect b="0" l="0" r="0" t="0"/>
          <a:stretch/>
        </p:blipFill>
        <p:spPr>
          <a:xfrm>
            <a:off x="16870013" y="5002534"/>
            <a:ext cx="8049487" cy="9314177"/>
          </a:xfrm>
          <a:prstGeom prst="rect">
            <a:avLst/>
          </a:prstGeom>
          <a:noFill/>
          <a:ln>
            <a:noFill/>
          </a:ln>
        </p:spPr>
      </p:pic>
      <p:sp>
        <p:nvSpPr>
          <p:cNvPr id="100" name="Google Shape;100;p17"/>
          <p:cNvSpPr/>
          <p:nvPr/>
        </p:nvSpPr>
        <p:spPr>
          <a:xfrm>
            <a:off x="3434476" y="5766850"/>
            <a:ext cx="7714800" cy="876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executive summary</a:t>
            </a:r>
            <a:endParaRPr/>
          </a:p>
        </p:txBody>
      </p:sp>
      <p:sp>
        <p:nvSpPr>
          <p:cNvPr id="101" name="Google Shape;101;p17"/>
          <p:cNvSpPr/>
          <p:nvPr/>
        </p:nvSpPr>
        <p:spPr>
          <a:xfrm>
            <a:off x="4198165" y="6901117"/>
            <a:ext cx="16002065" cy="2159001"/>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Marie’s Wedding Studio is an American wedding studio company located in the lively city of Miami, Florida. With 5 branches established and counting, Marie’s Wedding Studio aims to give all its clients quality wedding services at affordable price points.</a:t>
            </a:r>
            <a:endParaRPr/>
          </a:p>
          <a:p>
            <a:pPr indent="0" lvl="0" marL="0" marR="0" rtl="0" algn="l">
              <a:lnSpc>
                <a:spcPct val="100000"/>
              </a:lnSpc>
              <a:spcBef>
                <a:spcPts val="0"/>
              </a:spcBef>
              <a:spcAft>
                <a:spcPts val="0"/>
              </a:spcAft>
              <a:buClr>
                <a:srgbClr val="000000"/>
              </a:buClr>
              <a:buSzPts val="5000"/>
              <a:buFont typeface="Montserrat Light"/>
              <a:buNone/>
            </a:pPr>
            <a:r>
              <a:t/>
            </a:r>
            <a:endParaRPr b="0" i="0" sz="50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Founded in 1993 by Julia Marie, a former wedding gown designer, professor and model.</a:t>
            </a:r>
            <a:endParaRPr/>
          </a:p>
        </p:txBody>
      </p:sp>
      <p:grpSp>
        <p:nvGrpSpPr>
          <p:cNvPr id="102" name="Google Shape;102;p17"/>
          <p:cNvGrpSpPr/>
          <p:nvPr/>
        </p:nvGrpSpPr>
        <p:grpSpPr>
          <a:xfrm>
            <a:off x="894499" y="872420"/>
            <a:ext cx="2952499" cy="1653569"/>
            <a:chOff x="-1" y="0"/>
            <a:chExt cx="2952498" cy="1653568"/>
          </a:xfrm>
        </p:grpSpPr>
        <p:pic>
          <p:nvPicPr>
            <p:cNvPr id="103" name="Google Shape;103;p17"/>
            <p:cNvPicPr preferRelativeResize="0"/>
            <p:nvPr/>
          </p:nvPicPr>
          <p:blipFill rotWithShape="1">
            <a:blip r:embed="rId4">
              <a:alphaModFix/>
            </a:blip>
            <a:srcRect b="0" l="0" r="0" t="0"/>
            <a:stretch/>
          </p:blipFill>
          <p:spPr>
            <a:xfrm>
              <a:off x="64170" y="0"/>
              <a:ext cx="2798758" cy="1160388"/>
            </a:xfrm>
            <a:prstGeom prst="rect">
              <a:avLst/>
            </a:prstGeom>
            <a:noFill/>
            <a:ln>
              <a:noFill/>
            </a:ln>
          </p:spPr>
        </p:pic>
        <p:sp>
          <p:nvSpPr>
            <p:cNvPr id="104" name="Google Shape;104;p17"/>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05" name="Google Shape;105;p17"/>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8"/>
          <p:cNvSpPr/>
          <p:nvPr/>
        </p:nvSpPr>
        <p:spPr>
          <a:xfrm>
            <a:off x="4202233" y="6923616"/>
            <a:ext cx="15981228" cy="11303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Marie’s Wedding Studio helps clients with their wedding dream needs. The company’s skilled team of professional production managers and event organizer will provide clients with innovative and efficient solutions to make their wedding dreams into reality. </a:t>
            </a:r>
            <a:endParaRPr/>
          </a:p>
        </p:txBody>
      </p:sp>
      <p:sp>
        <p:nvSpPr>
          <p:cNvPr id="111" name="Google Shape;111;p18"/>
          <p:cNvSpPr/>
          <p:nvPr/>
        </p:nvSpPr>
        <p:spPr>
          <a:xfrm>
            <a:off x="3971951" y="5662075"/>
            <a:ext cx="6840300" cy="876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executive summary</a:t>
            </a:r>
            <a:endParaRPr/>
          </a:p>
        </p:txBody>
      </p:sp>
      <p:grpSp>
        <p:nvGrpSpPr>
          <p:cNvPr id="112" name="Google Shape;112;p18"/>
          <p:cNvGrpSpPr/>
          <p:nvPr/>
        </p:nvGrpSpPr>
        <p:grpSpPr>
          <a:xfrm>
            <a:off x="894499" y="872420"/>
            <a:ext cx="2952499" cy="1653569"/>
            <a:chOff x="-1" y="0"/>
            <a:chExt cx="2952498" cy="1653568"/>
          </a:xfrm>
        </p:grpSpPr>
        <p:pic>
          <p:nvPicPr>
            <p:cNvPr id="113" name="Google Shape;113;p18"/>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114" name="Google Shape;114;p18"/>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15" name="Google Shape;115;p18"/>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pic>
        <p:nvPicPr>
          <p:cNvPr id="116" name="Google Shape;116;p18"/>
          <p:cNvPicPr preferRelativeResize="0"/>
          <p:nvPr/>
        </p:nvPicPr>
        <p:blipFill rotWithShape="1">
          <a:blip r:embed="rId4">
            <a:alphaModFix/>
          </a:blip>
          <a:srcRect b="0" l="0" r="0" t="0"/>
          <a:stretch/>
        </p:blipFill>
        <p:spPr>
          <a:xfrm>
            <a:off x="16870013" y="5002534"/>
            <a:ext cx="8049487" cy="9314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9"/>
          <p:cNvSpPr/>
          <p:nvPr/>
        </p:nvSpPr>
        <p:spPr>
          <a:xfrm>
            <a:off x="5057495" y="4549772"/>
            <a:ext cx="13828181" cy="444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Marie’s Wedding Studio  aims to provide credible wedding for the couples.</a:t>
            </a:r>
            <a:endParaRPr/>
          </a:p>
        </p:txBody>
      </p:sp>
      <p:sp>
        <p:nvSpPr>
          <p:cNvPr id="122" name="Google Shape;122;p19"/>
          <p:cNvSpPr/>
          <p:nvPr/>
        </p:nvSpPr>
        <p:spPr>
          <a:xfrm>
            <a:off x="4637922" y="3429925"/>
            <a:ext cx="3372300" cy="8763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mission</a:t>
            </a:r>
            <a:endParaRPr/>
          </a:p>
        </p:txBody>
      </p:sp>
      <p:sp>
        <p:nvSpPr>
          <p:cNvPr id="123" name="Google Shape;123;p19"/>
          <p:cNvSpPr/>
          <p:nvPr/>
        </p:nvSpPr>
        <p:spPr>
          <a:xfrm>
            <a:off x="4722393" y="5705467"/>
            <a:ext cx="2543400" cy="8763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vision</a:t>
            </a:r>
            <a:endParaRPr/>
          </a:p>
        </p:txBody>
      </p:sp>
      <p:sp>
        <p:nvSpPr>
          <p:cNvPr id="124" name="Google Shape;124;p19"/>
          <p:cNvSpPr/>
          <p:nvPr/>
        </p:nvSpPr>
        <p:spPr>
          <a:xfrm>
            <a:off x="5057495" y="6816724"/>
            <a:ext cx="13828181" cy="787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Marie’s Wedding Studio  aspires to stay dynamic and relevant in the modern age and establish itself as a formidable wedding studio in the industry.</a:t>
            </a:r>
            <a:endParaRPr/>
          </a:p>
        </p:txBody>
      </p:sp>
      <p:sp>
        <p:nvSpPr>
          <p:cNvPr id="125" name="Google Shape;125;p19"/>
          <p:cNvSpPr/>
          <p:nvPr/>
        </p:nvSpPr>
        <p:spPr>
          <a:xfrm>
            <a:off x="4499649" y="8490999"/>
            <a:ext cx="4776300" cy="8763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philosophy</a:t>
            </a:r>
            <a:endParaRPr/>
          </a:p>
        </p:txBody>
      </p:sp>
      <p:sp>
        <p:nvSpPr>
          <p:cNvPr id="126" name="Google Shape;126;p19"/>
          <p:cNvSpPr/>
          <p:nvPr/>
        </p:nvSpPr>
        <p:spPr>
          <a:xfrm>
            <a:off x="5120995" y="9534524"/>
            <a:ext cx="13828200" cy="7875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Marie’s Wedding Studio  believes in applying creativity, simplicity, honesty, and efficiency to their work in order to achieve its goals of providing the best service to clients.</a:t>
            </a:r>
            <a:endParaRPr/>
          </a:p>
        </p:txBody>
      </p:sp>
      <p:grpSp>
        <p:nvGrpSpPr>
          <p:cNvPr id="127" name="Google Shape;127;p19"/>
          <p:cNvGrpSpPr/>
          <p:nvPr/>
        </p:nvGrpSpPr>
        <p:grpSpPr>
          <a:xfrm>
            <a:off x="894499" y="872420"/>
            <a:ext cx="2952499" cy="1653569"/>
            <a:chOff x="-1" y="0"/>
            <a:chExt cx="2952498" cy="1653568"/>
          </a:xfrm>
        </p:grpSpPr>
        <p:pic>
          <p:nvPicPr>
            <p:cNvPr id="128" name="Google Shape;128;p19"/>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129" name="Google Shape;129;p19"/>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30" name="Google Shape;130;p19"/>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pic>
        <p:nvPicPr>
          <p:cNvPr id="131" name="Google Shape;131;p19"/>
          <p:cNvPicPr preferRelativeResize="0"/>
          <p:nvPr/>
        </p:nvPicPr>
        <p:blipFill rotWithShape="1">
          <a:blip r:embed="rId4">
            <a:alphaModFix/>
          </a:blip>
          <a:srcRect b="0" l="0" r="0" t="0"/>
          <a:stretch/>
        </p:blipFill>
        <p:spPr>
          <a:xfrm>
            <a:off x="16870013" y="5002534"/>
            <a:ext cx="8049487" cy="93141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0"/>
          <p:cNvSpPr/>
          <p:nvPr/>
        </p:nvSpPr>
        <p:spPr>
          <a:xfrm>
            <a:off x="5417610" y="7028391"/>
            <a:ext cx="13828181" cy="787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The Wedding Studio industry is currently thriving and is foreseen to continue growing. This is due to the couples who want their wedding to be memorable.</a:t>
            </a:r>
            <a:endParaRPr/>
          </a:p>
        </p:txBody>
      </p:sp>
      <p:sp>
        <p:nvSpPr>
          <p:cNvPr id="137" name="Google Shape;137;p20"/>
          <p:cNvSpPr/>
          <p:nvPr/>
        </p:nvSpPr>
        <p:spPr>
          <a:xfrm>
            <a:off x="5400146" y="5900208"/>
            <a:ext cx="2543176"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outlook</a:t>
            </a:r>
            <a:endParaRPr/>
          </a:p>
        </p:txBody>
      </p:sp>
      <p:grpSp>
        <p:nvGrpSpPr>
          <p:cNvPr id="138" name="Google Shape;138;p20"/>
          <p:cNvGrpSpPr/>
          <p:nvPr/>
        </p:nvGrpSpPr>
        <p:grpSpPr>
          <a:xfrm>
            <a:off x="894499" y="872420"/>
            <a:ext cx="2952499" cy="1653569"/>
            <a:chOff x="-1" y="0"/>
            <a:chExt cx="2952498" cy="1653568"/>
          </a:xfrm>
        </p:grpSpPr>
        <p:pic>
          <p:nvPicPr>
            <p:cNvPr id="139" name="Google Shape;139;p20"/>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140" name="Google Shape;140;p20"/>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41" name="Google Shape;141;p20"/>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pic>
        <p:nvPicPr>
          <p:cNvPr id="142" name="Google Shape;142;p20"/>
          <p:cNvPicPr preferRelativeResize="0"/>
          <p:nvPr/>
        </p:nvPicPr>
        <p:blipFill rotWithShape="1">
          <a:blip r:embed="rId4">
            <a:alphaModFix/>
          </a:blip>
          <a:srcRect b="0" l="0" r="0" t="0"/>
          <a:stretch/>
        </p:blipFill>
        <p:spPr>
          <a:xfrm>
            <a:off x="16870013" y="5002534"/>
            <a:ext cx="8049487" cy="9314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1"/>
          <p:cNvSpPr/>
          <p:nvPr/>
        </p:nvSpPr>
        <p:spPr>
          <a:xfrm>
            <a:off x="11976100" y="-202208"/>
            <a:ext cx="12605347" cy="14120416"/>
          </a:xfrm>
          <a:prstGeom prst="rect">
            <a:avLst/>
          </a:prstGeom>
          <a:solidFill>
            <a:srgbClr val="B5546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pic>
        <p:nvPicPr>
          <p:cNvPr id="148" name="Google Shape;148;p21"/>
          <p:cNvPicPr preferRelativeResize="0"/>
          <p:nvPr/>
        </p:nvPicPr>
        <p:blipFill rotWithShape="1">
          <a:blip r:embed="rId3">
            <a:alphaModFix/>
          </a:blip>
          <a:srcRect b="1730" l="26159" r="21043" t="2849"/>
          <a:stretch/>
        </p:blipFill>
        <p:spPr>
          <a:xfrm>
            <a:off x="-52190" y="396"/>
            <a:ext cx="12030773" cy="13877928"/>
          </a:xfrm>
          <a:prstGeom prst="rect">
            <a:avLst/>
          </a:prstGeom>
          <a:noFill/>
          <a:ln>
            <a:noFill/>
          </a:ln>
        </p:spPr>
      </p:pic>
      <p:sp>
        <p:nvSpPr>
          <p:cNvPr id="149" name="Google Shape;149;p21"/>
          <p:cNvSpPr/>
          <p:nvPr/>
        </p:nvSpPr>
        <p:spPr>
          <a:xfrm>
            <a:off x="13117723" y="6178550"/>
            <a:ext cx="4386900" cy="1765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0700"/>
              <a:buFont typeface="Montserrat"/>
              <a:buNone/>
            </a:pPr>
            <a:r>
              <a:rPr b="1" i="0" lang="en-US" sz="10700" u="none" cap="none" strike="noStrike">
                <a:solidFill>
                  <a:srgbClr val="FFFFFF"/>
                </a:solidFill>
                <a:latin typeface="Montserrat"/>
                <a:ea typeface="Montserrat"/>
                <a:cs typeface="Montserrat"/>
                <a:sym typeface="Montserrat"/>
              </a:rPr>
              <a:t>main</a:t>
            </a:r>
            <a:endParaRPr/>
          </a:p>
        </p:txBody>
      </p:sp>
      <p:sp>
        <p:nvSpPr>
          <p:cNvPr id="150" name="Google Shape;150;p21"/>
          <p:cNvSpPr/>
          <p:nvPr/>
        </p:nvSpPr>
        <p:spPr>
          <a:xfrm>
            <a:off x="13129602" y="7391400"/>
            <a:ext cx="4386900" cy="20829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2800"/>
              <a:buFont typeface="Montserrat"/>
              <a:buNone/>
            </a:pPr>
            <a:r>
              <a:rPr b="1" i="0" lang="en-US" sz="12800" u="none" cap="none" strike="noStrike">
                <a:solidFill>
                  <a:srgbClr val="FFFFFF"/>
                </a:solidFill>
                <a:latin typeface="Montserrat"/>
                <a:ea typeface="Montserrat"/>
                <a:cs typeface="Montserrat"/>
                <a:sym typeface="Montserrat"/>
              </a:rPr>
              <a:t>goal</a:t>
            </a:r>
            <a:endParaRPr/>
          </a:p>
        </p:txBody>
      </p:sp>
      <p:sp>
        <p:nvSpPr>
          <p:cNvPr id="151" name="Google Shape;151;p21"/>
          <p:cNvSpPr/>
          <p:nvPr/>
        </p:nvSpPr>
        <p:spPr>
          <a:xfrm>
            <a:off x="13143134" y="9563099"/>
            <a:ext cx="3681413" cy="584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600"/>
              <a:buFont typeface="Montserrat"/>
              <a:buNone/>
            </a:pPr>
            <a:r>
              <a:rPr b="0" i="0" lang="en-US" sz="1600" u="none" cap="none" strike="noStrike">
                <a:solidFill>
                  <a:srgbClr val="FFFFFF"/>
                </a:solidFill>
                <a:latin typeface="Montserrat"/>
                <a:ea typeface="Montserrat"/>
                <a:cs typeface="Montserrat"/>
                <a:sym typeface="Montserrat"/>
              </a:rPr>
              <a:t>the goal that made the company succeed in the number one spot.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5684308" y="6969125"/>
            <a:ext cx="13828184" cy="787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200"/>
              <a:buFont typeface="Montserrat Light"/>
              <a:buNone/>
            </a:pPr>
            <a:r>
              <a:rPr b="0" i="0" lang="en-US" sz="2200" u="none" cap="none" strike="noStrike">
                <a:solidFill>
                  <a:srgbClr val="000000"/>
                </a:solidFill>
                <a:latin typeface="Montserrat Light"/>
                <a:ea typeface="Montserrat Light"/>
                <a:cs typeface="Montserrat Light"/>
                <a:sym typeface="Montserrat Light"/>
              </a:rPr>
              <a:t>Marie’s Wedding Studio’s main goal is to become the leading wedding planner and organizer by offering and producing the best quality of wedding packages for all.</a:t>
            </a:r>
            <a:endParaRPr/>
          </a:p>
        </p:txBody>
      </p:sp>
      <p:sp>
        <p:nvSpPr>
          <p:cNvPr id="157" name="Google Shape;157;p22"/>
          <p:cNvSpPr/>
          <p:nvPr/>
        </p:nvSpPr>
        <p:spPr>
          <a:xfrm>
            <a:off x="5636895" y="6111874"/>
            <a:ext cx="1476900" cy="876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5000"/>
              <a:buFont typeface="Montserrat"/>
              <a:buNone/>
            </a:pPr>
            <a:r>
              <a:rPr b="0" i="0" lang="en-US" sz="5000" u="none" cap="none" strike="noStrike">
                <a:solidFill>
                  <a:srgbClr val="B55462"/>
                </a:solidFill>
                <a:latin typeface="Montserrat"/>
                <a:ea typeface="Montserrat"/>
                <a:cs typeface="Montserrat"/>
                <a:sym typeface="Montserrat"/>
              </a:rPr>
              <a:t>goal</a:t>
            </a:r>
            <a:endParaRPr/>
          </a:p>
        </p:txBody>
      </p:sp>
      <p:grpSp>
        <p:nvGrpSpPr>
          <p:cNvPr id="158" name="Google Shape;158;p22"/>
          <p:cNvGrpSpPr/>
          <p:nvPr/>
        </p:nvGrpSpPr>
        <p:grpSpPr>
          <a:xfrm>
            <a:off x="894499" y="872420"/>
            <a:ext cx="2952499" cy="1653569"/>
            <a:chOff x="-1" y="0"/>
            <a:chExt cx="2952498" cy="1653568"/>
          </a:xfrm>
        </p:grpSpPr>
        <p:pic>
          <p:nvPicPr>
            <p:cNvPr id="159" name="Google Shape;159;p22"/>
            <p:cNvPicPr preferRelativeResize="0"/>
            <p:nvPr/>
          </p:nvPicPr>
          <p:blipFill rotWithShape="1">
            <a:blip r:embed="rId3">
              <a:alphaModFix/>
            </a:blip>
            <a:srcRect b="0" l="0" r="0" t="0"/>
            <a:stretch/>
          </p:blipFill>
          <p:spPr>
            <a:xfrm>
              <a:off x="64170" y="0"/>
              <a:ext cx="2798758" cy="1160388"/>
            </a:xfrm>
            <a:prstGeom prst="rect">
              <a:avLst/>
            </a:prstGeom>
            <a:noFill/>
            <a:ln>
              <a:noFill/>
            </a:ln>
          </p:spPr>
        </p:pic>
        <p:sp>
          <p:nvSpPr>
            <p:cNvPr id="160" name="Google Shape;160;p22"/>
            <p:cNvSpPr/>
            <p:nvPr/>
          </p:nvSpPr>
          <p:spPr>
            <a:xfrm>
              <a:off x="670452" y="647473"/>
              <a:ext cx="1611592" cy="6940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3900"/>
                <a:buFont typeface="Lobster"/>
                <a:buNone/>
              </a:pPr>
              <a:r>
                <a:rPr b="0" i="0" lang="en-US" sz="3900" u="none" cap="none" strike="noStrike">
                  <a:solidFill>
                    <a:srgbClr val="B55462"/>
                  </a:solidFill>
                  <a:latin typeface="Lobster"/>
                  <a:ea typeface="Lobster"/>
                  <a:cs typeface="Lobster"/>
                  <a:sym typeface="Lobster"/>
                </a:rPr>
                <a:t>Marie’s</a:t>
              </a:r>
              <a:endParaRPr/>
            </a:p>
          </p:txBody>
        </p:sp>
        <p:sp>
          <p:nvSpPr>
            <p:cNvPr id="161" name="Google Shape;161;p22"/>
            <p:cNvSpPr/>
            <p:nvPr/>
          </p:nvSpPr>
          <p:spPr>
            <a:xfrm>
              <a:off x="-1" y="1247167"/>
              <a:ext cx="2952498"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55462"/>
                </a:buClr>
                <a:buSzPts val="2000"/>
                <a:buFont typeface="Montserrat"/>
                <a:buNone/>
              </a:pPr>
              <a:r>
                <a:rPr b="0" i="0" lang="en-US" sz="2000" u="none" cap="none" strike="noStrike">
                  <a:solidFill>
                    <a:srgbClr val="B55462"/>
                  </a:solidFill>
                  <a:latin typeface="Montserrat"/>
                  <a:ea typeface="Montserrat"/>
                  <a:cs typeface="Montserrat"/>
                  <a:sym typeface="Montserrat"/>
                </a:rPr>
                <a:t>Wedding Studio</a:t>
              </a:r>
              <a:endParaRPr/>
            </a:p>
          </p:txBody>
        </p:sp>
      </p:grpSp>
      <p:pic>
        <p:nvPicPr>
          <p:cNvPr id="162" name="Google Shape;162;p22"/>
          <p:cNvPicPr preferRelativeResize="0"/>
          <p:nvPr/>
        </p:nvPicPr>
        <p:blipFill rotWithShape="1">
          <a:blip r:embed="rId4">
            <a:alphaModFix/>
          </a:blip>
          <a:srcRect b="0" l="0" r="0" t="0"/>
          <a:stretch/>
        </p:blipFill>
        <p:spPr>
          <a:xfrm>
            <a:off x="16870013" y="5002534"/>
            <a:ext cx="8049487" cy="93141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