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custom-properties" Target="docProps/custom.xml" Id="rId5" /><Relationship Type="http://schemas.openxmlformats.org/officeDocument/2006/relationships/extended-properties" Target="docProps/app.xml" Id="rId4" /><Relationship Type="http://schemas.openxmlformats.org/package/2006/relationships/metadata/thumbnail" Target="/docProps/Thumbnail.png" Id="rId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429" autoAdjust="0"/>
  </p:normalViewPr>
  <p:slideViewPr>
    <p:cSldViewPr showGuides="1">
      <p:cViewPr varScale="1">
        <p:scale>
          <a:sx n="44" d="100"/>
          <a:sy n="44" d="100"/>
        </p:scale>
        <p:origin x="-13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customXml" Target="../customXml/item3.xml" Id="rId10" /><Relationship Type="http://schemas.openxmlformats.org/officeDocument/2006/relationships/presProps" Target="presProps.xml" Id="rId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B76BB-369A-496D-9349-6635DBADD7CD}" type="datetimeFigureOut">
              <a:rPr lang="en-US" smtClean="0"/>
              <a:t>12/15/2010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48A61-97B8-4F23-969B-586CCFBDF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29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spcAft>
                <a:spcPts val="200"/>
              </a:spcAft>
            </a:pPr>
            <a:r>
              <a:rPr lang="en-US" sz="1400" b="1" dirty="0" smtClean="0"/>
              <a:t>Shaded text boxes with arrows</a:t>
            </a:r>
          </a:p>
          <a:p>
            <a:pPr>
              <a:spcAft>
                <a:spcPts val="200"/>
              </a:spcAft>
            </a:pPr>
            <a:r>
              <a:rPr lang="en-US" sz="1400" b="0" dirty="0" smtClean="0"/>
              <a:t>(Intermediate)</a:t>
            </a:r>
          </a:p>
          <a:p>
            <a:pPr>
              <a:spcAft>
                <a:spcPts val="200"/>
              </a:spcAft>
            </a:pPr>
            <a:endParaRPr lang="en-US" sz="1400" dirty="0" smtClean="0"/>
          </a:p>
          <a:p>
            <a:pPr>
              <a:spcAft>
                <a:spcPts val="200"/>
              </a:spcAft>
            </a:pPr>
            <a:endParaRPr lang="en-US" sz="1400" dirty="0" smtClean="0"/>
          </a:p>
          <a:p>
            <a:r>
              <a:rPr lang="en-US" sz="1200" dirty="0" smtClean="0"/>
              <a:t>To</a:t>
            </a:r>
            <a:r>
              <a:rPr lang="en-US" sz="1200" baseline="0" dirty="0" smtClean="0"/>
              <a:t> reproduce the top shape with text effects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Shapes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Rectangles</a:t>
            </a:r>
            <a:r>
              <a:rPr lang="en-US" sz="1200" b="0" i="0" baseline="0" dirty="0" smtClean="0"/>
              <a:t>,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Rounded Rectangle </a:t>
            </a:r>
            <a:r>
              <a:rPr lang="en-US" sz="1200" b="0" i="0" baseline="0" dirty="0" smtClean="0"/>
              <a:t>(second option from the left). O</a:t>
            </a:r>
            <a:r>
              <a:rPr lang="en-US" sz="1200" i="0" baseline="0" dirty="0" smtClean="0"/>
              <a:t>n the slide, drag to draw a rounded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rectangle.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.52”</a:t>
            </a:r>
            <a:r>
              <a:rPr lang="en-US" sz="1200" b="0" baseline="0" dirty="0" smtClean="0"/>
              <a:t>.</a:t>
            </a:r>
            <a:endParaRPr lang="en-US" sz="1200" b="1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3.75”</a:t>
            </a:r>
            <a:r>
              <a:rPr lang="en-US" sz="1200" b="0" baseline="0" dirty="0" smtClean="0"/>
              <a:t>.</a:t>
            </a:r>
            <a:endParaRPr lang="en-US" sz="1200" i="0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Drag the yellow diamond adjustment handle (at the top left of the rectangle) to the right to increase the amount of rounding at the corners of the rectangle.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Select the rectangle. 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 launcher. In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Fill</a:t>
            </a:r>
            <a:r>
              <a:rPr lang="en-US" sz="1200" i="0" baseline="0" dirty="0" smtClean="0"/>
              <a:t> in the left pane, select </a:t>
            </a:r>
            <a:r>
              <a:rPr lang="en-US" sz="1200" b="1" i="0" baseline="0" dirty="0" smtClean="0"/>
              <a:t>Gradient fill</a:t>
            </a:r>
            <a:r>
              <a:rPr lang="en-US" sz="1200" i="0" baseline="0" dirty="0" smtClean="0"/>
              <a:t> in the right pane, and then do the following:</a:t>
            </a:r>
          </a:p>
          <a:p>
            <a:pPr marL="6858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Type </a:t>
            </a:r>
            <a:r>
              <a:rPr lang="en-US" sz="1200" b="0" i="0" baseline="0" dirty="0" smtClean="0"/>
              <a:t>list, select </a:t>
            </a:r>
            <a:r>
              <a:rPr lang="en-US" sz="1200" b="1" i="0" baseline="0" dirty="0" smtClean="0"/>
              <a:t>Linear</a:t>
            </a:r>
            <a:r>
              <a:rPr lang="en-US" sz="1200" b="0" i="0" baseline="0" dirty="0" smtClean="0"/>
              <a:t>. </a:t>
            </a:r>
          </a:p>
          <a:p>
            <a:pPr marL="6858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Direction</a:t>
            </a:r>
            <a:r>
              <a:rPr lang="en-US" sz="1200" dirty="0" smtClean="0"/>
              <a:t>, and then</a:t>
            </a:r>
            <a:r>
              <a:rPr lang="en-US" sz="1200" baseline="0" dirty="0" smtClean="0"/>
              <a:t> click</a:t>
            </a:r>
            <a:r>
              <a:rPr lang="en-US" sz="1200" dirty="0" smtClean="0"/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</a:t>
            </a:r>
          </a:p>
          <a:p>
            <a:pPr marL="6858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6"/>
              <a:tabLst/>
              <a:defRPr/>
            </a:pPr>
            <a:r>
              <a:rPr lang="en-US" sz="1200" dirty="0" smtClean="0"/>
              <a:t>Also under </a:t>
            </a:r>
            <a:r>
              <a:rPr lang="en-US" sz="1200" b="1" dirty="0" smtClean="0"/>
              <a:t>Gradient stops</a:t>
            </a:r>
            <a:r>
              <a:rPr lang="en-US" sz="1200" dirty="0" smtClean="0"/>
              <a:t>, customize the gradient stops that you added as follows:</a:t>
            </a:r>
          </a:p>
          <a:p>
            <a:pPr marL="685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first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5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dirty="0" smtClean="0"/>
              <a:t>Position </a:t>
            </a:r>
            <a:r>
              <a:rPr lang="en-US" sz="1200" dirty="0" smtClean="0"/>
              <a:t>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marR="0" lvl="5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 Background 1</a:t>
            </a:r>
            <a:r>
              <a:rPr lang="en-US" sz="1200" b="1" baseline="0" dirty="0" smtClean="0"/>
              <a:t> </a:t>
            </a:r>
            <a:r>
              <a:rPr lang="en-US" sz="1200" b="0" dirty="0" smtClean="0"/>
              <a:t>(first row, first option from the left</a:t>
            </a:r>
            <a:r>
              <a:rPr lang="en-US" sz="1200" b="0" baseline="0" dirty="0" smtClean="0"/>
              <a:t>).</a:t>
            </a:r>
          </a:p>
          <a:p>
            <a:pPr marL="685800" marR="0" lvl="5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last</a:t>
            </a:r>
            <a:r>
              <a:rPr lang="en-US" sz="1200" b="0" baseline="0" dirty="0" smtClean="0"/>
              <a:t>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6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dirty="0" smtClean="0"/>
              <a:t>Position </a:t>
            </a:r>
            <a:r>
              <a:rPr lang="en-US" sz="1200" dirty="0" smtClean="0"/>
              <a:t>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100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marR="0" lvl="6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 Background 1, Darker 15%</a:t>
            </a:r>
            <a:r>
              <a:rPr lang="en-US" sz="1200" b="1" baseline="0" dirty="0" smtClean="0"/>
              <a:t> </a:t>
            </a:r>
            <a:r>
              <a:rPr lang="en-US" sz="1200" b="0" dirty="0" smtClean="0"/>
              <a:t>(third row,</a:t>
            </a:r>
            <a:r>
              <a:rPr lang="en-US" sz="1200" b="0" baseline="0" dirty="0" smtClean="0"/>
              <a:t> first option from the left).</a:t>
            </a:r>
            <a:endParaRPr lang="en-US" sz="1200" b="0" dirty="0" smtClean="0"/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7"/>
            </a:pPr>
            <a:r>
              <a:rPr lang="en-US" sz="1200" dirty="0" smtClean="0"/>
              <a:t>Also in the </a:t>
            </a:r>
            <a:r>
              <a:rPr lang="en-US" sz="1200" b="1" dirty="0" smtClean="0"/>
              <a:t>Format </a:t>
            </a:r>
            <a:r>
              <a:rPr lang="en-US" sz="1200" b="1" baseline="0" dirty="0" smtClean="0"/>
              <a:t>Shape</a:t>
            </a:r>
            <a:r>
              <a:rPr lang="en-US" sz="1200" dirty="0" smtClean="0"/>
              <a:t> dialog box, click </a:t>
            </a:r>
            <a:r>
              <a:rPr lang="en-US" sz="1200" b="1" dirty="0" smtClean="0"/>
              <a:t>Line Color </a:t>
            </a:r>
            <a:r>
              <a:rPr lang="en-US" sz="1200" dirty="0" smtClean="0"/>
              <a:t>in the left pane, select </a:t>
            </a:r>
            <a:r>
              <a:rPr lang="en-US" sz="1200" b="1" dirty="0" smtClean="0"/>
              <a:t>Gradient Line </a:t>
            </a:r>
            <a:r>
              <a:rPr lang="en-US" sz="1200" b="0" dirty="0" smtClean="0"/>
              <a:t>in the right pane, and then do the following: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Type </a:t>
            </a:r>
            <a:r>
              <a:rPr lang="en-US" sz="1200" b="0" i="0" baseline="0" dirty="0" smtClean="0"/>
              <a:t>list, select </a:t>
            </a:r>
            <a:r>
              <a:rPr lang="en-US" sz="1200" b="1" i="0" baseline="0" dirty="0" smtClean="0"/>
              <a:t>Linear</a:t>
            </a:r>
            <a:r>
              <a:rPr lang="en-US" sz="1200" b="0" i="0" baseline="0" dirty="0" smtClean="0"/>
              <a:t>. 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Direction</a:t>
            </a:r>
            <a:r>
              <a:rPr lang="en-US" sz="1200" dirty="0" smtClean="0"/>
              <a:t>, and then</a:t>
            </a:r>
            <a:r>
              <a:rPr lang="en-US" sz="1200" baseline="0" dirty="0" smtClean="0"/>
              <a:t> click</a:t>
            </a:r>
            <a:r>
              <a:rPr lang="en-US" sz="1200" dirty="0" smtClean="0"/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Up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 the left). 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dirty="0" smtClean="0"/>
              <a:t>Also under </a:t>
            </a:r>
            <a:r>
              <a:rPr lang="en-US" sz="1200" b="1" dirty="0" smtClean="0"/>
              <a:t>Gradient stops</a:t>
            </a:r>
            <a:r>
              <a:rPr lang="en-US" sz="1200" dirty="0" smtClean="0"/>
              <a:t>, customize the gradient stops that you added as follows: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first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3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dirty="0" smtClean="0"/>
              <a:t>Position</a:t>
            </a:r>
            <a:r>
              <a:rPr lang="en-US" sz="1200" dirty="0" smtClean="0"/>
              <a:t> 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marR="0" lvl="3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 Background 1</a:t>
            </a:r>
            <a:r>
              <a:rPr lang="en-US" sz="1200" b="1" baseline="0" dirty="0" smtClean="0"/>
              <a:t> </a:t>
            </a:r>
            <a:r>
              <a:rPr lang="en-US" sz="1200" b="0" dirty="0" smtClean="0"/>
              <a:t>(first row, first option from the left</a:t>
            </a:r>
            <a:r>
              <a:rPr lang="en-US" sz="1200" b="0" baseline="0" dirty="0" smtClean="0"/>
              <a:t>).</a:t>
            </a:r>
          </a:p>
          <a:p>
            <a:pPr marL="685800" marR="0" lvl="3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last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4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baseline="0" dirty="0" smtClean="0"/>
              <a:t>Position </a:t>
            </a:r>
            <a:r>
              <a:rPr lang="en-US" sz="1200" dirty="0" smtClean="0"/>
              <a:t>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100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marR="0" lvl="4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 Background 1, Darker 25%</a:t>
            </a:r>
            <a:r>
              <a:rPr lang="en-US" sz="1200" b="1" baseline="0" dirty="0" smtClean="0"/>
              <a:t> </a:t>
            </a:r>
            <a:r>
              <a:rPr lang="en-US" sz="1200" b="0" dirty="0" smtClean="0"/>
              <a:t>(fourth row,</a:t>
            </a:r>
            <a:r>
              <a:rPr lang="en-US" sz="1200" b="0" baseline="0" dirty="0" smtClean="0"/>
              <a:t> first option from the left).</a:t>
            </a:r>
            <a:endParaRPr lang="en-US" sz="1200" b="0" dirty="0" smtClean="0"/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7"/>
            </a:pPr>
            <a:r>
              <a:rPr lang="en-US" sz="1200" dirty="0" smtClean="0"/>
              <a:t>Also in the </a:t>
            </a:r>
            <a:r>
              <a:rPr lang="en-US" sz="1200" b="1" dirty="0" smtClean="0"/>
              <a:t>Format Shape </a:t>
            </a:r>
            <a:r>
              <a:rPr lang="en-US" sz="1200" dirty="0" smtClean="0"/>
              <a:t>dialog box, click </a:t>
            </a:r>
            <a:r>
              <a:rPr lang="en-US" sz="1200" b="1" dirty="0" smtClean="0"/>
              <a:t>Line Style </a:t>
            </a:r>
            <a:r>
              <a:rPr lang="en-US" sz="1200" dirty="0" smtClean="0"/>
              <a:t>in the left pane, and then in the right pane,</a:t>
            </a:r>
            <a:r>
              <a:rPr lang="en-US" sz="1200" baseline="0" dirty="0" smtClean="0"/>
              <a:t> in the </a:t>
            </a:r>
            <a:r>
              <a:rPr lang="en-US" sz="1200" b="1" baseline="0" dirty="0" smtClean="0"/>
              <a:t>Width</a:t>
            </a:r>
            <a:r>
              <a:rPr lang="en-US" sz="1200" baseline="0" dirty="0" smtClean="0"/>
              <a:t> box, </a:t>
            </a:r>
            <a:r>
              <a:rPr lang="en-US" sz="1200" dirty="0" smtClean="0"/>
              <a:t>enter </a:t>
            </a:r>
            <a:r>
              <a:rPr lang="en-US" sz="1200" b="1" dirty="0" smtClean="0"/>
              <a:t>2 pt</a:t>
            </a:r>
            <a:r>
              <a:rPr lang="en-US" sz="1200" dirty="0" smtClean="0"/>
              <a:t>. 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7"/>
            </a:pPr>
            <a:r>
              <a:rPr lang="en-US" sz="1200" dirty="0" smtClean="0"/>
              <a:t>Also in the </a:t>
            </a:r>
            <a:r>
              <a:rPr lang="en-US" sz="1200" b="1" dirty="0" smtClean="0"/>
              <a:t>Format Shape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dialog box, click </a:t>
            </a:r>
            <a:r>
              <a:rPr lang="en-US" sz="1200" b="1" baseline="0" dirty="0" smtClean="0"/>
              <a:t>Glow and Soft Edges </a:t>
            </a:r>
            <a:r>
              <a:rPr lang="en-US" sz="1200" baseline="0" dirty="0" smtClean="0"/>
              <a:t>in the left pane, and then in the right pane, under </a:t>
            </a:r>
            <a:r>
              <a:rPr lang="en-US" sz="1200" b="1" baseline="0" dirty="0" smtClean="0"/>
              <a:t>Glow</a:t>
            </a:r>
            <a:r>
              <a:rPr lang="en-US" sz="1200" baseline="0" dirty="0" smtClean="0"/>
              <a:t>, do the following:</a:t>
            </a:r>
            <a:endParaRPr lang="en-US" sz="1200" dirty="0" smtClean="0"/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Size</a:t>
            </a:r>
            <a:r>
              <a:rPr lang="en-US" sz="1200" b="0" i="0" baseline="0" dirty="0" smtClean="0"/>
              <a:t> box, enter </a:t>
            </a:r>
            <a:r>
              <a:rPr lang="en-US" sz="1200" b="1" i="0" baseline="0" dirty="0" smtClean="0"/>
              <a:t>5</a:t>
            </a:r>
            <a:r>
              <a:rPr lang="en-US" sz="1200" b="0" i="0" baseline="0" dirty="0" smtClean="0"/>
              <a:t>. 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i="0" dirty="0" smtClean="0"/>
              <a:t>Click the button next to </a:t>
            </a:r>
            <a:r>
              <a:rPr lang="en-US" sz="1200" b="1" i="0" dirty="0" smtClean="0"/>
              <a:t>Color</a:t>
            </a:r>
            <a:r>
              <a:rPr lang="en-US" sz="1200" i="0" dirty="0" smtClean="0"/>
              <a:t>, </a:t>
            </a:r>
            <a:r>
              <a:rPr lang="en-US" sz="1200" b="0" i="0" baseline="0" dirty="0" smtClean="0"/>
              <a:t>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b="0" i="0" baseline="0" dirty="0" smtClean="0"/>
              <a:t>click </a:t>
            </a:r>
            <a:r>
              <a:rPr lang="en-US" sz="1200" b="1" dirty="0" smtClean="0"/>
              <a:t>White, Background 1, Darker 25% </a:t>
            </a:r>
            <a:r>
              <a:rPr lang="en-US" sz="1200" dirty="0" smtClean="0"/>
              <a:t>(fourth row, first option from the left).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7"/>
            </a:pPr>
            <a:r>
              <a:rPr lang="en-US" sz="1200" dirty="0" smtClean="0"/>
              <a:t>On the slide, right-click the rounded rectangle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Edit Text</a:t>
            </a:r>
            <a:r>
              <a:rPr lang="en-US" sz="1200" baseline="0" dirty="0" smtClean="0"/>
              <a:t>, then enter text. 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baseline="0" dirty="0" smtClean="0"/>
              <a:t>Select the text. </a:t>
            </a:r>
            <a:r>
              <a:rPr lang="en-US" sz="1200" i="0" baseline="0" dirty="0" smtClean="0"/>
              <a:t>O</a:t>
            </a:r>
            <a:r>
              <a:rPr lang="en-US" sz="1200" i="0" dirty="0" smtClean="0"/>
              <a:t>n the </a:t>
            </a:r>
            <a:r>
              <a:rPr lang="en-US" sz="1200" b="1" i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group, select </a:t>
            </a:r>
            <a:r>
              <a:rPr lang="en-US" sz="1200" b="1" dirty="0" smtClean="0"/>
              <a:t>Franklin Gothic Medium Cond </a:t>
            </a:r>
            <a:r>
              <a:rPr lang="en-US" sz="1200" i="0" baseline="0" dirty="0" smtClean="0"/>
              <a:t>from the </a:t>
            </a:r>
            <a:r>
              <a:rPr lang="en-US" sz="1200" b="1" i="0" baseline="0" dirty="0" smtClean="0"/>
              <a:t>Font</a:t>
            </a:r>
            <a:r>
              <a:rPr lang="en-US" sz="1200" i="0" baseline="0" dirty="0" smtClean="0"/>
              <a:t> list, select </a:t>
            </a:r>
            <a:r>
              <a:rPr lang="en-US" sz="1200" b="1" dirty="0" smtClean="0"/>
              <a:t>24</a:t>
            </a:r>
            <a:r>
              <a:rPr lang="en-US" sz="1200" i="0" baseline="0" dirty="0" smtClean="0"/>
              <a:t> from the </a:t>
            </a:r>
            <a:r>
              <a:rPr lang="en-US" sz="1200" b="1" i="0" baseline="0" dirty="0" smtClean="0"/>
              <a:t>Font Size </a:t>
            </a:r>
            <a:r>
              <a:rPr lang="en-US" sz="1200" i="0" baseline="0" dirty="0" smtClean="0"/>
              <a:t>list, and then </a:t>
            </a: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 Color </a:t>
            </a:r>
            <a:r>
              <a:rPr lang="en-US" sz="1200" baseline="0" dirty="0" smtClean="0"/>
              <a:t>and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baseline="0" dirty="0" smtClean="0"/>
              <a:t>click </a:t>
            </a:r>
            <a:r>
              <a:rPr lang="en-US" sz="1200" b="1" dirty="0" smtClean="0"/>
              <a:t>White, Background</a:t>
            </a:r>
            <a:r>
              <a:rPr lang="en-US" sz="1200" b="1" baseline="0" dirty="0" smtClean="0"/>
              <a:t> 1, Darker 35% </a:t>
            </a:r>
            <a:r>
              <a:rPr lang="en-US" sz="1200" baseline="0" dirty="0" smtClean="0"/>
              <a:t>(fifth row, first option from the left</a:t>
            </a:r>
            <a:r>
              <a:rPr lang="en-US" sz="1200" i="1" baseline="0" dirty="0" smtClean="0"/>
              <a:t>)</a:t>
            </a:r>
            <a:r>
              <a:rPr lang="en-US" sz="1200" i="0" baseline="0" dirty="0" smtClean="0"/>
              <a:t>.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7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Paragraph</a:t>
            </a:r>
            <a:r>
              <a:rPr lang="en-US" sz="1200" i="0" baseline="0" dirty="0" smtClean="0"/>
              <a:t> group, </a:t>
            </a:r>
            <a:r>
              <a:rPr lang="en-US" sz="1200" dirty="0" smtClean="0"/>
              <a:t>click </a:t>
            </a:r>
            <a:r>
              <a:rPr lang="en-US" sz="1200" b="1" dirty="0" smtClean="0"/>
              <a:t>Align</a:t>
            </a:r>
            <a:r>
              <a:rPr lang="en-US" sz="1200" b="1" baseline="0" dirty="0" smtClean="0"/>
              <a:t> Text Left </a:t>
            </a:r>
            <a:r>
              <a:rPr lang="en-US" sz="1200" baseline="0" dirty="0" smtClean="0"/>
              <a:t>to align the text left in the text box</a:t>
            </a:r>
            <a:r>
              <a:rPr lang="en-US" sz="1200" i="0" baseline="0" dirty="0" smtClean="0"/>
              <a:t>.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7"/>
            </a:pP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Drawing Tools</a:t>
            </a:r>
            <a:r>
              <a:rPr lang="en-US" sz="1200" i="0" baseline="0" dirty="0" smtClean="0"/>
              <a:t>, on the </a:t>
            </a:r>
            <a:r>
              <a:rPr lang="en-US" sz="1200" b="1" i="0" baseline="0" dirty="0" smtClean="0"/>
              <a:t>Format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WordArt Styles</a:t>
            </a:r>
            <a:r>
              <a:rPr lang="en-US" sz="1200" i="0" baseline="0" dirty="0" smtClean="0"/>
              <a:t> group, click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 launcher. In the </a:t>
            </a:r>
            <a:r>
              <a:rPr lang="en-US" sz="1200" b="1" i="0" baseline="0" dirty="0" smtClean="0"/>
              <a:t>Format Text Effects </a:t>
            </a:r>
            <a:r>
              <a:rPr lang="en-US" sz="1200" i="0" baseline="0" dirty="0" smtClean="0"/>
              <a:t>dialog box, click </a:t>
            </a:r>
            <a:r>
              <a:rPr lang="en-US" sz="1200" b="1" dirty="0" smtClean="0"/>
              <a:t>Text Box</a:t>
            </a:r>
            <a:r>
              <a:rPr lang="en-US" sz="1200" dirty="0" smtClean="0"/>
              <a:t> in the left pane.</a:t>
            </a:r>
            <a:r>
              <a:rPr lang="en-US" sz="1200" baseline="0" dirty="0" smtClean="0"/>
              <a:t> I</a:t>
            </a:r>
            <a:r>
              <a:rPr lang="en-US" sz="1200" dirty="0" smtClean="0"/>
              <a:t>n the right pane, under </a:t>
            </a:r>
            <a:r>
              <a:rPr lang="en-US" sz="1200" b="1" dirty="0" smtClean="0"/>
              <a:t>Internal margin</a:t>
            </a:r>
            <a:r>
              <a:rPr lang="en-US" sz="1200" dirty="0" smtClean="0"/>
              <a:t>, enter </a:t>
            </a:r>
            <a:r>
              <a:rPr lang="en-US" sz="1200" b="1" dirty="0" smtClean="0"/>
              <a:t>0.6”</a:t>
            </a:r>
            <a:r>
              <a:rPr lang="en-US" sz="1200" dirty="0" smtClean="0"/>
              <a:t> in the </a:t>
            </a:r>
            <a:r>
              <a:rPr lang="en-US" sz="1200" b="1" dirty="0" smtClean="0"/>
              <a:t>Left</a:t>
            </a:r>
            <a:r>
              <a:rPr lang="en-US" sz="1200" dirty="0" smtClean="0"/>
              <a:t> box</a:t>
            </a:r>
            <a:r>
              <a:rPr lang="en-US" sz="1200" baseline="0" dirty="0" smtClean="0"/>
              <a:t> to increase the left margin in the rounded rectangle to accommodate the embossed circle. </a:t>
            </a:r>
          </a:p>
          <a:p>
            <a:pPr marL="685800" lvl="1" indent="-228600">
              <a:spcAft>
                <a:spcPts val="200"/>
              </a:spcAft>
              <a:buFont typeface="+mj-lt"/>
              <a:buNone/>
            </a:pPr>
            <a:endParaRPr lang="en-US" sz="1200" i="1" baseline="0" dirty="0" smtClean="0"/>
          </a:p>
          <a:p>
            <a:pPr marL="685800" lvl="1" indent="-228600">
              <a:spcAft>
                <a:spcPts val="200"/>
              </a:spcAft>
              <a:buFont typeface="+mj-lt"/>
              <a:buAutoNum type="arabicPeriod"/>
            </a:pPr>
            <a:endParaRPr lang="en-US" sz="1200" i="1" baseline="0" dirty="0" smtClean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i="0" baseline="0" dirty="0" smtClean="0"/>
              <a:t>To reproduce the olive-green circle and arrow for the top shape on this slide, do the following: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Shapes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Basic Shapes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Oval</a:t>
            </a:r>
            <a:r>
              <a:rPr lang="en-US" sz="1200" i="0" baseline="0" dirty="0" smtClean="0"/>
              <a:t> (first row, second option from the left). Press and hold SHIFT to constrain the shape to a circle, and then on the slide, drag to draw a circle. </a:t>
            </a:r>
          </a:p>
          <a:p>
            <a:pPr marL="228600" indent="-228600">
              <a:buFont typeface="+mj-lt"/>
              <a:buAutoNum type="arabicPeriod" startAt="2"/>
            </a:pPr>
            <a:r>
              <a:rPr lang="en-US" sz="1200" baseline="0" dirty="0" smtClean="0"/>
              <a:t>Select the circle.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.4”</a:t>
            </a:r>
            <a:r>
              <a:rPr lang="en-US" sz="1200" b="0" baseline="0" dirty="0" smtClean="0"/>
              <a:t>.</a:t>
            </a:r>
            <a:endParaRPr lang="en-US" sz="1200" b="1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.4”</a:t>
            </a:r>
            <a:r>
              <a:rPr lang="en-US" sz="1200" b="0" baseline="0" dirty="0" smtClean="0"/>
              <a:t>.</a:t>
            </a:r>
            <a:endParaRPr lang="en-US" sz="1200" i="0" baseline="0" dirty="0" smtClean="0"/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bottom right corner of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 launcher. In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Fill</a:t>
            </a:r>
            <a:r>
              <a:rPr lang="en-US" sz="1200" i="0" baseline="0" dirty="0" smtClean="0"/>
              <a:t> in the left pane. In the right pane, select </a:t>
            </a:r>
            <a:r>
              <a:rPr lang="en-US" sz="1200" b="1" i="0" baseline="0" dirty="0" smtClean="0"/>
              <a:t>Solid Fill</a:t>
            </a:r>
            <a:r>
              <a:rPr lang="en-US" sz="1200" b="0" i="0" baseline="0" dirty="0" smtClean="0"/>
              <a:t>,</a:t>
            </a:r>
            <a:r>
              <a:rPr lang="en-US" sz="1200" i="0" baseline="0" dirty="0" smtClean="0"/>
              <a:t> and then click the button next to </a:t>
            </a:r>
            <a:r>
              <a:rPr lang="en-US" sz="1200" b="1" i="0" baseline="0" dirty="0" smtClean="0"/>
              <a:t>Color</a:t>
            </a:r>
            <a:r>
              <a:rPr lang="en-US" sz="1200" i="0" baseline="0" dirty="0" smtClean="0"/>
              <a:t> and 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Olive Green, Accent 3, Lighter 60% </a:t>
            </a:r>
            <a:r>
              <a:rPr lang="en-US" sz="1200" i="0" baseline="0" dirty="0" smtClean="0"/>
              <a:t>(third row, seventh option from the left). 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3"/>
            </a:pPr>
            <a:r>
              <a:rPr lang="en-US" sz="1200" i="0" baseline="0" dirty="0" smtClean="0"/>
              <a:t>Also in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Line Color</a:t>
            </a:r>
            <a:r>
              <a:rPr lang="en-US" sz="1200" i="0" baseline="0" dirty="0" smtClean="0"/>
              <a:t> in the left pane, and then select </a:t>
            </a:r>
            <a:r>
              <a:rPr lang="en-US" sz="1200" b="1" i="0" baseline="0" dirty="0" smtClean="0"/>
              <a:t>No line</a:t>
            </a:r>
            <a:r>
              <a:rPr lang="en-US" sz="1200" i="0" baseline="0" dirty="0" smtClean="0"/>
              <a:t> in the right pane.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3"/>
            </a:pPr>
            <a:r>
              <a:rPr lang="en-US" sz="1200" i="0" baseline="0" dirty="0" smtClean="0"/>
              <a:t>Also in the </a:t>
            </a:r>
            <a:r>
              <a:rPr lang="en-US" sz="1200" b="1" i="0" baseline="0" dirty="0" smtClean="0"/>
              <a:t>Format Shape </a:t>
            </a:r>
            <a:r>
              <a:rPr lang="en-US" sz="1200" i="0" baseline="0" dirty="0" smtClean="0"/>
              <a:t>dialog box, click </a:t>
            </a:r>
            <a:r>
              <a:rPr lang="en-US" sz="1200" b="1" i="0" baseline="0" dirty="0" smtClean="0"/>
              <a:t>Shadow </a:t>
            </a:r>
            <a:r>
              <a:rPr lang="en-US" sz="1200" i="0" baseline="0" dirty="0" smtClean="0"/>
              <a:t>in the left pane, and then do the following: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i="0" baseline="0" dirty="0" smtClean="0"/>
              <a:t>Click the button next to </a:t>
            </a:r>
            <a:r>
              <a:rPr lang="en-US" sz="1200" b="1" i="0" baseline="0" dirty="0" smtClean="0"/>
              <a:t>Presets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Inner</a:t>
            </a:r>
            <a:r>
              <a:rPr lang="en-US" sz="1200" i="0" baseline="0" dirty="0" smtClean="0"/>
              <a:t> click </a:t>
            </a:r>
            <a:r>
              <a:rPr lang="en-US" sz="1200" b="1" dirty="0" smtClean="0"/>
              <a:t>Inside Diagonal Top Left </a:t>
            </a:r>
            <a:r>
              <a:rPr lang="en-US" sz="1200" dirty="0" smtClean="0"/>
              <a:t>(first row, first option from the left).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Transparency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80%</a:t>
            </a:r>
            <a:r>
              <a:rPr lang="en-US" sz="1200" i="0" baseline="0" dirty="0" smtClean="0"/>
              <a:t>.</a:t>
            </a:r>
          </a:p>
          <a:p>
            <a:pPr marL="685800" lvl="2" indent="-228600">
              <a:spcAft>
                <a:spcPts val="200"/>
              </a:spcAft>
              <a:buFont typeface="Arial" pitchFamily="34" charset="0"/>
              <a:buChar char="•"/>
            </a:pPr>
            <a:r>
              <a:rPr lang="en-US" sz="1200" i="0" baseline="0" dirty="0" smtClean="0"/>
              <a:t>In the </a:t>
            </a:r>
            <a:r>
              <a:rPr lang="en-US" sz="1200" b="1" i="0" baseline="0" dirty="0" smtClean="0"/>
              <a:t>Distance</a:t>
            </a:r>
            <a:r>
              <a:rPr lang="en-US" sz="1200" i="0" baseline="0" dirty="0" smtClean="0"/>
              <a:t> box, enter </a:t>
            </a:r>
            <a:r>
              <a:rPr lang="en-US" sz="1200" b="1" i="0" baseline="0" dirty="0" smtClean="0"/>
              <a:t>2 pt</a:t>
            </a:r>
            <a:r>
              <a:rPr lang="en-US" sz="1200" i="0" baseline="0" dirty="0" smtClean="0"/>
              <a:t>. 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3"/>
            </a:pPr>
            <a:r>
              <a:rPr lang="en-US" sz="1200" i="0" baseline="0" dirty="0" smtClean="0"/>
              <a:t>Drag the circle onto the left side of the rounded rectangle. 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Shapes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Block Arrows </a:t>
            </a:r>
            <a:r>
              <a:rPr lang="en-US" sz="1200" i="0" baseline="0" dirty="0" smtClean="0"/>
              <a:t>click </a:t>
            </a:r>
            <a:r>
              <a:rPr lang="en-US" sz="1200" b="1" i="0" baseline="0" dirty="0" smtClean="0"/>
              <a:t>Chevron</a:t>
            </a:r>
            <a:r>
              <a:rPr lang="en-US" sz="1200" i="0" baseline="0" dirty="0" smtClean="0"/>
              <a:t> (second row, eighth option from the left). On the slide, drag to draw the chevron on the circle.</a:t>
            </a:r>
          </a:p>
          <a:p>
            <a:pPr marL="228600" indent="-228600">
              <a:buFont typeface="+mj-lt"/>
              <a:buAutoNum type="arabicPeriod" startAt="8"/>
            </a:pPr>
            <a:r>
              <a:rPr lang="en-US" sz="1200" baseline="0" dirty="0" smtClean="0"/>
              <a:t>Select the chevron. Under </a:t>
            </a:r>
            <a:r>
              <a:rPr lang="en-US" sz="1200" b="1" baseline="0" dirty="0" smtClean="0"/>
              <a:t>Drawing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Height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.23”</a:t>
            </a:r>
            <a:r>
              <a:rPr lang="en-US" sz="1200" b="0" baseline="0" dirty="0" smtClean="0"/>
              <a:t>.</a:t>
            </a:r>
            <a:endParaRPr lang="en-US" sz="1200" b="1" baseline="0" dirty="0" smtClean="0"/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Shape Width </a:t>
            </a:r>
            <a:r>
              <a:rPr lang="en-US" sz="1200" baseline="0" dirty="0" smtClean="0"/>
              <a:t>box, enter </a:t>
            </a:r>
            <a:r>
              <a:rPr lang="en-US" sz="1200" b="1" baseline="0" dirty="0" smtClean="0"/>
              <a:t>.23”</a:t>
            </a:r>
            <a:r>
              <a:rPr lang="en-US" sz="1200" b="0" baseline="0" dirty="0" smtClean="0"/>
              <a:t>.</a:t>
            </a:r>
            <a:endParaRPr lang="en-US" sz="1200" b="0" i="0" baseline="0" dirty="0" smtClean="0"/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Fill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White, Background 1 </a:t>
            </a:r>
            <a:r>
              <a:rPr lang="en-US" sz="1200" i="0" baseline="0" dirty="0" smtClean="0"/>
              <a:t>(first row, first option from the left). </a:t>
            </a:r>
          </a:p>
          <a:p>
            <a:pPr marL="228600" lvl="1" indent="-228600">
              <a:spcAft>
                <a:spcPts val="200"/>
              </a:spcAft>
              <a:buFont typeface="+mj-lt"/>
              <a:buAutoNum type="arabicPeriod" startAt="9"/>
            </a:pP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Shape Outline, </a:t>
            </a:r>
            <a:r>
              <a:rPr lang="en-US" sz="1200" b="0" i="0" baseline="0" dirty="0" smtClean="0"/>
              <a:t>and then click </a:t>
            </a:r>
            <a:r>
              <a:rPr lang="en-US" sz="1200" b="1" i="0" baseline="0" dirty="0" smtClean="0"/>
              <a:t>No Outline</a:t>
            </a:r>
            <a:r>
              <a:rPr lang="en-US" sz="1200" b="0" i="0" baseline="0" dirty="0" smtClean="0"/>
              <a:t>. </a:t>
            </a:r>
          </a:p>
          <a:p>
            <a:pPr marL="2286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 startAt="9"/>
              <a:tabLst/>
              <a:defRPr/>
            </a:pPr>
            <a:r>
              <a:rPr lang="en-US" sz="1200" baseline="0" dirty="0" smtClean="0"/>
              <a:t>Press and hold SHIFT and s</a:t>
            </a:r>
            <a:r>
              <a:rPr lang="en-US" sz="1200" dirty="0" smtClean="0"/>
              <a:t>elect all three shapes.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Align Middle</a:t>
            </a:r>
            <a:r>
              <a:rPr lang="en-US" sz="1200" i="0" baseline="0" dirty="0" smtClean="0"/>
              <a:t>. </a:t>
            </a:r>
          </a:p>
          <a:p>
            <a:pPr marL="228600" lvl="1" indent="-228600">
              <a:spcAft>
                <a:spcPts val="200"/>
              </a:spcAft>
              <a:buFont typeface="+mj-lt"/>
              <a:buNone/>
            </a:pPr>
            <a:endParaRPr lang="en-US" sz="1200" i="0" baseline="0" dirty="0" smtClean="0"/>
          </a:p>
          <a:p>
            <a:pPr marL="228600" lvl="1" indent="-228600">
              <a:spcAft>
                <a:spcPts val="200"/>
              </a:spcAft>
              <a:buFont typeface="+mj-lt"/>
              <a:buNone/>
            </a:pPr>
            <a:endParaRPr lang="en-US" sz="1200" i="0" baseline="0" dirty="0" smtClean="0"/>
          </a:p>
          <a:p>
            <a:pPr marL="228600" lvl="1" indent="-228600">
              <a:spcAft>
                <a:spcPts val="200"/>
              </a:spcAft>
              <a:buFont typeface="+mj-lt"/>
              <a:buNone/>
            </a:pPr>
            <a:r>
              <a:rPr lang="en-US" sz="1200" i="0" baseline="0" dirty="0" smtClean="0"/>
              <a:t>To reproduce the other shapes and arrange them on this slide, do the following: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Press and hold SHIFT and s</a:t>
            </a:r>
            <a:r>
              <a:rPr lang="en-US" sz="1200" dirty="0" smtClean="0"/>
              <a:t>elect all three shapes.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under </a:t>
            </a:r>
            <a:r>
              <a:rPr lang="en-US" sz="1200" b="1" i="0" baseline="0" dirty="0" smtClean="0"/>
              <a:t>Group Objects </a:t>
            </a:r>
            <a:r>
              <a:rPr lang="en-US" sz="1200" i="0" baseline="0" dirty="0" smtClean="0"/>
              <a:t>click </a:t>
            </a:r>
            <a:r>
              <a:rPr lang="en-US" sz="1200" b="1" i="0" baseline="0" dirty="0" smtClean="0"/>
              <a:t>Group</a:t>
            </a:r>
            <a:r>
              <a:rPr lang="en-US" sz="1200" b="0" i="0" baseline="0" dirty="0" smtClean="0"/>
              <a:t>.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Duplicate.</a:t>
            </a:r>
            <a:r>
              <a:rPr lang="en-US" sz="1200" b="0" baseline="0" dirty="0" smtClean="0"/>
              <a:t> Repeat the process until you have a total of four groups of shapes.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Separate each group of shapes and loosely arrange them on the slide.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Press and hold SHIFT and s</a:t>
            </a:r>
            <a:r>
              <a:rPr lang="en-US" sz="1200" dirty="0" smtClean="0"/>
              <a:t>elect all four</a:t>
            </a:r>
            <a:r>
              <a:rPr lang="en-US" sz="1200" baseline="0" dirty="0" smtClean="0"/>
              <a:t> groups of shapes</a:t>
            </a:r>
            <a:r>
              <a:rPr lang="en-US" sz="1200" dirty="0" smtClean="0"/>
              <a:t>.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then do the following: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Align Selected Objects</a:t>
            </a:r>
            <a:r>
              <a:rPr lang="en-US" sz="1200" b="0" i="0" baseline="0" dirty="0" smtClean="0"/>
              <a:t>.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click </a:t>
            </a:r>
            <a:r>
              <a:rPr lang="en-US" sz="1200" b="1" i="0" baseline="0" dirty="0" smtClean="0"/>
              <a:t>Distribute Vertically</a:t>
            </a:r>
            <a:r>
              <a:rPr lang="en-US" sz="1200" i="0" baseline="0" dirty="0" smtClean="0"/>
              <a:t>.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Align Center</a:t>
            </a:r>
            <a:r>
              <a:rPr lang="en-US" sz="1200" i="0" baseline="0" dirty="0" smtClean="0"/>
              <a:t>. 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Group Objects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Group</a:t>
            </a:r>
            <a:r>
              <a:rPr lang="en-US" sz="1200" i="0" baseline="0" dirty="0" smtClean="0"/>
              <a:t>.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make sure </a:t>
            </a:r>
            <a:r>
              <a:rPr lang="en-US" sz="1200" b="1" i="0" baseline="0" dirty="0" smtClean="0"/>
              <a:t>Align to Slide</a:t>
            </a:r>
            <a:r>
              <a:rPr lang="en-US" sz="1200" b="0" i="0" baseline="0" dirty="0" smtClean="0"/>
              <a:t> is selected</a:t>
            </a:r>
            <a:r>
              <a:rPr lang="en-US" sz="1200" i="0" baseline="0" dirty="0" smtClean="0"/>
              <a:t>.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Align Center</a:t>
            </a:r>
            <a:r>
              <a:rPr lang="en-US" sz="1200" i="0" baseline="0" dirty="0" smtClean="0"/>
              <a:t>.</a:t>
            </a:r>
          </a:p>
          <a:p>
            <a:pPr marL="6858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baseline="0" dirty="0" smtClean="0"/>
              <a:t>Point to </a:t>
            </a:r>
            <a:r>
              <a:rPr lang="en-US" sz="1200" b="1" i="0" baseline="0" dirty="0" smtClean="0"/>
              <a:t>Align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Align Middle</a:t>
            </a:r>
            <a:r>
              <a:rPr lang="en-US" sz="1200" b="0" i="0" baseline="0" dirty="0" smtClean="0"/>
              <a:t>.</a:t>
            </a:r>
          </a:p>
          <a:p>
            <a:pPr marL="228600" lvl="1" indent="-228600">
              <a:spcAft>
                <a:spcPts val="200"/>
              </a:spcAft>
              <a:buFont typeface="+mj-lt"/>
              <a:buNone/>
            </a:pPr>
            <a:endParaRPr lang="en-US" sz="1200" b="0" i="0" baseline="0" dirty="0" smtClean="0"/>
          </a:p>
          <a:p>
            <a:pPr marL="342900" indent="-342900">
              <a:buFont typeface="+mj-lt"/>
              <a:buNone/>
            </a:pPr>
            <a:endParaRPr lang="en-US" sz="1200" b="0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b="0" baseline="0" dirty="0" smtClean="0"/>
              <a:t>To change the color for the duplicate circles (second, third, and fourth from the top), do the following: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Press and hold SHIFT and s</a:t>
            </a:r>
            <a:r>
              <a:rPr lang="en-US" sz="1200" dirty="0" smtClean="0"/>
              <a:t>elect all four</a:t>
            </a:r>
            <a:r>
              <a:rPr lang="en-US" sz="1200" baseline="0" dirty="0" smtClean="0"/>
              <a:t> groups of shapes</a:t>
            </a:r>
            <a:r>
              <a:rPr lang="en-US" sz="1200" dirty="0" smtClean="0"/>
              <a:t>.</a:t>
            </a:r>
            <a:r>
              <a:rPr lang="en-US" sz="1200" baseline="0" dirty="0" smtClean="0"/>
              <a:t> </a:t>
            </a:r>
            <a:r>
              <a:rPr lang="en-US" sz="1200" i="0" baseline="0" dirty="0" smtClean="0"/>
              <a:t>On the </a:t>
            </a:r>
            <a:r>
              <a:rPr lang="en-US" sz="1200" b="1" i="0" baseline="0" dirty="0" smtClean="0"/>
              <a:t>Home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Drawing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Arrange</a:t>
            </a:r>
            <a:r>
              <a:rPr lang="en-US" sz="1200" i="0" baseline="0" dirty="0" smtClean="0"/>
              <a:t>, and click </a:t>
            </a:r>
            <a:r>
              <a:rPr lang="en-US" sz="1200" b="1" i="0" baseline="0" dirty="0" smtClean="0"/>
              <a:t>Ungroup</a:t>
            </a:r>
            <a:r>
              <a:rPr lang="en-US" sz="1200" i="0" baseline="0" dirty="0" smtClean="0"/>
              <a:t>. 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en-US" sz="1200" dirty="0" smtClean="0"/>
              <a:t>Select the circle </a:t>
            </a:r>
            <a:r>
              <a:rPr lang="en-US" sz="1200" baseline="0" dirty="0" smtClean="0"/>
              <a:t>that you would like to change.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en-US" sz="1200" dirty="0" smtClean="0"/>
              <a:t>Under </a:t>
            </a:r>
            <a:r>
              <a:rPr lang="en-US" sz="1200" b="1" dirty="0" smtClean="0"/>
              <a:t>Drawing Tools</a:t>
            </a:r>
            <a:r>
              <a:rPr lang="en-US" sz="1200" dirty="0" smtClean="0"/>
              <a:t>, on the </a:t>
            </a:r>
            <a:r>
              <a:rPr lang="en-US" sz="1200" b="1" dirty="0" smtClean="0"/>
              <a:t>Format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Shape</a:t>
            </a:r>
            <a:r>
              <a:rPr lang="en-US" sz="1200" b="1" baseline="0" dirty="0" smtClean="0"/>
              <a:t> Styles</a:t>
            </a:r>
            <a:r>
              <a:rPr lang="en-US" sz="1200" b="1" dirty="0" smtClean="0"/>
              <a:t> </a:t>
            </a:r>
            <a:r>
              <a:rPr lang="en-US" sz="1200" dirty="0" smtClean="0"/>
              <a:t>group, click the arrow next</a:t>
            </a:r>
            <a:r>
              <a:rPr lang="en-US" sz="1200" baseline="0" dirty="0" smtClean="0"/>
              <a:t> to</a:t>
            </a:r>
            <a:r>
              <a:rPr lang="en-US" sz="1200" dirty="0" smtClean="0"/>
              <a:t> </a:t>
            </a:r>
            <a:r>
              <a:rPr lang="en-US" sz="1200" b="1" dirty="0" smtClean="0"/>
              <a:t>Shape Fill</a:t>
            </a:r>
            <a:r>
              <a:rPr lang="en-US" sz="1200" dirty="0" smtClean="0"/>
              <a:t>, </a:t>
            </a:r>
            <a:r>
              <a:rPr lang="en-US" sz="1200" baseline="0" dirty="0" smtClean="0"/>
              <a:t>and then do the following:</a:t>
            </a:r>
            <a:endParaRPr lang="en-US" sz="1200" dirty="0" smtClean="0"/>
          </a:p>
          <a:p>
            <a:pPr marL="685800" lvl="2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For the second circle from the top, under </a:t>
            </a:r>
            <a:r>
              <a:rPr lang="en-US" sz="1200" b="1" dirty="0" smtClean="0"/>
              <a:t>Theme Colors</a:t>
            </a:r>
            <a:r>
              <a:rPr lang="en-US" sz="1200" b="0" dirty="0" smtClean="0"/>
              <a:t>, click</a:t>
            </a:r>
            <a:r>
              <a:rPr lang="en-US" sz="1200" dirty="0" smtClean="0"/>
              <a:t> </a:t>
            </a:r>
            <a:r>
              <a:rPr lang="en-US" sz="1200" b="1" dirty="0" smtClean="0"/>
              <a:t>Blue, Accent 1, Lighter 60% </a:t>
            </a:r>
            <a:r>
              <a:rPr lang="en-US" sz="1200" b="0" dirty="0" smtClean="0"/>
              <a:t>(third row, fifth option from the left).</a:t>
            </a:r>
            <a:endParaRPr lang="en-US" sz="1200" dirty="0" smtClean="0"/>
          </a:p>
          <a:p>
            <a:pPr marL="685800" lvl="2" indent="-228600" algn="l">
              <a:buFont typeface="Arial" pitchFamily="34" charset="0"/>
              <a:buChar char="•"/>
              <a:defRPr/>
            </a:pPr>
            <a:r>
              <a:rPr lang="en-US" sz="1200" dirty="0" smtClean="0"/>
              <a:t>For the third circle from the top, under </a:t>
            </a:r>
            <a:r>
              <a:rPr lang="en-US" sz="1200" b="1" dirty="0" smtClean="0"/>
              <a:t>Theme Colors</a:t>
            </a:r>
            <a:r>
              <a:rPr lang="en-US" sz="1200" b="0" dirty="0" smtClean="0"/>
              <a:t>, click</a:t>
            </a:r>
            <a:r>
              <a:rPr lang="en-US" sz="1200" dirty="0" smtClean="0"/>
              <a:t> </a:t>
            </a:r>
            <a:r>
              <a:rPr lang="en-US" sz="1200" b="1" dirty="0" smtClean="0"/>
              <a:t>Purple, Accent 4, Lighter 60% </a:t>
            </a:r>
            <a:r>
              <a:rPr lang="en-US" sz="1200" b="0" dirty="0" smtClean="0"/>
              <a:t>(third row, eighth option from the left).</a:t>
            </a:r>
            <a:endParaRPr lang="en-US" sz="1200" dirty="0" smtClean="0"/>
          </a:p>
          <a:p>
            <a:pPr marL="685800" lvl="2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For the fourth circle from the top, under </a:t>
            </a:r>
            <a:r>
              <a:rPr lang="en-US" sz="1200" b="1" dirty="0" smtClean="0"/>
              <a:t>Theme Colors</a:t>
            </a:r>
            <a:r>
              <a:rPr lang="en-US" sz="1200" b="0" dirty="0" smtClean="0"/>
              <a:t>, click</a:t>
            </a:r>
            <a:r>
              <a:rPr lang="en-US" sz="1200" dirty="0" smtClean="0"/>
              <a:t> </a:t>
            </a:r>
            <a:r>
              <a:rPr lang="en-US" sz="1200" b="1" dirty="0" smtClean="0"/>
              <a:t>Red, Accent 2, Lighter 60% </a:t>
            </a:r>
            <a:r>
              <a:rPr lang="en-US" sz="1200" b="0" dirty="0" smtClean="0"/>
              <a:t>(third row, sixth option from the left).</a:t>
            </a:r>
            <a:endParaRPr lang="en-US" sz="1200" dirty="0" smtClean="0"/>
          </a:p>
          <a:p>
            <a:pPr marL="228600" lvl="1" indent="-228600">
              <a:spcAft>
                <a:spcPts val="200"/>
              </a:spcAft>
              <a:buFont typeface="+mj-lt"/>
              <a:buAutoNum type="arabicPeriod"/>
            </a:pPr>
            <a:endParaRPr lang="en-US" sz="1200" i="0" baseline="0" dirty="0" smtClean="0"/>
          </a:p>
          <a:p>
            <a:endParaRPr lang="en-US" sz="1200" dirty="0" smtClean="0"/>
          </a:p>
          <a:p>
            <a:r>
              <a:rPr lang="en-US" sz="1200" dirty="0" smtClean="0"/>
              <a:t>To</a:t>
            </a:r>
            <a:r>
              <a:rPr lang="en-US" sz="1200" baseline="0" dirty="0" smtClean="0"/>
              <a:t> reproduce the background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then 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right pane, and then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Direction</a:t>
            </a:r>
            <a:r>
              <a:rPr lang="en-US" sz="1200" dirty="0" smtClean="0"/>
              <a:t>, and then</a:t>
            </a:r>
            <a:r>
              <a:rPr lang="en-US" sz="1200" baseline="0" dirty="0" smtClean="0"/>
              <a:t> click</a:t>
            </a:r>
            <a:r>
              <a:rPr lang="en-US" sz="1200" dirty="0" smtClean="0"/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 gradient stop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Also under </a:t>
            </a:r>
            <a:r>
              <a:rPr lang="en-US" sz="1200" b="1" dirty="0" smtClean="0"/>
              <a:t>Gradient stops</a:t>
            </a:r>
            <a:r>
              <a:rPr lang="en-US" sz="1200" dirty="0" smtClean="0"/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first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dirty="0" smtClean="0"/>
              <a:t>Position </a:t>
            </a:r>
            <a:r>
              <a:rPr lang="en-US" sz="1200" dirty="0" smtClean="0"/>
              <a:t>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</a:t>
            </a:r>
            <a:r>
              <a:rPr lang="en-US" sz="1200" b="1" baseline="0" dirty="0" smtClean="0"/>
              <a:t> Background 1, Darker 15% </a:t>
            </a:r>
            <a:r>
              <a:rPr lang="en-US" sz="1200" b="0" dirty="0" smtClean="0"/>
              <a:t>(third row, first option from the left</a:t>
            </a:r>
            <a:r>
              <a:rPr lang="en-US" sz="1200" b="0" baseline="0" dirty="0" smtClean="0"/>
              <a:t>).</a:t>
            </a:r>
            <a:endParaRPr lang="en-US" sz="1200" b="0" dirty="0" smtClean="0"/>
          </a:p>
          <a:p>
            <a:pPr marL="685800" lvl="1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Select </a:t>
            </a:r>
            <a:r>
              <a:rPr lang="en-US" sz="1200" b="0" dirty="0" smtClean="0"/>
              <a:t>the last stop in the slider</a:t>
            </a:r>
            <a:r>
              <a:rPr lang="en-US" sz="1200" dirty="0" smtClean="0"/>
              <a:t>, and then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dirty="0" smtClean="0"/>
              <a:t>In</a:t>
            </a:r>
            <a:r>
              <a:rPr lang="en-US" sz="1200" dirty="0" smtClean="0"/>
              <a:t> the </a:t>
            </a:r>
            <a:r>
              <a:rPr lang="en-US" sz="1200" b="1" dirty="0" smtClean="0"/>
              <a:t>Position </a:t>
            </a:r>
            <a:r>
              <a:rPr lang="en-US" sz="1200" dirty="0" smtClean="0"/>
              <a:t>box, enter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80</a:t>
            </a:r>
            <a:r>
              <a:rPr lang="en-US" sz="1200" b="1" dirty="0" smtClean="0"/>
              <a:t>%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dirty="0" smtClean="0"/>
              <a:t>Click the button next to </a:t>
            </a:r>
            <a:r>
              <a:rPr lang="en-US" sz="1200" b="1" dirty="0" smtClean="0"/>
              <a:t>Color</a:t>
            </a:r>
            <a:r>
              <a:rPr lang="en-US" sz="1200" dirty="0" smtClean="0"/>
              <a:t>, and then </a:t>
            </a:r>
            <a:r>
              <a:rPr lang="en-US" sz="1200" i="0" baseline="0" dirty="0" smtClean="0"/>
              <a:t>under </a:t>
            </a:r>
            <a:r>
              <a:rPr lang="en-US" sz="1200" b="1" i="0" baseline="0" dirty="0" smtClean="0"/>
              <a:t>Theme Colors</a:t>
            </a:r>
            <a:r>
              <a:rPr lang="en-US" sz="1200" i="0" baseline="0" dirty="0" smtClean="0"/>
              <a:t> </a:t>
            </a:r>
            <a:r>
              <a:rPr lang="en-US" sz="1200" dirty="0" smtClean="0"/>
              <a:t>click </a:t>
            </a:r>
            <a:r>
              <a:rPr lang="en-US" sz="1200" b="1" dirty="0" smtClean="0"/>
              <a:t>White,</a:t>
            </a:r>
            <a:r>
              <a:rPr lang="en-US" sz="1200" b="1" baseline="0" dirty="0" smtClean="0"/>
              <a:t> Background 1 </a:t>
            </a:r>
            <a:r>
              <a:rPr lang="en-US" sz="1200" b="0" dirty="0" smtClean="0"/>
              <a:t>(first row, first option from the left</a:t>
            </a:r>
            <a:r>
              <a:rPr lang="en-US" sz="1200" b="0" baseline="0" dirty="0" smtClean="0"/>
              <a:t>).</a:t>
            </a:r>
            <a:endParaRPr lang="en-US" sz="1200" b="0" dirty="0" smtClean="0"/>
          </a:p>
          <a:p>
            <a:pPr marL="685800" lvl="1" indent="-228600">
              <a:buFont typeface="Arial" pitchFamily="34" charset="0"/>
              <a:buChar char="•"/>
              <a:defRPr/>
            </a:pPr>
            <a:endParaRPr lang="en-US" sz="1400" dirty="0" smtClean="0"/>
          </a:p>
          <a:p>
            <a:pPr>
              <a:spcAft>
                <a:spcPts val="200"/>
              </a:spcAft>
            </a:pPr>
            <a:endParaRPr lang="en-US" sz="14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5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50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0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7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34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08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587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52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976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2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D5785-8A43-4CC4-A705-D4AA7E8DB57F}" type="datetimeFigureOut">
              <a:rPr lang="en-US" smtClean="0"/>
              <a:pPr/>
              <a:t>12/15/2010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B4CE-5129-41CA-A75E-F2AE589D1F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4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10000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0" y="1828800"/>
            <a:ext cx="3429000" cy="47074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2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Franklin Gothic Medium Cond" pitchFamily="34" charset="0"/>
              </a:rPr>
              <a:t>Text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933701" y="1882006"/>
            <a:ext cx="364334" cy="364333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innerShdw blurRad="63500" dist="254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hevron 7"/>
          <p:cNvSpPr/>
          <p:nvPr/>
        </p:nvSpPr>
        <p:spPr>
          <a:xfrm>
            <a:off x="3027925" y="1957385"/>
            <a:ext cx="213574" cy="21357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857500" y="2535485"/>
            <a:ext cx="3429000" cy="47074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2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Franklin Gothic Medium Cond" pitchFamily="34" charset="0"/>
              </a:rPr>
              <a:t>Text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2933701" y="2588691"/>
            <a:ext cx="364334" cy="36433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innerShdw blurRad="63500" dist="254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hevron 20"/>
          <p:cNvSpPr/>
          <p:nvPr/>
        </p:nvSpPr>
        <p:spPr>
          <a:xfrm>
            <a:off x="3027925" y="2664070"/>
            <a:ext cx="213574" cy="21357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857500" y="3242170"/>
            <a:ext cx="3429000" cy="47074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2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Franklin Gothic Medium Cond" pitchFamily="34" charset="0"/>
              </a:rPr>
              <a:t>Text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2933701" y="3295376"/>
            <a:ext cx="364334" cy="364333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innerShdw blurRad="63500" dist="254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Chevron 24"/>
          <p:cNvSpPr/>
          <p:nvPr/>
        </p:nvSpPr>
        <p:spPr>
          <a:xfrm>
            <a:off x="3027925" y="3370755"/>
            <a:ext cx="213574" cy="21357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857500" y="3948856"/>
            <a:ext cx="3429000" cy="47074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2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8640" rtlCol="0" anchor="ctr"/>
          <a:lstStyle/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  <a:latin typeface="Franklin Gothic Medium Cond" pitchFamily="34" charset="0"/>
              </a:rPr>
              <a:t>Text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2933701" y="4002062"/>
            <a:ext cx="364334" cy="364333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63500" dist="254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Chevron 28"/>
          <p:cNvSpPr/>
          <p:nvPr/>
        </p:nvSpPr>
        <p:spPr>
          <a:xfrm>
            <a:off x="3027925" y="4070052"/>
            <a:ext cx="213574" cy="213574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412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ded_text_boxes_with_arrow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3.xml><?xml version="1.0" encoding="utf-8"?>
<ds:datastoreItem xmlns:ds="http://schemas.openxmlformats.org/officeDocument/2006/customXml" ds:itemID="{3F99FA3A-BF0B-4397-9765-A6E93F2BFB72}"/>
</file>

<file path=docProps/app.xml><?xml version="1.0" encoding="utf-8"?>
<Properties xmlns="http://schemas.openxmlformats.org/officeDocument/2006/extended-properties" xmlns:vt="http://schemas.openxmlformats.org/officeDocument/2006/docPropsVTypes">
  <Template>Shaded_text_boxes_with_arrows</Template>
  <TotalTime>0</TotalTime>
  <Words>1922</Words>
  <Application>Microsoft Office PowerPoint</Application>
  <PresentationFormat>On-screen Show (4:3)</PresentationFormat>
  <Paragraphs>103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Shaded_text_boxes_with_arrows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>1</revision>
  <keywords/>
  <dcterms:modified xsi:type="dcterms:W3CDTF">2010-12-15T06:37:47.0000000Z</dcterms:modified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TC024239659991</vt:lpwstr>
  </property>
</Properties>
</file>